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324" r:id="rId4"/>
    <p:sldId id="338" r:id="rId5"/>
    <p:sldId id="326" r:id="rId6"/>
    <p:sldId id="328" r:id="rId7"/>
    <p:sldId id="261" r:id="rId8"/>
    <p:sldId id="274" r:id="rId9"/>
    <p:sldId id="275" r:id="rId10"/>
    <p:sldId id="291" r:id="rId11"/>
    <p:sldId id="306" r:id="rId12"/>
    <p:sldId id="309" r:id="rId13"/>
    <p:sldId id="311" r:id="rId14"/>
    <p:sldId id="264" r:id="rId15"/>
    <p:sldId id="316" r:id="rId16"/>
    <p:sldId id="319" r:id="rId17"/>
    <p:sldId id="322" r:id="rId18"/>
    <p:sldId id="331" r:id="rId19"/>
    <p:sldId id="332" r:id="rId20"/>
    <p:sldId id="305" r:id="rId21"/>
    <p:sldId id="272" r:id="rId22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52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8BF-49D7-A445-DC1EF2BCB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303</c:v>
                </c:pt>
                <c:pt idx="1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56368896"/>
        <c:axId val="156370432"/>
        <c:axId val="0"/>
      </c:bar3DChart>
      <c:catAx>
        <c:axId val="15636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0432"/>
        <c:crosses val="autoZero"/>
        <c:auto val="1"/>
        <c:lblAlgn val="ctr"/>
        <c:lblOffset val="100"/>
        <c:noMultiLvlLbl val="0"/>
      </c:catAx>
      <c:valAx>
        <c:axId val="1563704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636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Перебуває у розшуку - 23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2">
                  <c:v>3</c:v>
                </c:pt>
                <c:pt idx="4">
                  <c:v>3</c:v>
                </c:pt>
                <c:pt idx="6">
                  <c:v>2</c:v>
                </c:pt>
                <c:pt idx="10">
                  <c:v>3</c:v>
                </c:pt>
                <c:pt idx="11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F-401D-B768-F7070912BB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8021120"/>
        <c:axId val="178022656"/>
      </c:barChart>
      <c:catAx>
        <c:axId val="178021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22656"/>
        <c:crosses val="autoZero"/>
        <c:auto val="1"/>
        <c:lblAlgn val="ctr"/>
        <c:lblOffset val="100"/>
        <c:noMultiLvlLbl val="0"/>
      </c:catAx>
      <c:valAx>
        <c:axId val="178022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2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4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1CC-4894-A7F4-7CA29B6DB235}"/>
              </c:ext>
            </c:extLst>
          </c:dPt>
          <c:dPt>
            <c:idx val="1"/>
            <c:bubble3D val="0"/>
            <c:explosion val="11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01CC-4894-A7F4-7CA29B6DB235}"/>
              </c:ext>
            </c:extLst>
          </c:dPt>
          <c:dPt>
            <c:idx val="2"/>
            <c:bubble3D val="0"/>
            <c:explosion val="12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1CC-4894-A7F4-7CA29B6DB23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CC-4894-A7F4-7CA29B6DB2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CC-4894-A7F4-7CA29B6DB2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CC-4894-A7F4-7CA29B6DB23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CC-4894-A7F4-7CA29B6DB2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ВИПРОБУВАННЯ</c:v>
                </c:pt>
                <c:pt idx="1">
                  <c:v>ГР</c:v>
                </c:pt>
                <c:pt idx="2">
                  <c:v>ОВ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C-4894-A7F4-7CA29B6DB2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Надійшло на виконання рішень суду - 50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6">
                  <c:v>3</c:v>
                </c:pt>
                <c:pt idx="9">
                  <c:v>5</c:v>
                </c:pt>
                <c:pt idx="10">
                  <c:v>9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Прибуло засуджених до виправного центу - 32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9</c:v>
                </c:pt>
                <c:pt idx="3">
                  <c:v>4</c:v>
                </c:pt>
                <c:pt idx="4">
                  <c:v>2</c:v>
                </c:pt>
                <c:pt idx="6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9104"/>
        <c:axId val="174320640"/>
      </c:barChart>
      <c:catAx>
        <c:axId val="1743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20640"/>
        <c:crosses val="autoZero"/>
        <c:auto val="1"/>
        <c:lblAlgn val="ctr"/>
        <c:lblOffset val="100"/>
        <c:noMultiLvlLbl val="0"/>
      </c:catAx>
      <c:valAx>
        <c:axId val="17432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1837945731338E-2"/>
          <c:y val="0.11810147920322749"/>
          <c:w val="0.93211143193987422"/>
          <c:h val="0.5288025831806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Вчинено повторних злочинів у 2022 році - 64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6">
                  <c:v>4</c:v>
                </c:pt>
                <c:pt idx="8">
                  <c:v>1</c:v>
                </c:pt>
                <c:pt idx="9">
                  <c:v>5</c:v>
                </c:pt>
                <c:pt idx="10">
                  <c:v>15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Вчинено повторних злочинів у 2023 році - 63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11</c:v>
                </c:pt>
                <c:pt idx="11">
                  <c:v>6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6</c:v>
                </c:pt>
                <c:pt idx="16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2-4832-81AB-6D011EA00E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закрито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</c:numRef>
          </c:val>
          <c:extLst>
            <c:ext xmlns:c16="http://schemas.microsoft.com/office/drawing/2014/chart" uri="{C3380CC4-5D6E-409C-BE32-E72D297353CC}">
              <c16:uniqueId val="{00000004-E8C2-4832-81AB-6D011EA00E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Лист1!$E$2:$E$20</c:f>
            </c:numRef>
          </c:val>
          <c:extLst>
            <c:ext xmlns:c16="http://schemas.microsoft.com/office/drawing/2014/chart" uri="{C3380CC4-5D6E-409C-BE32-E72D297353CC}">
              <c16:uniqueId val="{00000005-E8C2-4832-81AB-6D011EA00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74560768"/>
        <c:axId val="179105792"/>
      </c:barChart>
      <c:catAx>
        <c:axId val="1745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05792"/>
        <c:crosses val="autoZero"/>
        <c:auto val="1"/>
        <c:lblAlgn val="ctr"/>
        <c:lblOffset val="100"/>
        <c:noMultiLvlLbl val="0"/>
      </c:catAx>
      <c:valAx>
        <c:axId val="179105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5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431967315714921"/>
          <c:y val="1.9424711176913821E-2"/>
          <c:w val="0.83568032684285076"/>
          <c:h val="6.1514771861929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Громадські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16</c:v>
                </c:pt>
                <c:pt idx="10">
                  <c:v>72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- 294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39</c:v>
                </c:pt>
                <c:pt idx="1">
                  <c:v>1</c:v>
                </c:pt>
                <c:pt idx="2">
                  <c:v>8</c:v>
                </c:pt>
                <c:pt idx="3">
                  <c:v>28</c:v>
                </c:pt>
                <c:pt idx="4">
                  <c:v>10</c:v>
                </c:pt>
                <c:pt idx="5">
                  <c:v>18</c:v>
                </c:pt>
                <c:pt idx="6">
                  <c:v>14</c:v>
                </c:pt>
                <c:pt idx="7">
                  <c:v>15</c:v>
                </c:pt>
                <c:pt idx="8">
                  <c:v>29</c:v>
                </c:pt>
                <c:pt idx="9">
                  <c:v>10</c:v>
                </c:pt>
                <c:pt idx="10">
                  <c:v>55</c:v>
                </c:pt>
                <c:pt idx="11">
                  <c:v>20</c:v>
                </c:pt>
                <c:pt idx="12">
                  <c:v>13</c:v>
                </c:pt>
                <c:pt idx="13">
                  <c:v>11</c:v>
                </c:pt>
                <c:pt idx="14">
                  <c:v>7</c:v>
                </c:pt>
                <c:pt idx="15">
                  <c:v>8</c:v>
                </c:pt>
                <c:pt idx="16">
                  <c:v>4</c:v>
                </c:pt>
                <c:pt idx="17">
                  <c:v>4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  <c:pt idx="10">
                  <c:v>65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920896"/>
        <c:axId val="163943168"/>
        <c:axId val="0"/>
      </c:bar3DChart>
      <c:catAx>
        <c:axId val="1639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3168"/>
        <c:crosses val="autoZero"/>
        <c:auto val="1"/>
        <c:lblAlgn val="ctr"/>
        <c:lblOffset val="100"/>
        <c:noMultiLvlLbl val="0"/>
      </c:catAx>
      <c:valAx>
        <c:axId val="163943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92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Суспільно корисні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9</c:v>
                </c:pt>
                <c:pt idx="1">
                  <c:v>2</c:v>
                </c:pt>
                <c:pt idx="2">
                  <c:v>11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56</c:v>
                </c:pt>
                <c:pt idx="10">
                  <c:v>67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7</c:v>
                </c:pt>
                <c:pt idx="16">
                  <c:v>6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8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7</c:v>
                </c:pt>
                <c:pt idx="10">
                  <c:v>10</c:v>
                </c:pt>
                <c:pt idx="11">
                  <c:v>3</c:v>
                </c:pt>
                <c:pt idx="12">
                  <c:v>0</c:v>
                </c:pt>
                <c:pt idx="13">
                  <c:v>4</c:v>
                </c:pt>
                <c:pt idx="14">
                  <c:v>4</c:v>
                </c:pt>
                <c:pt idx="15">
                  <c:v>0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32</c:v>
                </c:pt>
                <c:pt idx="10">
                  <c:v>48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131584"/>
        <c:axId val="188145664"/>
        <c:axId val="0"/>
      </c:bar3DChart>
      <c:catAx>
        <c:axId val="1881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45664"/>
        <c:crosses val="autoZero"/>
        <c:auto val="1"/>
        <c:lblAlgn val="ctr"/>
        <c:lblOffset val="100"/>
        <c:noMultiLvlLbl val="0"/>
      </c:catAx>
      <c:valAx>
        <c:axId val="18814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813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D1B-4491-A34F-9E099934F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57307264"/>
        <c:axId val="157308800"/>
        <c:axId val="0"/>
      </c:bar3DChart>
      <c:catAx>
        <c:axId val="15730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08800"/>
        <c:crosses val="autoZero"/>
        <c:auto val="1"/>
        <c:lblAlgn val="ctr"/>
        <c:lblOffset val="100"/>
        <c:noMultiLvlLbl val="0"/>
      </c:catAx>
      <c:valAx>
        <c:axId val="157308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730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445- отримано ухвал суду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142</c:v>
                </c:pt>
                <c:pt idx="1">
                  <c:v>5</c:v>
                </c:pt>
                <c:pt idx="2">
                  <c:v>14</c:v>
                </c:pt>
                <c:pt idx="3">
                  <c:v>29</c:v>
                </c:pt>
                <c:pt idx="4">
                  <c:v>56</c:v>
                </c:pt>
                <c:pt idx="5">
                  <c:v>1</c:v>
                </c:pt>
                <c:pt idx="6">
                  <c:v>23</c:v>
                </c:pt>
                <c:pt idx="7">
                  <c:v>7</c:v>
                </c:pt>
                <c:pt idx="8">
                  <c:v>2</c:v>
                </c:pt>
                <c:pt idx="9">
                  <c:v>24</c:v>
                </c:pt>
                <c:pt idx="10">
                  <c:v>57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23</c:v>
                </c:pt>
                <c:pt idx="16">
                  <c:v>37</c:v>
                </c:pt>
                <c:pt idx="17">
                  <c:v>3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6-418B-B162-183CC5E66A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436- подготовлено досудових доповідей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138</c:v>
                </c:pt>
                <c:pt idx="1">
                  <c:v>6</c:v>
                </c:pt>
                <c:pt idx="2">
                  <c:v>13</c:v>
                </c:pt>
                <c:pt idx="3">
                  <c:v>32</c:v>
                </c:pt>
                <c:pt idx="4">
                  <c:v>56</c:v>
                </c:pt>
                <c:pt idx="5">
                  <c:v>1</c:v>
                </c:pt>
                <c:pt idx="6">
                  <c:v>23</c:v>
                </c:pt>
                <c:pt idx="7">
                  <c:v>7</c:v>
                </c:pt>
                <c:pt idx="8">
                  <c:v>2</c:v>
                </c:pt>
                <c:pt idx="9">
                  <c:v>24</c:v>
                </c:pt>
                <c:pt idx="10">
                  <c:v>54</c:v>
                </c:pt>
                <c:pt idx="11">
                  <c:v>2</c:v>
                </c:pt>
                <c:pt idx="12">
                  <c:v>5</c:v>
                </c:pt>
                <c:pt idx="13">
                  <c:v>3</c:v>
                </c:pt>
                <c:pt idx="14">
                  <c:v>3</c:v>
                </c:pt>
                <c:pt idx="15">
                  <c:v>22</c:v>
                </c:pt>
                <c:pt idx="16">
                  <c:v>31</c:v>
                </c:pt>
                <c:pt idx="17">
                  <c:v>3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6-418B-B162-183CC5E66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785088"/>
        <c:axId val="157807360"/>
      </c:barChart>
      <c:catAx>
        <c:axId val="15778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07360"/>
        <c:crosses val="autoZero"/>
        <c:auto val="1"/>
        <c:lblAlgn val="ctr"/>
        <c:lblOffset val="100"/>
        <c:noMultiLvlLbl val="0"/>
      </c:catAx>
      <c:valAx>
        <c:axId val="157807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8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- 3535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348</c:v>
                </c:pt>
                <c:pt idx="1">
                  <c:v>139</c:v>
                </c:pt>
                <c:pt idx="2">
                  <c:v>178</c:v>
                </c:pt>
                <c:pt idx="3">
                  <c:v>120</c:v>
                </c:pt>
                <c:pt idx="4">
                  <c:v>153</c:v>
                </c:pt>
                <c:pt idx="5">
                  <c:v>86</c:v>
                </c:pt>
                <c:pt idx="6">
                  <c:v>189</c:v>
                </c:pt>
                <c:pt idx="7">
                  <c:v>55</c:v>
                </c:pt>
                <c:pt idx="8">
                  <c:v>107</c:v>
                </c:pt>
                <c:pt idx="9">
                  <c:v>253</c:v>
                </c:pt>
                <c:pt idx="10">
                  <c:v>737</c:v>
                </c:pt>
                <c:pt idx="11">
                  <c:v>182</c:v>
                </c:pt>
                <c:pt idx="12">
                  <c:v>74</c:v>
                </c:pt>
                <c:pt idx="13">
                  <c:v>136</c:v>
                </c:pt>
                <c:pt idx="14">
                  <c:v>120</c:v>
                </c:pt>
                <c:pt idx="15">
                  <c:v>390</c:v>
                </c:pt>
                <c:pt idx="16">
                  <c:v>140</c:v>
                </c:pt>
                <c:pt idx="17">
                  <c:v>72</c:v>
                </c:pt>
                <c:pt idx="1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- 1748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178</c:v>
                </c:pt>
                <c:pt idx="1">
                  <c:v>71</c:v>
                </c:pt>
                <c:pt idx="2">
                  <c:v>82</c:v>
                </c:pt>
                <c:pt idx="3">
                  <c:v>39</c:v>
                </c:pt>
                <c:pt idx="4">
                  <c:v>79</c:v>
                </c:pt>
                <c:pt idx="5">
                  <c:v>26</c:v>
                </c:pt>
                <c:pt idx="6">
                  <c:v>91</c:v>
                </c:pt>
                <c:pt idx="7">
                  <c:v>20</c:v>
                </c:pt>
                <c:pt idx="8">
                  <c:v>32</c:v>
                </c:pt>
                <c:pt idx="9">
                  <c:v>117</c:v>
                </c:pt>
                <c:pt idx="10">
                  <c:v>438</c:v>
                </c:pt>
                <c:pt idx="11">
                  <c:v>94</c:v>
                </c:pt>
                <c:pt idx="12">
                  <c:v>25</c:v>
                </c:pt>
                <c:pt idx="13">
                  <c:v>67</c:v>
                </c:pt>
                <c:pt idx="14">
                  <c:v>54</c:v>
                </c:pt>
                <c:pt idx="15">
                  <c:v>204</c:v>
                </c:pt>
                <c:pt idx="16">
                  <c:v>64</c:v>
                </c:pt>
                <c:pt idx="17">
                  <c:v>34</c:v>
                </c:pt>
                <c:pt idx="1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671040"/>
        <c:axId val="159672576"/>
      </c:barChart>
      <c:catAx>
        <c:axId val="15967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72576"/>
        <c:crosses val="autoZero"/>
        <c:auto val="1"/>
        <c:lblAlgn val="ctr"/>
        <c:lblOffset val="100"/>
        <c:noMultiLvlLbl val="0"/>
      </c:catAx>
      <c:valAx>
        <c:axId val="15967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7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позбавлення права </a:t>
            </a:r>
            <a:b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обіймати певні посади чи займатися певною діяльністю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3</c:v>
                </c:pt>
                <c:pt idx="9">
                  <c:v>11</c:v>
                </c:pt>
                <c:pt idx="10">
                  <c:v>13</c:v>
                </c:pt>
                <c:pt idx="11">
                  <c:v>5</c:v>
                </c:pt>
                <c:pt idx="12">
                  <c:v>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- 74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  <c:pt idx="6">
                  <c:v>2</c:v>
                </c:pt>
                <c:pt idx="7">
                  <c:v>1</c:v>
                </c:pt>
                <c:pt idx="9">
                  <c:v>2</c:v>
                </c:pt>
                <c:pt idx="10">
                  <c:v>8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6</c:v>
                </c:pt>
                <c:pt idx="15">
                  <c:v>13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10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8</c:v>
                </c:pt>
                <c:pt idx="10">
                  <c:v>12</c:v>
                </c:pt>
                <c:pt idx="11">
                  <c:v>8</c:v>
                </c:pt>
                <c:pt idx="12">
                  <c:v>3</c:v>
                </c:pt>
                <c:pt idx="13">
                  <c:v>5</c:v>
                </c:pt>
                <c:pt idx="14">
                  <c:v>8</c:v>
                </c:pt>
                <c:pt idx="15">
                  <c:v>17</c:v>
                </c:pt>
                <c:pt idx="16">
                  <c:v>4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856704"/>
        <c:axId val="158858240"/>
      </c:barChart>
      <c:catAx>
        <c:axId val="15885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58240"/>
        <c:crosses val="autoZero"/>
        <c:auto val="1"/>
        <c:lblAlgn val="ctr"/>
        <c:lblOffset val="100"/>
        <c:noMultiLvlLbl val="0"/>
      </c:catAx>
      <c:valAx>
        <c:axId val="15885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5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- 143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8</c:v>
                </c:pt>
                <c:pt idx="9">
                  <c:v>5</c:v>
                </c:pt>
                <c:pt idx="10">
                  <c:v>40</c:v>
                </c:pt>
                <c:pt idx="11">
                  <c:v>1</c:v>
                </c:pt>
                <c:pt idx="12">
                  <c:v>1</c:v>
                </c:pt>
                <c:pt idx="13">
                  <c:v>9</c:v>
                </c:pt>
                <c:pt idx="14">
                  <c:v>6</c:v>
                </c:pt>
                <c:pt idx="15">
                  <c:v>24</c:v>
                </c:pt>
                <c:pt idx="16">
                  <c:v>10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- 312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32</c:v>
                </c:pt>
                <c:pt idx="1">
                  <c:v>15</c:v>
                </c:pt>
                <c:pt idx="2">
                  <c:v>9</c:v>
                </c:pt>
                <c:pt idx="3">
                  <c:v>24</c:v>
                </c:pt>
                <c:pt idx="4">
                  <c:v>13</c:v>
                </c:pt>
                <c:pt idx="5">
                  <c:v>9</c:v>
                </c:pt>
                <c:pt idx="6">
                  <c:v>21</c:v>
                </c:pt>
                <c:pt idx="7">
                  <c:v>5</c:v>
                </c:pt>
                <c:pt idx="8">
                  <c:v>29</c:v>
                </c:pt>
                <c:pt idx="9">
                  <c:v>23</c:v>
                </c:pt>
                <c:pt idx="10">
                  <c:v>34</c:v>
                </c:pt>
                <c:pt idx="11">
                  <c:v>6</c:v>
                </c:pt>
                <c:pt idx="12">
                  <c:v>2</c:v>
                </c:pt>
                <c:pt idx="13">
                  <c:v>9</c:v>
                </c:pt>
                <c:pt idx="14">
                  <c:v>11</c:v>
                </c:pt>
                <c:pt idx="15">
                  <c:v>43</c:v>
                </c:pt>
                <c:pt idx="16">
                  <c:v>19</c:v>
                </c:pt>
                <c:pt idx="17">
                  <c:v>5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- 163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  <c:pt idx="6">
                  <c:v>12</c:v>
                </c:pt>
                <c:pt idx="7">
                  <c:v>1</c:v>
                </c:pt>
                <c:pt idx="8">
                  <c:v>13</c:v>
                </c:pt>
                <c:pt idx="9">
                  <c:v>13</c:v>
                </c:pt>
                <c:pt idx="10">
                  <c:v>45</c:v>
                </c:pt>
                <c:pt idx="11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15</c:v>
                </c:pt>
                <c:pt idx="16">
                  <c:v>3</c:v>
                </c:pt>
                <c:pt idx="17">
                  <c:v>2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690176"/>
        <c:axId val="160691712"/>
      </c:barChart>
      <c:catAx>
        <c:axId val="16069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91712"/>
        <c:crosses val="autoZero"/>
        <c:auto val="1"/>
        <c:lblAlgn val="ctr"/>
        <c:lblOffset val="100"/>
        <c:noMultiLvlLbl val="0"/>
      </c:catAx>
      <c:valAx>
        <c:axId val="160691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9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виправних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4">
                  <c:v>5</c:v>
                </c:pt>
                <c:pt idx="6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6">
                  <c:v>2</c:v>
                </c:pt>
                <c:pt idx="10">
                  <c:v>3</c:v>
                </c:pt>
                <c:pt idx="11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862720"/>
        <c:axId val="174864256"/>
      </c:barChart>
      <c:catAx>
        <c:axId val="17486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64256"/>
        <c:crosses val="autoZero"/>
        <c:auto val="1"/>
        <c:lblAlgn val="ctr"/>
        <c:lblOffset val="100"/>
        <c:noMultiLvlLbl val="0"/>
      </c:catAx>
      <c:valAx>
        <c:axId val="174864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849641118308913E-2"/>
          <c:y val="0.12360196090165081"/>
          <c:w val="0.89420894126725736"/>
          <c:h val="0.45826201220506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- 906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100</c:v>
                </c:pt>
                <c:pt idx="1">
                  <c:v>37</c:v>
                </c:pt>
                <c:pt idx="2">
                  <c:v>60</c:v>
                </c:pt>
                <c:pt idx="3">
                  <c:v>16</c:v>
                </c:pt>
                <c:pt idx="4">
                  <c:v>33</c:v>
                </c:pt>
                <c:pt idx="5">
                  <c:v>21</c:v>
                </c:pt>
                <c:pt idx="6">
                  <c:v>51</c:v>
                </c:pt>
                <c:pt idx="7">
                  <c:v>7</c:v>
                </c:pt>
                <c:pt idx="8">
                  <c:v>8</c:v>
                </c:pt>
                <c:pt idx="9">
                  <c:v>50</c:v>
                </c:pt>
                <c:pt idx="10">
                  <c:v>164</c:v>
                </c:pt>
                <c:pt idx="11">
                  <c:v>53</c:v>
                </c:pt>
                <c:pt idx="12">
                  <c:v>22</c:v>
                </c:pt>
                <c:pt idx="13">
                  <c:v>40</c:v>
                </c:pt>
                <c:pt idx="14">
                  <c:v>25</c:v>
                </c:pt>
                <c:pt idx="15">
                  <c:v>138</c:v>
                </c:pt>
                <c:pt idx="16">
                  <c:v>34</c:v>
                </c:pt>
                <c:pt idx="17">
                  <c:v>24</c:v>
                </c:pt>
                <c:pt idx="1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- 866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107</c:v>
                </c:pt>
                <c:pt idx="1">
                  <c:v>48</c:v>
                </c:pt>
                <c:pt idx="2">
                  <c:v>25</c:v>
                </c:pt>
                <c:pt idx="3">
                  <c:v>21</c:v>
                </c:pt>
                <c:pt idx="4">
                  <c:v>49</c:v>
                </c:pt>
                <c:pt idx="5">
                  <c:v>21</c:v>
                </c:pt>
                <c:pt idx="6">
                  <c:v>70</c:v>
                </c:pt>
                <c:pt idx="7">
                  <c:v>8</c:v>
                </c:pt>
                <c:pt idx="8">
                  <c:v>5</c:v>
                </c:pt>
                <c:pt idx="9">
                  <c:v>49</c:v>
                </c:pt>
                <c:pt idx="10">
                  <c:v>151</c:v>
                </c:pt>
                <c:pt idx="11">
                  <c:v>63</c:v>
                </c:pt>
                <c:pt idx="12">
                  <c:v>12</c:v>
                </c:pt>
                <c:pt idx="13">
                  <c:v>38</c:v>
                </c:pt>
                <c:pt idx="14">
                  <c:v>30</c:v>
                </c:pt>
                <c:pt idx="15">
                  <c:v>84</c:v>
                </c:pt>
                <c:pt idx="16">
                  <c:v>40</c:v>
                </c:pt>
                <c:pt idx="17">
                  <c:v>21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- 1073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115</c:v>
                </c:pt>
                <c:pt idx="1">
                  <c:v>47</c:v>
                </c:pt>
                <c:pt idx="2">
                  <c:v>49</c:v>
                </c:pt>
                <c:pt idx="3">
                  <c:v>22</c:v>
                </c:pt>
                <c:pt idx="4">
                  <c:v>55</c:v>
                </c:pt>
                <c:pt idx="5">
                  <c:v>22</c:v>
                </c:pt>
                <c:pt idx="6">
                  <c:v>69</c:v>
                </c:pt>
                <c:pt idx="7">
                  <c:v>12</c:v>
                </c:pt>
                <c:pt idx="8">
                  <c:v>6</c:v>
                </c:pt>
                <c:pt idx="9">
                  <c:v>57</c:v>
                </c:pt>
                <c:pt idx="10">
                  <c:v>212</c:v>
                </c:pt>
                <c:pt idx="11">
                  <c:v>69</c:v>
                </c:pt>
                <c:pt idx="12">
                  <c:v>14</c:v>
                </c:pt>
                <c:pt idx="13">
                  <c:v>49</c:v>
                </c:pt>
                <c:pt idx="14">
                  <c:v>32</c:v>
                </c:pt>
                <c:pt idx="15">
                  <c:v>143</c:v>
                </c:pt>
                <c:pt idx="16">
                  <c:v>47</c:v>
                </c:pt>
                <c:pt idx="17">
                  <c:v>26</c:v>
                </c:pt>
                <c:pt idx="1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379200"/>
        <c:axId val="177380736"/>
      </c:barChart>
      <c:catAx>
        <c:axId val="1773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80736"/>
        <c:crosses val="autoZero"/>
        <c:auto val="1"/>
        <c:lblAlgn val="ctr"/>
        <c:lblOffset val="100"/>
        <c:noMultiLvlLbl val="0"/>
      </c:catAx>
      <c:valAx>
        <c:axId val="177380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7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штрафу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Знято з обліку - 303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15</c:v>
                </c:pt>
                <c:pt idx="1">
                  <c:v>14</c:v>
                </c:pt>
                <c:pt idx="2">
                  <c:v>23</c:v>
                </c:pt>
                <c:pt idx="3">
                  <c:v>9</c:v>
                </c:pt>
                <c:pt idx="4">
                  <c:v>9</c:v>
                </c:pt>
                <c:pt idx="5">
                  <c:v>5</c:v>
                </c:pt>
                <c:pt idx="6">
                  <c:v>9</c:v>
                </c:pt>
                <c:pt idx="7">
                  <c:v>3</c:v>
                </c:pt>
                <c:pt idx="8">
                  <c:v>12</c:v>
                </c:pt>
                <c:pt idx="9">
                  <c:v>18</c:v>
                </c:pt>
                <c:pt idx="10">
                  <c:v>66</c:v>
                </c:pt>
                <c:pt idx="11">
                  <c:v>20</c:v>
                </c:pt>
                <c:pt idx="12">
                  <c:v>15</c:v>
                </c:pt>
                <c:pt idx="13">
                  <c:v>8</c:v>
                </c:pt>
                <c:pt idx="14">
                  <c:v>18</c:v>
                </c:pt>
                <c:pt idx="15">
                  <c:v>42</c:v>
                </c:pt>
                <c:pt idx="16">
                  <c:v>10</c:v>
                </c:pt>
                <c:pt idx="17">
                  <c:v>5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- 145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</c:v>
                </c:pt>
                <c:pt idx="1">
                  <c:v>9</c:v>
                </c:pt>
                <c:pt idx="2">
                  <c:v>16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5</c:v>
                </c:pt>
                <c:pt idx="10">
                  <c:v>53</c:v>
                </c:pt>
                <c:pt idx="11">
                  <c:v>4</c:v>
                </c:pt>
                <c:pt idx="12">
                  <c:v>4</c:v>
                </c:pt>
                <c:pt idx="13">
                  <c:v>7</c:v>
                </c:pt>
                <c:pt idx="14">
                  <c:v>2</c:v>
                </c:pt>
                <c:pt idx="15">
                  <c:v>18</c:v>
                </c:pt>
                <c:pt idx="16">
                  <c:v>5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758976"/>
        <c:axId val="177761664"/>
      </c:barChart>
      <c:catAx>
        <c:axId val="17775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61664"/>
        <c:crosses val="autoZero"/>
        <c:auto val="1"/>
        <c:lblAlgn val="ctr"/>
        <c:lblOffset val="100"/>
        <c:noMultiLvlLbl val="0"/>
      </c:catAx>
      <c:valAx>
        <c:axId val="177761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75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0.01084</cdr:x>
      <cdr:y>0.0228</cdr:y>
    </cdr:from>
    <cdr:to>
      <cdr:x>0.30264</cdr:x>
      <cdr:y>0.36206</cdr:y>
    </cdr:to>
    <cdr:sp macro="" textlink="">
      <cdr:nvSpPr>
        <cdr:cNvPr id="2" name="Овал 1">
          <a:extLst xmlns:a="http://schemas.openxmlformats.org/drawingml/2006/main">
            <a:ext uri="{FF2B5EF4-FFF2-40B4-BE49-F238E27FC236}">
              <a16:creationId xmlns:a16="http://schemas.microsoft.com/office/drawing/2014/main" id="{FC0BEC73-F8EA-FF08-32D1-5E841046AE92}"/>
            </a:ext>
          </a:extLst>
        </cdr:cNvPr>
        <cdr:cNvSpPr/>
      </cdr:nvSpPr>
      <cdr:spPr>
        <a:xfrm xmlns:a="http://schemas.openxmlformats.org/drawingml/2006/main">
          <a:off x="126350" y="119278"/>
          <a:ext cx="3400147" cy="1774437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uk-UA" sz="2000" dirty="0">
              <a:solidFill>
                <a:schemeClr val="accent2">
                  <a:lumMod val="60000"/>
                  <a:lumOff val="40000"/>
                </a:schemeClr>
              </a:solidFill>
            </a:rPr>
            <a:t>2378361 грн сплачено штрафів у прибуток держави</a:t>
          </a:r>
          <a:endParaRPr lang="uk-UA" sz="2800" dirty="0">
            <a:solidFill>
              <a:schemeClr val="accent2">
                <a:lumMod val="60000"/>
                <a:lumOff val="4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1@probation.gov.u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91" y="1578632"/>
            <a:ext cx="8911086" cy="24844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РЕЗУЛЬТАТИ ДІЯЛЬНОСТІ ФІЛІЇ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ДЕРЖАВНОЇ УСТАНОВИ «ЦЕНТР ПРОБАЦІЇ»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В СУМСЬКІЙ ОБЛАСТІ ТА ЇЇ УПОВНОВАЖЕНИХ ОРГАНІВ З ПИТАНЬ ПРОБАЦІЇ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069157"/>
            <a:ext cx="598098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Микола </a:t>
            </a:r>
            <a:r>
              <a:rPr lang="uk-UA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Гричковський</a:t>
            </a: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 начальник філії Державної установи «Центр пробації» в Сумській області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4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95364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58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48464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41957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10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033224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891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РОЗШУК ЗАСУДЖЕНИХ ОСІБ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5EAADE8-0ECA-478A-B255-AC174A00C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25808"/>
              </p:ext>
            </p:extLst>
          </p:nvPr>
        </p:nvGraphicFramePr>
        <p:xfrm>
          <a:off x="86264" y="1828801"/>
          <a:ext cx="5981700" cy="482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B4E6C9D1-92DD-441B-A655-142FAB268A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128009"/>
              </p:ext>
            </p:extLst>
          </p:nvPr>
        </p:nvGraphicFramePr>
        <p:xfrm>
          <a:off x="6067964" y="1828801"/>
          <a:ext cx="3245833" cy="482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F4A02DEF-4379-4A8E-9A7E-BDBD374B6511}"/>
              </a:ext>
            </a:extLst>
          </p:cNvPr>
          <p:cNvSpPr/>
          <p:nvPr/>
        </p:nvSpPr>
        <p:spPr>
          <a:xfrm>
            <a:off x="10376033" y="1913822"/>
            <a:ext cx="1700947" cy="151517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15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2EB712A-A053-401F-849C-A4246502C99D}"/>
              </a:ext>
            </a:extLst>
          </p:cNvPr>
          <p:cNvSpPr/>
          <p:nvPr/>
        </p:nvSpPr>
        <p:spPr>
          <a:xfrm rot="20399799">
            <a:off x="9083493" y="2941504"/>
            <a:ext cx="1504373" cy="1035172"/>
          </a:xfrm>
          <a:prstGeom prst="rightArrow">
            <a:avLst>
              <a:gd name="adj1" fmla="val 50000"/>
              <a:gd name="adj2" fmla="val 77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 них строк </a:t>
            </a:r>
            <a:r>
              <a:rPr lang="ru-RU" sz="1400" dirty="0" err="1"/>
              <a:t>закінчився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998309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589434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989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5" y="350841"/>
            <a:ext cx="5563401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ПОВТОРНА ЗЛОЧИННІСТЬ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340418"/>
              </p:ext>
            </p:extLst>
          </p:nvPr>
        </p:nvGraphicFramePr>
        <p:xfrm>
          <a:off x="302004" y="1276709"/>
          <a:ext cx="1129643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76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8944049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17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9163077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2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Станом на 01.01.2024 року фактична чисельність персоналу філії Центру пробації в Сумській області становить 70 працівників, які працюють  за трудовим договором.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12 посад.</a:t>
            </a:r>
            <a:endParaRPr lang="en-US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2023 року звільнено 36 осіб,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з них начальницького складу – 25 осіб, за трудовим договором – 11.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Прийнято на роботу – 49 осіб.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Звільнення персоналу  по негативним мотивам відсутні.</a:t>
            </a: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90" y="941877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722333" y="546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3907464" y="519978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544696" y="608214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73547" y="50973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561806" y="4501556"/>
            <a:ext cx="653142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14</a:t>
            </a: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7" y="45114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НА 2024 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ефективного тестування програмного забезпечення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регіональним центром БВПД та його представництвами, 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0" y="5286149"/>
            <a:ext cx="1181080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5" descr="logo_probation_Ukr.png">
            <a:extLst>
              <a:ext uri="{FF2B5EF4-FFF2-40B4-BE49-F238E27FC236}">
                <a16:creationId xmlns:a16="http://schemas.microsoft.com/office/drawing/2014/main" id="{2EB46C63-8C59-4325-8C25-2C10D3C628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330" y="1788843"/>
            <a:ext cx="5605634" cy="2618457"/>
          </a:xfrm>
          <a:prstGeom prst="rect">
            <a:avLst/>
          </a:prstGeom>
          <a:noFill/>
          <a:ln>
            <a:noFill/>
          </a:ln>
          <a:effectLst>
            <a:outerShdw blurRad="50800" dist="1854200" dir="13500000" algn="br" rotWithShape="0">
              <a:prstClr val="black">
                <a:alpha val="17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B6B1FD4-9B4A-48B0-BC6C-BFDFA9BB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403" y="5144399"/>
            <a:ext cx="6288577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Філія ДУ «Центр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пробації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Сумській області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вул. Івана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Харитоненка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12, м. Суми, 40022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sm1@probation.gov.ua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79616C-BD84-462A-859D-FECD0D84536E}"/>
              </a:ext>
            </a:extLst>
          </p:cNvPr>
          <p:cNvSpPr/>
          <p:nvPr/>
        </p:nvSpPr>
        <p:spPr>
          <a:xfrm>
            <a:off x="86264" y="1785671"/>
            <a:ext cx="11990717" cy="89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</a:t>
            </a:r>
            <a:r>
              <a:rPr lang="uk-UA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пробація</a:t>
            </a:r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це забезпечення суду формалізованою інформацією, що характеризує обвинуваченого, з метою прийняття судом рішення про міру його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103533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301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436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251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368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267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380</a:t>
                      </a:r>
                    </a:p>
                    <a:p>
                      <a:pPr algn="ctr"/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699159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78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щодо неповнолітніх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23685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</a:t>
                      </a:r>
                    </a:p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652568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64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74" y="1039363"/>
            <a:ext cx="79238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i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складено ДД в розрізі уповноважених органів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896C319-E44F-4FD4-AB2C-5E9863BB1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394496"/>
              </p:ext>
            </p:extLst>
          </p:nvPr>
        </p:nvGraphicFramePr>
        <p:xfrm>
          <a:off x="251670" y="1837189"/>
          <a:ext cx="11826030" cy="481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760698"/>
              </p:ext>
            </p:extLst>
          </p:nvPr>
        </p:nvGraphicFramePr>
        <p:xfrm>
          <a:off x="874714" y="1695635"/>
          <a:ext cx="10515597" cy="488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5633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 всього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14 </a:t>
                      </a:r>
                      <a:r>
                        <a:rPr lang="uk-UA" sz="1600" dirty="0"/>
                        <a:t>(з них 3 </a:t>
                      </a:r>
                      <a:r>
                        <a:rPr lang="uk-UA" sz="1600" dirty="0" err="1"/>
                        <a:t>нл</a:t>
                      </a:r>
                      <a:r>
                        <a:rPr lang="uk-UA" sz="16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 </a:t>
                      </a:r>
                      <a:r>
                        <a:rPr lang="uk-UA" sz="1600" dirty="0"/>
                        <a:t>(з них 2 НЛ)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/>
                        <a:t>Подолання домашнього насильства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  <a:endParaRPr lang="uk-U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</a:t>
                      </a:r>
                      <a:r>
                        <a:rPr lang="uk-UA" b="1" dirty="0" err="1"/>
                        <a:t>пробаційних</a:t>
                      </a:r>
                      <a:r>
                        <a:rPr lang="uk-UA" b="1" dirty="0"/>
                        <a:t> програм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20 </a:t>
                      </a:r>
                      <a:r>
                        <a:rPr lang="uk-UA" sz="1600" dirty="0"/>
                        <a:t>(з них 2 </a:t>
                      </a:r>
                      <a:r>
                        <a:rPr lang="uk-UA" sz="1600" dirty="0" err="1"/>
                        <a:t>нл</a:t>
                      </a:r>
                      <a:r>
                        <a:rPr lang="uk-UA" sz="16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43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427839"/>
            <a:ext cx="6961544" cy="1451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</a:t>
            </a:r>
            <a:r>
              <a:rPr lang="uk-UA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виправні</a:t>
            </a: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 роботи, громадські роботи,  позбавлені права обіймати посади чи діяльність, штрафи та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973304"/>
              </p:ext>
            </p:extLst>
          </p:nvPr>
        </p:nvGraphicFramePr>
        <p:xfrm>
          <a:off x="269846" y="1687770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01708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91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6478AF0-CFFD-4CD3-A01A-F8ACABF61821}"/>
              </a:ext>
            </a:extLst>
          </p:cNvPr>
          <p:cNvSpPr/>
          <p:nvPr/>
        </p:nvSpPr>
        <p:spPr>
          <a:xfrm>
            <a:off x="736147" y="1491025"/>
            <a:ext cx="3600000" cy="416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>
                <a:latin typeface="Segoe UI" panose="020B0502040204020203" pitchFamily="34" charset="0"/>
                <a:cs typeface="Segoe UI" panose="020B0502040204020203" pitchFamily="34" charset="0"/>
              </a:rPr>
              <a:t>64</a:t>
            </a:r>
            <a:endParaRPr lang="uk-UA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uk-UA" sz="2400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Засуджений до заборони керувати транспортними засобами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87E2FDC-E17A-4957-B8FF-F3B2C7F6CCD5}"/>
              </a:ext>
            </a:extLst>
          </p:cNvPr>
          <p:cNvSpPr/>
          <p:nvPr/>
        </p:nvSpPr>
        <p:spPr>
          <a:xfrm>
            <a:off x="6677797" y="1491025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57</a:t>
            </a:r>
            <a:r>
              <a:rPr lang="uk-UA" dirty="0"/>
              <a:t> </a:t>
            </a:r>
          </a:p>
          <a:p>
            <a:pPr algn="ctr"/>
            <a:r>
              <a:rPr lang="uk-UA" dirty="0"/>
              <a:t>вилучено водійських посвідчень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5319B5B-47D8-418E-914F-329C283B1F55}"/>
              </a:ext>
            </a:extLst>
          </p:cNvPr>
          <p:cNvSpPr/>
          <p:nvPr/>
        </p:nvSpPr>
        <p:spPr>
          <a:xfrm>
            <a:off x="6677797" y="3857109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61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>поставлено на облік в органах національної поліції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76D67426-7393-4B14-9082-C2CD575A5D4C}"/>
              </a:ext>
            </a:extLst>
          </p:cNvPr>
          <p:cNvSpPr/>
          <p:nvPr/>
        </p:nvSpPr>
        <p:spPr>
          <a:xfrm>
            <a:off x="4566456" y="2031025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2BB3CFE-7823-4F77-91AB-E070D1C748FE}"/>
              </a:ext>
            </a:extLst>
          </p:cNvPr>
          <p:cNvSpPr/>
          <p:nvPr/>
        </p:nvSpPr>
        <p:spPr>
          <a:xfrm>
            <a:off x="4566456" y="4397109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186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6875</TotalTime>
  <Words>566</Words>
  <Application>Microsoft Office PowerPoint</Application>
  <PresentationFormat>Широкоэкранный</PresentationFormat>
  <Paragraphs>124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Segoe UI</vt:lpstr>
      <vt:lpstr>Times New Roman</vt:lpstr>
      <vt:lpstr>Тема Office</vt:lpstr>
      <vt:lpstr>РЕЗУЛЬТАТИ ДІЯЛЬНОСТІ ФІЛІЇ  ДЕРЖАВНОЇ УСТАНОВИ «ЦЕНТР ПРОБАЦІЇ»  В СУМСЬКІЙ ОБЛАСТІ ТА ЇЇ УПОВНОВАЖЕНИХ ОРГАНІВ З ПИТАНЬ ПРОБАЦІЇ</vt:lpstr>
      <vt:lpstr>ОРГАНІЗАЦІЙНО-ШТАТНА СТРУКТУРА</vt:lpstr>
      <vt:lpstr>ДОСУДОВА ПРОБАЦІЯ </vt:lpstr>
      <vt:lpstr>ДОСУДОВА ПРОБАЦІЯ щодо неповнолітніх</vt:lpstr>
      <vt:lpstr>ДОСУДОВА ПРОБАЦІЯ складено ДД в розрізі уповноважених органів</vt:lpstr>
      <vt:lpstr>ПРОБАЦІЙНІ ПРОГРАМИ </vt:lpstr>
      <vt:lpstr>НАГЛЯДОВА ПРОБАЦІЯ Випробування, виправні роботи, громадські роботи,  позбавлені права обіймати посади чи діяльність, штрафи та суспільно корисні роботи  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РОЗШУК ЗАСУДЖЕНИХ ОСІБ</vt:lpstr>
      <vt:lpstr>НАГЛЯДОВА ПРОБАЦІЯ</vt:lpstr>
      <vt:lpstr>ПОВТОРНА ЗЛОЧИННІСТЬ </vt:lpstr>
      <vt:lpstr>Презентация PowerPoint</vt:lpstr>
      <vt:lpstr>АДМІНІСТРАТИВНІ СТЯГНЕННЯ</vt:lpstr>
      <vt:lpstr>АДМІНІСТРАТИВНІ СТЯГНЕННЯ</vt:lpstr>
      <vt:lpstr>КЛЮЧОВІ ПРІОРИТЕТИ ФІЛІЇ ДУ “ЦЕНТР ПРОБАЦІЇ” В СУМСЬКІЙ ОБЛАСТІ НА 2024 РІК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Гулякін Руслан Олександрович</cp:lastModifiedBy>
  <cp:revision>155</cp:revision>
  <cp:lastPrinted>2024-02-01T10:47:54Z</cp:lastPrinted>
  <dcterms:created xsi:type="dcterms:W3CDTF">2022-01-10T14:46:17Z</dcterms:created>
  <dcterms:modified xsi:type="dcterms:W3CDTF">2024-02-12T11:38:42Z</dcterms:modified>
</cp:coreProperties>
</file>