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324" r:id="rId4"/>
    <p:sldId id="338" r:id="rId5"/>
    <p:sldId id="326" r:id="rId6"/>
    <p:sldId id="328" r:id="rId7"/>
    <p:sldId id="261" r:id="rId8"/>
    <p:sldId id="274" r:id="rId9"/>
    <p:sldId id="291" r:id="rId10"/>
    <p:sldId id="306" r:id="rId11"/>
    <p:sldId id="309" r:id="rId12"/>
    <p:sldId id="311" r:id="rId13"/>
    <p:sldId id="316" r:id="rId14"/>
    <p:sldId id="320" r:id="rId15"/>
    <p:sldId id="322" r:id="rId16"/>
    <p:sldId id="337" r:id="rId17"/>
    <p:sldId id="331" r:id="rId18"/>
    <p:sldId id="332" r:id="rId19"/>
    <p:sldId id="334" r:id="rId20"/>
    <p:sldId id="333" r:id="rId21"/>
    <p:sldId id="305" r:id="rId22"/>
    <p:sldId id="272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0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01907375673031E-2"/>
          <c:y val="0.14589414283852134"/>
          <c:w val="0.94539350277331224"/>
          <c:h val="0.4786848791625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працівників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14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7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0-493B-8FF0-322469D09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кураторів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0-493B-8FF0-322469D09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110080"/>
        <c:axId val="162128256"/>
      </c:barChart>
      <c:catAx>
        <c:axId val="16211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500000" spcFirstLastPara="1" vertOverflow="ellipsis" wrap="square" anchor="ctr" anchorCtr="1"/>
          <a:lstStyle/>
          <a:p>
            <a:pPr>
              <a:defRPr lang="uk-UA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2128256"/>
        <c:crosses val="autoZero"/>
        <c:auto val="0"/>
        <c:lblAlgn val="l"/>
        <c:lblOffset val="100"/>
        <c:noMultiLvlLbl val="0"/>
      </c:catAx>
      <c:valAx>
        <c:axId val="162128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211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штрафу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Знято з обліку - 126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5</c:v>
                </c:pt>
                <c:pt idx="9">
                  <c:v>9</c:v>
                </c:pt>
                <c:pt idx="10">
                  <c:v>27</c:v>
                </c:pt>
                <c:pt idx="11">
                  <c:v>9</c:v>
                </c:pt>
                <c:pt idx="12">
                  <c:v>8</c:v>
                </c:pt>
                <c:pt idx="13">
                  <c:v>3</c:v>
                </c:pt>
                <c:pt idx="14">
                  <c:v>11</c:v>
                </c:pt>
                <c:pt idx="15">
                  <c:v>17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</c:v>
                </c:pt>
                <c:pt idx="1">
                  <c:v>5</c:v>
                </c:pt>
                <c:pt idx="2">
                  <c:v>14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7</c:v>
                </c:pt>
                <c:pt idx="10">
                  <c:v>53</c:v>
                </c:pt>
                <c:pt idx="11">
                  <c:v>9</c:v>
                </c:pt>
                <c:pt idx="12">
                  <c:v>6</c:v>
                </c:pt>
                <c:pt idx="13">
                  <c:v>7</c:v>
                </c:pt>
                <c:pt idx="14">
                  <c:v>4</c:v>
                </c:pt>
                <c:pt idx="15">
                  <c:v>14</c:v>
                </c:pt>
                <c:pt idx="16">
                  <c:v>5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098432"/>
        <c:axId val="190112512"/>
      </c:barChart>
      <c:catAx>
        <c:axId val="1900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0112512"/>
        <c:crosses val="autoZero"/>
        <c:auto val="1"/>
        <c:lblAlgn val="ctr"/>
        <c:lblOffset val="100"/>
        <c:noMultiLvlLbl val="0"/>
      </c:catAx>
      <c:valAx>
        <c:axId val="19011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0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Надійшло на виконання рішень суду - 28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6">
                  <c:v>2</c:v>
                </c:pt>
                <c:pt idx="9">
                  <c:v>2</c:v>
                </c:pt>
                <c:pt idx="10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Отримано повідомлень про прибуття - 15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4</c:v>
                </c:pt>
                <c:pt idx="3">
                  <c:v>4</c:v>
                </c:pt>
                <c:pt idx="6">
                  <c:v>1</c:v>
                </c:pt>
                <c:pt idx="9">
                  <c:v>1</c:v>
                </c:pt>
                <c:pt idx="10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698112"/>
        <c:axId val="188728448"/>
      </c:barChart>
      <c:catAx>
        <c:axId val="18069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8728448"/>
        <c:crosses val="autoZero"/>
        <c:auto val="1"/>
        <c:lblAlgn val="ctr"/>
        <c:lblOffset val="100"/>
        <c:noMultiLvlLbl val="0"/>
      </c:catAx>
      <c:valAx>
        <c:axId val="18872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069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30031572140497E-2"/>
          <c:y val="1.9734908030401982E-2"/>
          <c:w val="0.92521406291604857"/>
          <c:h val="0.59234419837439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9Засуджено у 2022 році - 17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2">
                  <c:v>1</c:v>
                </c:pt>
                <c:pt idx="3">
                  <c:v>3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7-4512-878F-71246E399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Засуджено у 2023 році - 25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2">
                  <c:v>1</c:v>
                </c:pt>
                <c:pt idx="3">
                  <c:v>4</c:v>
                </c:pt>
                <c:pt idx="9">
                  <c:v>3</c:v>
                </c:pt>
                <c:pt idx="10">
                  <c:v>2</c:v>
                </c:pt>
                <c:pt idx="14">
                  <c:v>2</c:v>
                </c:pt>
                <c:pt idx="15">
                  <c:v>5</c:v>
                </c:pt>
                <c:pt idx="16">
                  <c:v>6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7-4512-878F-71246E399A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084288"/>
        <c:axId val="195085824"/>
      </c:barChart>
      <c:catAx>
        <c:axId val="1950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5085824"/>
        <c:crosses val="autoZero"/>
        <c:auto val="1"/>
        <c:lblAlgn val="ctr"/>
        <c:lblOffset val="100"/>
        <c:noMultiLvlLbl val="0"/>
      </c:catAx>
      <c:valAx>
        <c:axId val="1950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508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Громадські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16</c:v>
                </c:pt>
                <c:pt idx="10">
                  <c:v>72</c:v>
                </c:pt>
                <c:pt idx="11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- 140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</c:v>
                </c:pt>
                <c:pt idx="2">
                  <c:v>6</c:v>
                </c:pt>
                <c:pt idx="3">
                  <c:v>12</c:v>
                </c:pt>
                <c:pt idx="4">
                  <c:v>8</c:v>
                </c:pt>
                <c:pt idx="5">
                  <c:v>11</c:v>
                </c:pt>
                <c:pt idx="6">
                  <c:v>12</c:v>
                </c:pt>
                <c:pt idx="7">
                  <c:v>6</c:v>
                </c:pt>
                <c:pt idx="8">
                  <c:v>16</c:v>
                </c:pt>
                <c:pt idx="9">
                  <c:v>8</c:v>
                </c:pt>
                <c:pt idx="10">
                  <c:v>19</c:v>
                </c:pt>
                <c:pt idx="11">
                  <c:v>11</c:v>
                </c:pt>
                <c:pt idx="12">
                  <c:v>6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- 87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6</c:v>
                </c:pt>
                <c:pt idx="9">
                  <c:v>2</c:v>
                </c:pt>
                <c:pt idx="10">
                  <c:v>59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072576"/>
        <c:axId val="198090752"/>
        <c:axId val="0"/>
      </c:bar3DChart>
      <c:catAx>
        <c:axId val="1980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8090752"/>
        <c:crosses val="autoZero"/>
        <c:auto val="1"/>
        <c:lblAlgn val="ctr"/>
        <c:lblOffset val="100"/>
        <c:noMultiLvlLbl val="0"/>
      </c:catAx>
      <c:valAx>
        <c:axId val="198090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807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Суспільно корисні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9</c:v>
                </c:pt>
                <c:pt idx="1">
                  <c:v>2</c:v>
                </c:pt>
                <c:pt idx="2">
                  <c:v>11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56</c:v>
                </c:pt>
                <c:pt idx="10">
                  <c:v>67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7</c:v>
                </c:pt>
                <c:pt idx="16">
                  <c:v>6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</c:v>
                </c:pt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1</c:v>
                </c:pt>
                <c:pt idx="13">
                  <c:v>2</c:v>
                </c:pt>
                <c:pt idx="14">
                  <c:v>2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- 148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</c:v>
                </c:pt>
                <c:pt idx="1">
                  <c:v>2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40</c:v>
                </c:pt>
                <c:pt idx="10">
                  <c:v>64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7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005696"/>
        <c:axId val="199007232"/>
        <c:axId val="0"/>
      </c:bar3DChart>
      <c:catAx>
        <c:axId val="1990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007232"/>
        <c:crosses val="autoZero"/>
        <c:auto val="1"/>
        <c:lblAlgn val="ctr"/>
        <c:lblOffset val="100"/>
        <c:noMultiLvlLbl val="0"/>
      </c:catAx>
      <c:valAx>
        <c:axId val="19900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00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Фактична чисельність персоналу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Аркуш1!$B$2:$B$21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8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6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6-4117-A618-812A0D60264F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Отримали доступ до Реєстру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Аркуш1!$C$2:$C$21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3</c:v>
                </c:pt>
                <c:pt idx="10">
                  <c:v>7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6</c:v>
                </c:pt>
                <c:pt idx="16">
                  <c:v>3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6-4117-A618-812A0D602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00187904"/>
        <c:axId val="200189440"/>
        <c:axId val="0"/>
      </c:bar3DChart>
      <c:catAx>
        <c:axId val="20018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0189440"/>
        <c:crosses val="autoZero"/>
        <c:auto val="1"/>
        <c:lblAlgn val="ctr"/>
        <c:lblOffset val="100"/>
        <c:noMultiLvlLbl val="0"/>
      </c:catAx>
      <c:valAx>
        <c:axId val="200189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8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uk-UA"/>
            </a:pP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Кількість </a:t>
            </a: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волонтерів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 пробації</a:t>
            </a:r>
          </a:p>
        </c:rich>
      </c:tx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  <c:spPr>
        <a:ln cmpd="sng"/>
      </c:spPr>
    </c:sideWall>
    <c:backWall>
      <c:thickness val="0"/>
      <c:spPr>
        <a:ln cmpd="sng"/>
      </c:spPr>
    </c:backWall>
    <c:plotArea>
      <c:layout>
        <c:manualLayout>
          <c:layoutTarget val="inner"/>
          <c:xMode val="edge"/>
          <c:yMode val="edge"/>
          <c:x val="9.3367225080096622E-2"/>
          <c:y val="0.13495879852041898"/>
          <c:w val="0.89584193095950093"/>
          <c:h val="0.40017674416507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волонтерів пробації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8-4C01-9906-CE004B242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042304"/>
        <c:axId val="198095616"/>
        <c:axId val="0"/>
      </c:bar3DChart>
      <c:catAx>
        <c:axId val="1950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uk-UA" sz="1200" baseline="0"/>
            </a:pPr>
            <a:endParaRPr lang="uk-UA"/>
          </a:p>
        </c:txPr>
        <c:crossAx val="198095616"/>
        <c:crosses val="autoZero"/>
        <c:auto val="1"/>
        <c:lblAlgn val="ctr"/>
        <c:lblOffset val="100"/>
        <c:noMultiLvlLbl val="0"/>
      </c:catAx>
      <c:valAx>
        <c:axId val="198095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504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E41-4EB1-88AD-38404CB3CD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124</c:v>
                </c:pt>
                <c:pt idx="1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62834688"/>
        <c:axId val="162836480"/>
        <c:axId val="0"/>
      </c:bar3DChart>
      <c:catAx>
        <c:axId val="162834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2836480"/>
        <c:crosses val="autoZero"/>
        <c:auto val="1"/>
        <c:lblAlgn val="ctr"/>
        <c:lblOffset val="100"/>
        <c:noMultiLvlLbl val="0"/>
      </c:catAx>
      <c:valAx>
        <c:axId val="162836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283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37-41D9-A11A-FD74E82D9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63685504"/>
        <c:axId val="163687424"/>
        <c:axId val="0"/>
      </c:bar3DChart>
      <c:catAx>
        <c:axId val="16368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3687424"/>
        <c:crosses val="autoZero"/>
        <c:auto val="1"/>
        <c:lblAlgn val="ctr"/>
        <c:lblOffset val="100"/>
        <c:noMultiLvlLbl val="0"/>
      </c:catAx>
      <c:valAx>
        <c:axId val="163687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368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225 - Отримано ухвал суду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79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26</c:v>
                </c:pt>
                <c:pt idx="5">
                  <c:v>1</c:v>
                </c:pt>
                <c:pt idx="6">
                  <c:v>14</c:v>
                </c:pt>
                <c:pt idx="7">
                  <c:v>3</c:v>
                </c:pt>
                <c:pt idx="8">
                  <c:v>0</c:v>
                </c:pt>
                <c:pt idx="9">
                  <c:v>9</c:v>
                </c:pt>
                <c:pt idx="10">
                  <c:v>28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8</c:v>
                </c:pt>
                <c:pt idx="16">
                  <c:v>12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6-418B-B162-183CC5E66A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217- Підготовлено ДД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77</c:v>
                </c:pt>
                <c:pt idx="1">
                  <c:v>1</c:v>
                </c:pt>
                <c:pt idx="2">
                  <c:v>10</c:v>
                </c:pt>
                <c:pt idx="3">
                  <c:v>20</c:v>
                </c:pt>
                <c:pt idx="4">
                  <c:v>23</c:v>
                </c:pt>
                <c:pt idx="5">
                  <c:v>1</c:v>
                </c:pt>
                <c:pt idx="6">
                  <c:v>13</c:v>
                </c:pt>
                <c:pt idx="7">
                  <c:v>3</c:v>
                </c:pt>
                <c:pt idx="8">
                  <c:v>0</c:v>
                </c:pt>
                <c:pt idx="9">
                  <c:v>7</c:v>
                </c:pt>
                <c:pt idx="10">
                  <c:v>28</c:v>
                </c:pt>
                <c:pt idx="11">
                  <c:v>2</c:v>
                </c:pt>
                <c:pt idx="12">
                  <c:v>4</c:v>
                </c:pt>
                <c:pt idx="13">
                  <c:v>2</c:v>
                </c:pt>
                <c:pt idx="14">
                  <c:v>2</c:v>
                </c:pt>
                <c:pt idx="15">
                  <c:v>8</c:v>
                </c:pt>
                <c:pt idx="16">
                  <c:v>9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6-418B-B162-183CC5E66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559104"/>
        <c:axId val="164577280"/>
      </c:barChart>
      <c:catAx>
        <c:axId val="16455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577280"/>
        <c:crosses val="autoZero"/>
        <c:auto val="1"/>
        <c:lblAlgn val="ctr"/>
        <c:lblOffset val="100"/>
        <c:noMultiLvlLbl val="0"/>
      </c:catAx>
      <c:valAx>
        <c:axId val="164577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5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- 2561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241</c:v>
                </c:pt>
                <c:pt idx="1">
                  <c:v>99</c:v>
                </c:pt>
                <c:pt idx="2">
                  <c:v>135</c:v>
                </c:pt>
                <c:pt idx="3">
                  <c:v>74</c:v>
                </c:pt>
                <c:pt idx="4">
                  <c:v>114</c:v>
                </c:pt>
                <c:pt idx="5">
                  <c:v>65</c:v>
                </c:pt>
                <c:pt idx="6">
                  <c:v>136</c:v>
                </c:pt>
                <c:pt idx="7">
                  <c:v>37</c:v>
                </c:pt>
                <c:pt idx="8">
                  <c:v>63</c:v>
                </c:pt>
                <c:pt idx="9">
                  <c:v>197</c:v>
                </c:pt>
                <c:pt idx="10">
                  <c:v>554</c:v>
                </c:pt>
                <c:pt idx="11">
                  <c:v>123</c:v>
                </c:pt>
                <c:pt idx="12">
                  <c:v>56</c:v>
                </c:pt>
                <c:pt idx="13">
                  <c:v>95</c:v>
                </c:pt>
                <c:pt idx="14">
                  <c:v>81</c:v>
                </c:pt>
                <c:pt idx="15">
                  <c:v>291</c:v>
                </c:pt>
                <c:pt idx="16">
                  <c:v>106</c:v>
                </c:pt>
                <c:pt idx="17">
                  <c:v>53</c:v>
                </c:pt>
                <c:pt idx="1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- 1410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158</c:v>
                </c:pt>
                <c:pt idx="1">
                  <c:v>63</c:v>
                </c:pt>
                <c:pt idx="2">
                  <c:v>67</c:v>
                </c:pt>
                <c:pt idx="3">
                  <c:v>30</c:v>
                </c:pt>
                <c:pt idx="4">
                  <c:v>75</c:v>
                </c:pt>
                <c:pt idx="5">
                  <c:v>30</c:v>
                </c:pt>
                <c:pt idx="6">
                  <c:v>89</c:v>
                </c:pt>
                <c:pt idx="7">
                  <c:v>14</c:v>
                </c:pt>
                <c:pt idx="8">
                  <c:v>21</c:v>
                </c:pt>
                <c:pt idx="9">
                  <c:v>70</c:v>
                </c:pt>
                <c:pt idx="10">
                  <c:v>295</c:v>
                </c:pt>
                <c:pt idx="11">
                  <c:v>73</c:v>
                </c:pt>
                <c:pt idx="12">
                  <c:v>24</c:v>
                </c:pt>
                <c:pt idx="13">
                  <c:v>60</c:v>
                </c:pt>
                <c:pt idx="14">
                  <c:v>42</c:v>
                </c:pt>
                <c:pt idx="15">
                  <c:v>186</c:v>
                </c:pt>
                <c:pt idx="16">
                  <c:v>54</c:v>
                </c:pt>
                <c:pt idx="17">
                  <c:v>34</c:v>
                </c:pt>
                <c:pt idx="1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937088"/>
        <c:axId val="165217408"/>
      </c:barChart>
      <c:catAx>
        <c:axId val="16493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217408"/>
        <c:crosses val="autoZero"/>
        <c:auto val="1"/>
        <c:lblAlgn val="ctr"/>
        <c:lblOffset val="100"/>
        <c:noMultiLvlLbl val="0"/>
      </c:catAx>
      <c:valAx>
        <c:axId val="16521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93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позбавлення права </a:t>
            </a:r>
            <a:b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обіймати певні посади чи займатися певною діяльністю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3</c:v>
                </c:pt>
                <c:pt idx="9">
                  <c:v>11</c:v>
                </c:pt>
                <c:pt idx="10">
                  <c:v>13</c:v>
                </c:pt>
                <c:pt idx="11">
                  <c:v>5</c:v>
                </c:pt>
                <c:pt idx="12">
                  <c:v>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- 37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6">
                  <c:v>1</c:v>
                </c:pt>
                <c:pt idx="9">
                  <c:v>1</c:v>
                </c:pt>
                <c:pt idx="10">
                  <c:v>4</c:v>
                </c:pt>
                <c:pt idx="12">
                  <c:v>2</c:v>
                </c:pt>
                <c:pt idx="13">
                  <c:v>1</c:v>
                </c:pt>
                <c:pt idx="15">
                  <c:v>6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16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13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11</c:v>
                </c:pt>
                <c:pt idx="10">
                  <c:v>13</c:v>
                </c:pt>
                <c:pt idx="11">
                  <c:v>5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14</c:v>
                </c:pt>
                <c:pt idx="16">
                  <c:v>4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5360384"/>
        <c:axId val="165361920"/>
      </c:barChart>
      <c:catAx>
        <c:axId val="16536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361920"/>
        <c:crosses val="autoZero"/>
        <c:auto val="1"/>
        <c:lblAlgn val="ctr"/>
        <c:lblOffset val="100"/>
        <c:noMultiLvlLbl val="0"/>
      </c:catAx>
      <c:valAx>
        <c:axId val="16536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53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- 143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8</c:v>
                </c:pt>
                <c:pt idx="9">
                  <c:v>5</c:v>
                </c:pt>
                <c:pt idx="10">
                  <c:v>40</c:v>
                </c:pt>
                <c:pt idx="11">
                  <c:v>1</c:v>
                </c:pt>
                <c:pt idx="12">
                  <c:v>1</c:v>
                </c:pt>
                <c:pt idx="13">
                  <c:v>9</c:v>
                </c:pt>
                <c:pt idx="14">
                  <c:v>6</c:v>
                </c:pt>
                <c:pt idx="15">
                  <c:v>24</c:v>
                </c:pt>
                <c:pt idx="16">
                  <c:v>10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- 136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</c:v>
                </c:pt>
                <c:pt idx="1">
                  <c:v>10</c:v>
                </c:pt>
                <c:pt idx="2">
                  <c:v>3</c:v>
                </c:pt>
                <c:pt idx="3">
                  <c:v>10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4</c:v>
                </c:pt>
                <c:pt idx="8">
                  <c:v>11</c:v>
                </c:pt>
                <c:pt idx="9">
                  <c:v>7</c:v>
                </c:pt>
                <c:pt idx="10">
                  <c:v>10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8</c:v>
                </c:pt>
                <c:pt idx="15">
                  <c:v>23</c:v>
                </c:pt>
                <c:pt idx="16">
                  <c:v>14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11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35</c:v>
                </c:pt>
                <c:pt idx="11">
                  <c:v>2</c:v>
                </c:pt>
                <c:pt idx="13">
                  <c:v>4</c:v>
                </c:pt>
                <c:pt idx="14">
                  <c:v>4</c:v>
                </c:pt>
                <c:pt idx="15">
                  <c:v>18</c:v>
                </c:pt>
                <c:pt idx="16">
                  <c:v>8</c:v>
                </c:pt>
                <c:pt idx="17">
                  <c:v>4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238272"/>
        <c:axId val="189137664"/>
      </c:barChart>
      <c:catAx>
        <c:axId val="1892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137664"/>
        <c:crosses val="autoZero"/>
        <c:auto val="1"/>
        <c:lblAlgn val="ctr"/>
        <c:lblOffset val="100"/>
        <c:noMultiLvlLbl val="0"/>
      </c:catAx>
      <c:valAx>
        <c:axId val="189137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2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виправних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4">
                  <c:v>5</c:v>
                </c:pt>
                <c:pt idx="6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9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64416"/>
        <c:axId val="189565952"/>
      </c:barChart>
      <c:catAx>
        <c:axId val="18956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65952"/>
        <c:crosses val="autoZero"/>
        <c:auto val="1"/>
        <c:lblAlgn val="ctr"/>
        <c:lblOffset val="100"/>
        <c:noMultiLvlLbl val="0"/>
      </c:catAx>
      <c:valAx>
        <c:axId val="18956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6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- 906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100</c:v>
                </c:pt>
                <c:pt idx="1">
                  <c:v>37</c:v>
                </c:pt>
                <c:pt idx="2">
                  <c:v>60</c:v>
                </c:pt>
                <c:pt idx="3">
                  <c:v>16</c:v>
                </c:pt>
                <c:pt idx="4">
                  <c:v>33</c:v>
                </c:pt>
                <c:pt idx="5">
                  <c:v>21</c:v>
                </c:pt>
                <c:pt idx="6">
                  <c:v>51</c:v>
                </c:pt>
                <c:pt idx="7">
                  <c:v>7</c:v>
                </c:pt>
                <c:pt idx="8">
                  <c:v>8</c:v>
                </c:pt>
                <c:pt idx="9">
                  <c:v>50</c:v>
                </c:pt>
                <c:pt idx="10">
                  <c:v>164</c:v>
                </c:pt>
                <c:pt idx="11">
                  <c:v>53</c:v>
                </c:pt>
                <c:pt idx="12">
                  <c:v>22</c:v>
                </c:pt>
                <c:pt idx="13">
                  <c:v>40</c:v>
                </c:pt>
                <c:pt idx="14">
                  <c:v>25</c:v>
                </c:pt>
                <c:pt idx="15">
                  <c:v>138</c:v>
                </c:pt>
                <c:pt idx="16">
                  <c:v>34</c:v>
                </c:pt>
                <c:pt idx="17">
                  <c:v>24</c:v>
                </c:pt>
                <c:pt idx="1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- 463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59</c:v>
                </c:pt>
                <c:pt idx="1">
                  <c:v>28</c:v>
                </c:pt>
                <c:pt idx="2">
                  <c:v>10</c:v>
                </c:pt>
                <c:pt idx="3">
                  <c:v>8</c:v>
                </c:pt>
                <c:pt idx="4">
                  <c:v>32</c:v>
                </c:pt>
                <c:pt idx="5">
                  <c:v>12</c:v>
                </c:pt>
                <c:pt idx="6">
                  <c:v>46</c:v>
                </c:pt>
                <c:pt idx="7">
                  <c:v>5</c:v>
                </c:pt>
                <c:pt idx="8">
                  <c:v>2</c:v>
                </c:pt>
                <c:pt idx="9">
                  <c:v>22</c:v>
                </c:pt>
                <c:pt idx="10">
                  <c:v>76</c:v>
                </c:pt>
                <c:pt idx="11">
                  <c:v>30</c:v>
                </c:pt>
                <c:pt idx="12">
                  <c:v>7</c:v>
                </c:pt>
                <c:pt idx="13">
                  <c:v>19</c:v>
                </c:pt>
                <c:pt idx="14">
                  <c:v>14</c:v>
                </c:pt>
                <c:pt idx="15">
                  <c:v>48</c:v>
                </c:pt>
                <c:pt idx="16">
                  <c:v>21</c:v>
                </c:pt>
                <c:pt idx="17">
                  <c:v>11</c:v>
                </c:pt>
                <c:pt idx="1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- 1060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126</c:v>
                </c:pt>
                <c:pt idx="1">
                  <c:v>49</c:v>
                </c:pt>
                <c:pt idx="2">
                  <c:v>51</c:v>
                </c:pt>
                <c:pt idx="3">
                  <c:v>15</c:v>
                </c:pt>
                <c:pt idx="4">
                  <c:v>53</c:v>
                </c:pt>
                <c:pt idx="5">
                  <c:v>22</c:v>
                </c:pt>
                <c:pt idx="6">
                  <c:v>77</c:v>
                </c:pt>
                <c:pt idx="7">
                  <c:v>11</c:v>
                </c:pt>
                <c:pt idx="8">
                  <c:v>8</c:v>
                </c:pt>
                <c:pt idx="9">
                  <c:v>52</c:v>
                </c:pt>
                <c:pt idx="10">
                  <c:v>186</c:v>
                </c:pt>
                <c:pt idx="11">
                  <c:v>66</c:v>
                </c:pt>
                <c:pt idx="12">
                  <c:v>21</c:v>
                </c:pt>
                <c:pt idx="13">
                  <c:v>48</c:v>
                </c:pt>
                <c:pt idx="14">
                  <c:v>31</c:v>
                </c:pt>
                <c:pt idx="15">
                  <c:v>151</c:v>
                </c:pt>
                <c:pt idx="16">
                  <c:v>41</c:v>
                </c:pt>
                <c:pt idx="17">
                  <c:v>28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12704"/>
        <c:axId val="189793024"/>
      </c:barChart>
      <c:catAx>
        <c:axId val="1895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793024"/>
        <c:crosses val="autoZero"/>
        <c:auto val="1"/>
        <c:lblAlgn val="ctr"/>
        <c:lblOffset val="100"/>
        <c:noMultiLvlLbl val="0"/>
      </c:catAx>
      <c:valAx>
        <c:axId val="189793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951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pPr/>
              <a:t>27.07.2023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1@probation.gov.u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Станом на 01.07.2023 року фактична чисельність персоналу філії Центру пробації в Сумській області становить 64 працівники, які працюють  за трудовим договором.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18 посад.</a:t>
            </a:r>
            <a:endParaRPr lang="en-US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2023 року звільнено 28 осіб,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з них начальницького складу – 25 осіб, за трудовим договором – 3.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Прийнято на роботу – 35 осіб.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Звільнення персоналу  по негативним мотивам відсутні.</a:t>
            </a: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90" y="941877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722333" y="546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3907464" y="519978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544696" y="608214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73547" y="50973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420356" y="450155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7" y="45114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850269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10795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10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380752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891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710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98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484" y="591721"/>
            <a:ext cx="52875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ЗАСУДЖЕННЯ ЗА УХИЛЕННЯ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5042B9B-BB34-49D1-B52F-6C26C2A3C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709600"/>
              </p:ext>
            </p:extLst>
          </p:nvPr>
        </p:nvGraphicFramePr>
        <p:xfrm>
          <a:off x="838200" y="1825625"/>
          <a:ext cx="10515600" cy="470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758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61C072CC-FFC2-0100-9E87-325202113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0" y="394283"/>
            <a:ext cx="11340331" cy="6378937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476" y="84780"/>
            <a:ext cx="2557051" cy="11925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6E23EF-39E0-274A-2EEC-B94C177427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3"/>
            <a:ext cx="4084328" cy="138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1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815" y="714468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ЮВЕНАЛЬНА ПРОБАЦІЯ 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800CDFD9-8316-430A-A77F-C3DB07685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20200"/>
              </p:ext>
            </p:extLst>
          </p:nvPr>
        </p:nvGraphicFramePr>
        <p:xfrm>
          <a:off x="86265" y="1568918"/>
          <a:ext cx="11990716" cy="51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0716">
                  <a:extLst>
                    <a:ext uri="{9D8B030D-6E8A-4147-A177-3AD203B41FA5}">
                      <a16:colId xmlns:a16="http://schemas.microsoft.com/office/drawing/2014/main" val="229890249"/>
                    </a:ext>
                  </a:extLst>
                </a:gridCol>
              </a:tblGrid>
              <a:tr h="50820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ПРОБАЦІЯ ЩОДО НЕПОВНОЛІТНІХ </a:t>
                      </a:r>
                      <a:endParaRPr lang="uk-UA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426224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ДІТЕЙ ПРОЙШЛО ПО ОБЛІКАХ УПОВНОВАЖЕНИХ ОРГАНІВ ПРОБАЦІЇ ОБЛАСТІ </a:t>
                      </a:r>
                      <a:r>
                        <a:rPr lang="en-US" dirty="0"/>
                        <a:t>(</a:t>
                      </a:r>
                      <a:r>
                        <a:rPr lang="uk-UA" dirty="0"/>
                        <a:t>включно із засудженими до                        </a:t>
                      </a:r>
                    </a:p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                                               штрафу)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477737"/>
                  </a:ext>
                </a:extLst>
              </a:tr>
              <a:tr h="635267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ДІТЕЙ ПЕРЕБУВАЄ НА ОБЛІКУ, З НИХ: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4736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ДИТИНИ ВІКОМ 15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19987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16 РОКІВ                                                      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870363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17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2097"/>
                  </a:ext>
                </a:extLst>
              </a:tr>
              <a:tr h="57751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ДІТЕЙ ЗАСУДЖЕНІ ВПЕРШЕ, З НИХ:                                    ВЧИНИЛИ ЗЛОЧИН САМОСТІЙНО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023720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ДІТЕЙ ВИХОВУЮТЬСЯ У НЕПОВНИХ СІМЯХ                      ДІТЕЙ ПЕРЕБУВАЮТЬ У СКЛАДНИХ ЖИТТЄВИХ ОБСТАВИНАХ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192768"/>
                  </a:ext>
                </a:extLst>
              </a:tr>
              <a:tr h="50820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ДИТИНА ВЧИНИЛА ЗЛОЧИН                                                  В ПЕРІОД ПЕРЕБУВАННЯ НА ОБЛІКУ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99191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134B5A70-8032-40AA-B785-FC4B28F8CEBA}"/>
              </a:ext>
            </a:extLst>
          </p:cNvPr>
          <p:cNvSpPr/>
          <p:nvPr/>
        </p:nvSpPr>
        <p:spPr>
          <a:xfrm>
            <a:off x="197716" y="2129942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14" name="Десятиугольник 13">
            <a:extLst>
              <a:ext uri="{FF2B5EF4-FFF2-40B4-BE49-F238E27FC236}">
                <a16:creationId xmlns:a16="http://schemas.microsoft.com/office/drawing/2014/main" id="{940C18F2-11F3-4C80-B05B-BE0AD30FD75A}"/>
              </a:ext>
            </a:extLst>
          </p:cNvPr>
          <p:cNvSpPr/>
          <p:nvPr/>
        </p:nvSpPr>
        <p:spPr>
          <a:xfrm>
            <a:off x="197716" y="279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15" name="Десятиугольник 14">
            <a:extLst>
              <a:ext uri="{FF2B5EF4-FFF2-40B4-BE49-F238E27FC236}">
                <a16:creationId xmlns:a16="http://schemas.microsoft.com/office/drawing/2014/main" id="{DDBC4975-62E3-4398-B62B-EA45E7C60408}"/>
              </a:ext>
            </a:extLst>
          </p:cNvPr>
          <p:cNvSpPr/>
          <p:nvPr/>
        </p:nvSpPr>
        <p:spPr>
          <a:xfrm>
            <a:off x="5433623" y="333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6" name="Десятиугольник 15">
            <a:extLst>
              <a:ext uri="{FF2B5EF4-FFF2-40B4-BE49-F238E27FC236}">
                <a16:creationId xmlns:a16="http://schemas.microsoft.com/office/drawing/2014/main" id="{D12D929A-B365-419E-90EA-5F97DD30AAD4}"/>
              </a:ext>
            </a:extLst>
          </p:cNvPr>
          <p:cNvSpPr/>
          <p:nvPr/>
        </p:nvSpPr>
        <p:spPr>
          <a:xfrm>
            <a:off x="5433623" y="3932105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Десятиугольник 16">
            <a:extLst>
              <a:ext uri="{FF2B5EF4-FFF2-40B4-BE49-F238E27FC236}">
                <a16:creationId xmlns:a16="http://schemas.microsoft.com/office/drawing/2014/main" id="{D9B0E649-29D5-4EEF-A655-20FC7EBA1A79}"/>
              </a:ext>
            </a:extLst>
          </p:cNvPr>
          <p:cNvSpPr/>
          <p:nvPr/>
        </p:nvSpPr>
        <p:spPr>
          <a:xfrm>
            <a:off x="5433623" y="4500400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Десятиугольник 17">
            <a:extLst>
              <a:ext uri="{FF2B5EF4-FFF2-40B4-BE49-F238E27FC236}">
                <a16:creationId xmlns:a16="http://schemas.microsoft.com/office/drawing/2014/main" id="{1151D61B-DC2E-4C33-8FB4-1F3AFC2A3F6D}"/>
              </a:ext>
            </a:extLst>
          </p:cNvPr>
          <p:cNvSpPr/>
          <p:nvPr/>
        </p:nvSpPr>
        <p:spPr>
          <a:xfrm>
            <a:off x="197716" y="5054831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9" name="Десятиугольник 18">
            <a:extLst>
              <a:ext uri="{FF2B5EF4-FFF2-40B4-BE49-F238E27FC236}">
                <a16:creationId xmlns:a16="http://schemas.microsoft.com/office/drawing/2014/main" id="{95E58A93-43C1-42A0-B64F-4FC2D0E02657}"/>
              </a:ext>
            </a:extLst>
          </p:cNvPr>
          <p:cNvSpPr/>
          <p:nvPr/>
        </p:nvSpPr>
        <p:spPr>
          <a:xfrm>
            <a:off x="5433623" y="5082387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12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Десятиугольник 19">
            <a:extLst>
              <a:ext uri="{FF2B5EF4-FFF2-40B4-BE49-F238E27FC236}">
                <a16:creationId xmlns:a16="http://schemas.microsoft.com/office/drawing/2014/main" id="{4F88B2B7-2B47-4F3E-AE47-41B3D653338B}"/>
              </a:ext>
            </a:extLst>
          </p:cNvPr>
          <p:cNvSpPr/>
          <p:nvPr/>
        </p:nvSpPr>
        <p:spPr>
          <a:xfrm>
            <a:off x="197716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21" name="Десятиугольник 20">
            <a:extLst>
              <a:ext uri="{FF2B5EF4-FFF2-40B4-BE49-F238E27FC236}">
                <a16:creationId xmlns:a16="http://schemas.microsoft.com/office/drawing/2014/main" id="{8D14F36E-DC39-490D-8393-ECB0A36381E7}"/>
              </a:ext>
            </a:extLst>
          </p:cNvPr>
          <p:cNvSpPr/>
          <p:nvPr/>
        </p:nvSpPr>
        <p:spPr>
          <a:xfrm>
            <a:off x="5433623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7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Десятиугольник 21">
            <a:extLst>
              <a:ext uri="{FF2B5EF4-FFF2-40B4-BE49-F238E27FC236}">
                <a16:creationId xmlns:a16="http://schemas.microsoft.com/office/drawing/2014/main" id="{8AC9D479-B54F-455F-B8EE-50DD53AE8500}"/>
              </a:ext>
            </a:extLst>
          </p:cNvPr>
          <p:cNvSpPr/>
          <p:nvPr/>
        </p:nvSpPr>
        <p:spPr>
          <a:xfrm>
            <a:off x="197716" y="621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3" name="Десятиугольник 22">
            <a:extLst>
              <a:ext uri="{FF2B5EF4-FFF2-40B4-BE49-F238E27FC236}">
                <a16:creationId xmlns:a16="http://schemas.microsoft.com/office/drawing/2014/main" id="{63479A54-590A-4F94-AF5E-6BA1BC164620}"/>
              </a:ext>
            </a:extLst>
          </p:cNvPr>
          <p:cNvSpPr/>
          <p:nvPr/>
        </p:nvSpPr>
        <p:spPr>
          <a:xfrm>
            <a:off x="5433623" y="6275569"/>
            <a:ext cx="648000" cy="48302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6830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098640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173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91001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21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302" y="692903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ЄДИНИЙ РЕЄСТР ЗАСУДЖЕНИХ ОСІБ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D530F5D-5BBC-4E6D-AE50-F97E8E256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462926"/>
              </p:ext>
            </p:extLst>
          </p:nvPr>
        </p:nvGraphicFramePr>
        <p:xfrm>
          <a:off x="510139" y="2759978"/>
          <a:ext cx="10857297" cy="3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Объект 2">
            <a:extLst>
              <a:ext uri="{FF2B5EF4-FFF2-40B4-BE49-F238E27FC236}">
                <a16:creationId xmlns:a16="http://schemas.microsoft.com/office/drawing/2014/main" id="{C172E437-FFA0-42A6-975C-7C3694579E38}"/>
              </a:ext>
            </a:extLst>
          </p:cNvPr>
          <p:cNvSpPr txBox="1">
            <a:spLocks/>
          </p:cNvSpPr>
          <p:nvPr/>
        </p:nvSpPr>
        <p:spPr>
          <a:xfrm>
            <a:off x="326775" y="1566567"/>
            <a:ext cx="11677871" cy="1453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 6 місяців 2023 року вісім співробітників структурних підрозділів філії ДУ «Центр пробації» в Сумській області пройшли навчання по роботі в Єдиному реєстру засуджених та осіб, узятих під варту (далі – Реєстр). На кінець звітного періоду 48 співробітники мають можливість працювати в Реєстрі,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що становить </a:t>
            </a:r>
            <a:r>
              <a:rPr kumimoji="0" lang="uk-UA" sz="2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90,4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%</a:t>
            </a: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528" y="1069913"/>
            <a:ext cx="7277925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Навчання Кураторів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пробаційних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програм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890091"/>
              </p:ext>
            </p:extLst>
          </p:nvPr>
        </p:nvGraphicFramePr>
        <p:xfrm>
          <a:off x="86265" y="1198605"/>
          <a:ext cx="11990716" cy="53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68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714886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Волонтерство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42032"/>
              </p:ext>
            </p:extLst>
          </p:nvPr>
        </p:nvGraphicFramePr>
        <p:xfrm>
          <a:off x="188302" y="2888676"/>
          <a:ext cx="11769237" cy="399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8215" y="1383321"/>
            <a:ext cx="11289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Керуючись законодавством у сфері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волонтерства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з метою сприяння уповноваженим органам з питань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області у здійсненні нагляду за суб’єктами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проведенні з ними соціально-виховної роботи, у звітному періоді посилено роботу щодо пошуку волонтерів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Як результат,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кінець </a:t>
            </a:r>
            <a:r>
              <a:rPr lang="uk-UA" b="1" dirty="0">
                <a:solidFill>
                  <a:srgbClr val="4472C4">
                    <a:lumMod val="75000"/>
                  </a:srgbClr>
                </a:solidFill>
                <a:latin typeface="Calibri"/>
              </a:rPr>
              <a:t>звітного періоду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з органами пробації області співпрацює 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волонтерів пробації.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 І півріччя 2023 року за участі волонтерів пробації проведено 61 захід  в яких були задіяні 154 суб’єкта пробації.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9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</a:t>
            </a:r>
            <a:r>
              <a:rPr lang="uk-UA" sz="28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2023 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ефективного тестування програмного забезпечення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регіональним центром БВПД та його представництвами, 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0" y="5286149"/>
            <a:ext cx="1181080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5" descr="logo_probation_Ukr.png">
            <a:extLst>
              <a:ext uri="{FF2B5EF4-FFF2-40B4-BE49-F238E27FC236}">
                <a16:creationId xmlns:a16="http://schemas.microsoft.com/office/drawing/2014/main" id="{2EB46C63-8C59-4325-8C25-2C10D3C628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330" y="1788843"/>
            <a:ext cx="5605634" cy="2618457"/>
          </a:xfrm>
          <a:prstGeom prst="rect">
            <a:avLst/>
          </a:prstGeom>
          <a:noFill/>
          <a:ln>
            <a:noFill/>
          </a:ln>
          <a:effectLst>
            <a:outerShdw blurRad="50800" dist="1854200" dir="13500000" algn="br" rotWithShape="0">
              <a:prstClr val="black">
                <a:alpha val="17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B6B1FD4-9B4A-48B0-BC6C-BFDFA9BB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403" y="5144399"/>
            <a:ext cx="6288577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Філія ДУ «Центр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пробації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Сумській області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вул. Івана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Харитоненка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12, м. Суми, 40022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sm1@probation.gov.ua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79616C-BD84-462A-859D-FECD0D84536E}"/>
              </a:ext>
            </a:extLst>
          </p:cNvPr>
          <p:cNvSpPr/>
          <p:nvPr/>
        </p:nvSpPr>
        <p:spPr>
          <a:xfrm>
            <a:off x="86264" y="1785671"/>
            <a:ext cx="11990717" cy="89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</a:t>
            </a:r>
            <a:r>
              <a:rPr lang="uk-UA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пробація</a:t>
            </a:r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це забезпечення суду формалізованою інформацією, що характеризує обвинуваченого, з метою прийняття судом рішення про міру його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28704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620982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78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щодо неповнолітніх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83222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</a:t>
                      </a:r>
                    </a:p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091027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64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74" y="1039363"/>
            <a:ext cx="79238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i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складено ДД в розрізі уповноважених органів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896C319-E44F-4FD4-AB2C-5E9863BB1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821688"/>
              </p:ext>
            </p:extLst>
          </p:nvPr>
        </p:nvGraphicFramePr>
        <p:xfrm>
          <a:off x="251670" y="1837189"/>
          <a:ext cx="11826030" cy="481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98406"/>
              </p:ext>
            </p:extLst>
          </p:nvPr>
        </p:nvGraphicFramePr>
        <p:xfrm>
          <a:off x="874714" y="1816747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</a:t>
                      </a:r>
                      <a:r>
                        <a:rPr lang="uk-UA" b="1" dirty="0" err="1"/>
                        <a:t>пробаційних</a:t>
                      </a:r>
                      <a:r>
                        <a:rPr lang="uk-UA" b="1" dirty="0"/>
                        <a:t> програм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207035"/>
            <a:ext cx="7249886" cy="21418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виправні роботи, громадські роботи,  позбавлені права обіймати посади чи діяльність,  штрафи,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20877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889790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91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357995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581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6217</TotalTime>
  <Words>710</Words>
  <Application>Microsoft Office PowerPoint</Application>
  <PresentationFormat>Широкий екран</PresentationFormat>
  <Paragraphs>139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Segoe UI</vt:lpstr>
      <vt:lpstr>Times New Roman</vt:lpstr>
      <vt:lpstr>Тема Office</vt:lpstr>
      <vt:lpstr>ОРГАНІЗАЦІЙНО-ШТАТНА СТРУКТУРА</vt:lpstr>
      <vt:lpstr>Навчання Кураторів пробаційних програм</vt:lpstr>
      <vt:lpstr>ДОСУДОВА ПРОБАЦІЯ </vt:lpstr>
      <vt:lpstr>ДОСУДОВА ПРОБАЦІЯ щодо неповнолітніх</vt:lpstr>
      <vt:lpstr>ДОСУДОВА ПРОБАЦІЯ складено ДД в розрізі уповноважених органів</vt:lpstr>
      <vt:lpstr>ПРОБАЦІЙНІ ПРОГРАМИ </vt:lpstr>
      <vt:lpstr>НАГЛЯДОВА ПРОБАЦІЯ Випробування, виправні роботи, громадські роботи,  позбавлені права обіймати посади чи діяльність,  штрафи, суспільно корисні роботи  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ЗАСУДЖЕННЯ ЗА УХИЛЕННЯ</vt:lpstr>
      <vt:lpstr>Презентація PowerPoint</vt:lpstr>
      <vt:lpstr>ЮВЕНАЛЬНА ПРОБАЦІЯ </vt:lpstr>
      <vt:lpstr>АДМІНІСТРАТИВНІ СТЯГНЕННЯ</vt:lpstr>
      <vt:lpstr>АДМІНІСТРАТИВНІ СТЯГНЕННЯ</vt:lpstr>
      <vt:lpstr>ЄДИНИЙ РЕЄСТР ЗАСУДЖЕНИХ ОСІБ</vt:lpstr>
      <vt:lpstr>Волонтерство пробації</vt:lpstr>
      <vt:lpstr>КЛЮЧОВІ ПРІОРИТЕТИ ФІЛІЇ ДУ “ЦЕНТР ПРОБАЦІЇ” В СУМСЬКІЙ ОБЛАСТІ НА 2023 РІК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ПК-4</cp:lastModifiedBy>
  <cp:revision>121</cp:revision>
  <cp:lastPrinted>2023-07-06T12:43:37Z</cp:lastPrinted>
  <dcterms:created xsi:type="dcterms:W3CDTF">2022-01-10T14:46:17Z</dcterms:created>
  <dcterms:modified xsi:type="dcterms:W3CDTF">2023-07-27T12:25:58Z</dcterms:modified>
</cp:coreProperties>
</file>