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324" r:id="rId4"/>
    <p:sldId id="325" r:id="rId5"/>
    <p:sldId id="326" r:id="rId6"/>
    <p:sldId id="327" r:id="rId7"/>
    <p:sldId id="328" r:id="rId8"/>
    <p:sldId id="261" r:id="rId9"/>
    <p:sldId id="274" r:id="rId10"/>
    <p:sldId id="275" r:id="rId11"/>
    <p:sldId id="291" r:id="rId12"/>
    <p:sldId id="292" r:id="rId13"/>
    <p:sldId id="296" r:id="rId14"/>
    <p:sldId id="306" r:id="rId15"/>
    <p:sldId id="294" r:id="rId16"/>
    <p:sldId id="309" r:id="rId17"/>
    <p:sldId id="310" r:id="rId18"/>
    <p:sldId id="311" r:id="rId19"/>
    <p:sldId id="313" r:id="rId20"/>
    <p:sldId id="316" r:id="rId21"/>
    <p:sldId id="317" r:id="rId22"/>
    <p:sldId id="318" r:id="rId23"/>
    <p:sldId id="320" r:id="rId24"/>
    <p:sldId id="322" r:id="rId25"/>
    <p:sldId id="337" r:id="rId26"/>
    <p:sldId id="330" r:id="rId27"/>
    <p:sldId id="331" r:id="rId28"/>
    <p:sldId id="332" r:id="rId29"/>
    <p:sldId id="334" r:id="rId30"/>
    <p:sldId id="333" r:id="rId31"/>
    <p:sldId id="268" r:id="rId32"/>
    <p:sldId id="269" r:id="rId33"/>
    <p:sldId id="305" r:id="rId34"/>
    <p:sldId id="272" r:id="rId3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кола гричковський" initials="мг" lastIdx="2" clrIdx="0">
    <p:extLst>
      <p:ext uri="{19B8F6BF-5375-455C-9EA6-DF929625EA0E}">
        <p15:presenceInfo xmlns:p15="http://schemas.microsoft.com/office/powerpoint/2012/main" userId="bdfe653991bb2a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0" autoAdjust="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701907375672996E-2"/>
          <c:y val="0.14589414283852126"/>
          <c:w val="0.94539350277331224"/>
          <c:h val="0.47868487916259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працівників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Ковпаківський РВ</c:v>
                </c:pt>
                <c:pt idx="1">
                  <c:v>Зарічний РВ</c:v>
                </c:pt>
                <c:pt idx="2">
                  <c:v>Сумський РВ</c:v>
                </c:pt>
                <c:pt idx="3">
                  <c:v>Сумський РС № 1</c:v>
                </c:pt>
                <c:pt idx="4">
                  <c:v>Сумський РС № 2</c:v>
                </c:pt>
                <c:pt idx="5">
                  <c:v>Сумський РС № 3</c:v>
                </c:pt>
                <c:pt idx="6">
                  <c:v>Охтирський РВ</c:v>
                </c:pt>
                <c:pt idx="7">
                  <c:v>Охтирський РС № 1</c:v>
                </c:pt>
                <c:pt idx="8">
                  <c:v>Охтирський РС № 2</c:v>
                </c:pt>
                <c:pt idx="9">
                  <c:v>Конотопський РВ</c:v>
                </c:pt>
                <c:pt idx="10">
                  <c:v>Конотопський РС № 1</c:v>
                </c:pt>
                <c:pt idx="11">
                  <c:v>Конотопський РС № 2</c:v>
                </c:pt>
                <c:pt idx="12">
                  <c:v>Конотопський РС № 3</c:v>
                </c:pt>
                <c:pt idx="13">
                  <c:v>Шосткинський РВ</c:v>
                </c:pt>
                <c:pt idx="14">
                  <c:v>Шосткинський РС № 1</c:v>
                </c:pt>
                <c:pt idx="15">
                  <c:v>Шосткинський РС № 2</c:v>
                </c:pt>
                <c:pt idx="16">
                  <c:v>Шосткинський РС № 3</c:v>
                </c:pt>
                <c:pt idx="17">
                  <c:v>Роменський РС № 1</c:v>
                </c:pt>
                <c:pt idx="18">
                  <c:v>Роменський РС № 2</c:v>
                </c:pt>
                <c:pt idx="19">
                  <c:v>Роменський РС № 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8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7</c:v>
                </c:pt>
                <c:pt idx="14">
                  <c:v>3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0-493B-8FF0-322469D09C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кількість кураторів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Ковпаківський РВ</c:v>
                </c:pt>
                <c:pt idx="1">
                  <c:v>Зарічний РВ</c:v>
                </c:pt>
                <c:pt idx="2">
                  <c:v>Сумський РВ</c:v>
                </c:pt>
                <c:pt idx="3">
                  <c:v>Сумський РС № 1</c:v>
                </c:pt>
                <c:pt idx="4">
                  <c:v>Сумський РС № 2</c:v>
                </c:pt>
                <c:pt idx="5">
                  <c:v>Сумський РС № 3</c:v>
                </c:pt>
                <c:pt idx="6">
                  <c:v>Охтирський РВ</c:v>
                </c:pt>
                <c:pt idx="7">
                  <c:v>Охтирський РС № 1</c:v>
                </c:pt>
                <c:pt idx="8">
                  <c:v>Охтирський РС № 2</c:v>
                </c:pt>
                <c:pt idx="9">
                  <c:v>Конотопський РВ</c:v>
                </c:pt>
                <c:pt idx="10">
                  <c:v>Конотопський РС № 1</c:v>
                </c:pt>
                <c:pt idx="11">
                  <c:v>Конотопський РС № 2</c:v>
                </c:pt>
                <c:pt idx="12">
                  <c:v>Конотопський РС № 3</c:v>
                </c:pt>
                <c:pt idx="13">
                  <c:v>Шосткинський РВ</c:v>
                </c:pt>
                <c:pt idx="14">
                  <c:v>Шосткинський РС № 1</c:v>
                </c:pt>
                <c:pt idx="15">
                  <c:v>Шосткинський РС № 2</c:v>
                </c:pt>
                <c:pt idx="16">
                  <c:v>Шосткинський РС № 3</c:v>
                </c:pt>
                <c:pt idx="17">
                  <c:v>Роменський РС № 1</c:v>
                </c:pt>
                <c:pt idx="18">
                  <c:v>Роменський РС № 2</c:v>
                </c:pt>
                <c:pt idx="19">
                  <c:v>Роменський РС № 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2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0-493B-8FF0-322469D09C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350336"/>
        <c:axId val="70351872"/>
      </c:barChart>
      <c:catAx>
        <c:axId val="7035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45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0351872"/>
        <c:crosses val="autoZero"/>
        <c:auto val="0"/>
        <c:lblAlgn val="ctr"/>
        <c:lblOffset val="100"/>
        <c:noMultiLvlLbl val="0"/>
      </c:catAx>
      <c:valAx>
        <c:axId val="703518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70350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Звільнені від відбування покарання з випробуванням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Вчинили злочини - 45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5</c:v>
                </c:pt>
                <c:pt idx="10">
                  <c:v>1</c:v>
                </c:pt>
                <c:pt idx="11">
                  <c:v>5</c:v>
                </c:pt>
                <c:pt idx="12">
                  <c:v>2</c:v>
                </c:pt>
                <c:pt idx="13">
                  <c:v>4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Скасовано звільнення  - 16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1</c:v>
                </c:pt>
                <c:pt idx="2">
                  <c:v>6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11">
                  <c:v>1</c:v>
                </c:pt>
                <c:pt idx="14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у розшуку - 20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4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12">
                  <c:v>2</c:v>
                </c:pt>
                <c:pt idx="13">
                  <c:v>1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2158080"/>
        <c:axId val="122237696"/>
      </c:barChart>
      <c:catAx>
        <c:axId val="12215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2237696"/>
        <c:crosses val="autoZero"/>
        <c:auto val="1"/>
        <c:lblAlgn val="ctr"/>
        <c:lblOffset val="100"/>
        <c:noMultiLvlLbl val="0"/>
      </c:catAx>
      <c:valAx>
        <c:axId val="122237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215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штрафу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Знято з обліку - 230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19</c:v>
                </c:pt>
                <c:pt idx="1">
                  <c:v>41</c:v>
                </c:pt>
                <c:pt idx="2">
                  <c:v>15</c:v>
                </c:pt>
                <c:pt idx="3">
                  <c:v>12</c:v>
                </c:pt>
                <c:pt idx="4">
                  <c:v>12</c:v>
                </c:pt>
                <c:pt idx="5">
                  <c:v>3</c:v>
                </c:pt>
                <c:pt idx="6">
                  <c:v>1</c:v>
                </c:pt>
                <c:pt idx="7">
                  <c:v>9</c:v>
                </c:pt>
                <c:pt idx="8">
                  <c:v>5</c:v>
                </c:pt>
                <c:pt idx="9">
                  <c:v>1</c:v>
                </c:pt>
                <c:pt idx="10">
                  <c:v>10</c:v>
                </c:pt>
                <c:pt idx="11">
                  <c:v>4</c:v>
                </c:pt>
                <c:pt idx="12">
                  <c:v>18</c:v>
                </c:pt>
                <c:pt idx="13">
                  <c:v>17</c:v>
                </c:pt>
                <c:pt idx="14">
                  <c:v>6</c:v>
                </c:pt>
                <c:pt idx="15">
                  <c:v>7</c:v>
                </c:pt>
                <c:pt idx="16">
                  <c:v>20</c:v>
                </c:pt>
                <c:pt idx="17">
                  <c:v>12</c:v>
                </c:pt>
                <c:pt idx="18">
                  <c:v>9</c:v>
                </c:pt>
                <c:pt idx="1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Перебуває на обліку - 134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21</c:v>
                </c:pt>
                <c:pt idx="1">
                  <c:v>27</c:v>
                </c:pt>
                <c:pt idx="2">
                  <c:v>3</c:v>
                </c:pt>
                <c:pt idx="3">
                  <c:v>2</c:v>
                </c:pt>
                <c:pt idx="4">
                  <c:v>14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5</c:v>
                </c:pt>
                <c:pt idx="12">
                  <c:v>12</c:v>
                </c:pt>
                <c:pt idx="13">
                  <c:v>7</c:v>
                </c:pt>
                <c:pt idx="14">
                  <c:v>7</c:v>
                </c:pt>
                <c:pt idx="15">
                  <c:v>4</c:v>
                </c:pt>
                <c:pt idx="16">
                  <c:v>17</c:v>
                </c:pt>
                <c:pt idx="17">
                  <c:v>3</c:v>
                </c:pt>
                <c:pt idx="18">
                  <c:v>1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2309632"/>
        <c:axId val="122336000"/>
      </c:barChart>
      <c:catAx>
        <c:axId val="12230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2336000"/>
        <c:crosses val="autoZero"/>
        <c:auto val="1"/>
        <c:lblAlgn val="ctr"/>
        <c:lblOffset val="100"/>
        <c:noMultiLvlLbl val="0"/>
      </c:catAx>
      <c:valAx>
        <c:axId val="122336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230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обмеження волі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Надійшло на виконання рішень суду - 53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</c:v>
                </c:pt>
                <c:pt idx="1">
                  <c:v>6</c:v>
                </c:pt>
                <c:pt idx="2">
                  <c:v>16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11">
                  <c:v>5</c:v>
                </c:pt>
                <c:pt idx="12">
                  <c:v>4</c:v>
                </c:pt>
                <c:pt idx="13">
                  <c:v>1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Отримано повідомлень про прибуття - 30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1">
                  <c:v>3</c:v>
                </c:pt>
                <c:pt idx="2">
                  <c:v>11</c:v>
                </c:pt>
                <c:pt idx="4">
                  <c:v>1</c:v>
                </c:pt>
                <c:pt idx="7">
                  <c:v>2</c:v>
                </c:pt>
                <c:pt idx="11">
                  <c:v>5</c:v>
                </c:pt>
                <c:pt idx="12">
                  <c:v>3</c:v>
                </c:pt>
                <c:pt idx="13">
                  <c:v>1</c:v>
                </c:pt>
                <c:pt idx="15">
                  <c:v>3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3175680"/>
        <c:axId val="123177216"/>
      </c:barChart>
      <c:catAx>
        <c:axId val="12317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3177216"/>
        <c:crosses val="autoZero"/>
        <c:auto val="1"/>
        <c:lblAlgn val="ctr"/>
        <c:lblOffset val="100"/>
        <c:noMultiLvlLbl val="0"/>
      </c:catAx>
      <c:valAx>
        <c:axId val="123177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317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обмеження волі минулих років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Перебуває на виконанні рішень суду - 19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4">
                  <c:v>1</c:v>
                </c:pt>
                <c:pt idx="7">
                  <c:v>1</c:v>
                </c:pt>
                <c:pt idx="1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 них знаходиться в розшуку - 10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3615104"/>
        <c:axId val="123616640"/>
      </c:barChart>
      <c:catAx>
        <c:axId val="12361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3616640"/>
        <c:crosses val="autoZero"/>
        <c:auto val="1"/>
        <c:lblAlgn val="ctr"/>
        <c:lblOffset val="100"/>
        <c:noMultiLvlLbl val="0"/>
      </c:catAx>
      <c:valAx>
        <c:axId val="123616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61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030031572140441E-2"/>
          <c:y val="1.9734908030401978E-2"/>
          <c:w val="0.92521406291604857"/>
          <c:h val="0.59234419837439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Засуджено у 2021 році - 65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№3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4</c:v>
                </c:pt>
                <c:pt idx="1">
                  <c:v>1</c:v>
                </c:pt>
                <c:pt idx="2">
                  <c:v>9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10">
                  <c:v>1</c:v>
                </c:pt>
                <c:pt idx="11">
                  <c:v>4</c:v>
                </c:pt>
                <c:pt idx="12">
                  <c:v>8</c:v>
                </c:pt>
                <c:pt idx="13">
                  <c:v>7</c:v>
                </c:pt>
                <c:pt idx="14">
                  <c:v>2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3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7-4512-878F-71246E399A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Засуджено у2022 році - 43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№3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3</c:v>
                </c:pt>
                <c:pt idx="1">
                  <c:v>1</c:v>
                </c:pt>
                <c:pt idx="2">
                  <c:v>14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11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C7-4512-878F-71246E399A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1685504"/>
        <c:axId val="101699584"/>
      </c:barChart>
      <c:catAx>
        <c:axId val="10168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1699584"/>
        <c:crosses val="autoZero"/>
        <c:auto val="1"/>
        <c:lblAlgn val="ctr"/>
        <c:lblOffset val="100"/>
        <c:noMultiLvlLbl val="0"/>
      </c:catAx>
      <c:valAx>
        <c:axId val="10169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168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Громадські роботи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- 107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18</c:v>
                </c:pt>
                <c:pt idx="1">
                  <c:v>54</c:v>
                </c:pt>
                <c:pt idx="2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6</c:v>
                </c:pt>
                <c:pt idx="10">
                  <c:v>3</c:v>
                </c:pt>
                <c:pt idx="11">
                  <c:v>4</c:v>
                </c:pt>
                <c:pt idx="12">
                  <c:v>0</c:v>
                </c:pt>
                <c:pt idx="14">
                  <c:v>3</c:v>
                </c:pt>
                <c:pt idx="15">
                  <c:v>1</c:v>
                </c:pt>
                <c:pt idx="16">
                  <c:v>2</c:v>
                </c:pt>
                <c:pt idx="17">
                  <c:v>2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813-BF11-C003C5B2E7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- 281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19</c:v>
                </c:pt>
                <c:pt idx="1">
                  <c:v>32</c:v>
                </c:pt>
                <c:pt idx="2">
                  <c:v>25</c:v>
                </c:pt>
                <c:pt idx="3">
                  <c:v>1</c:v>
                </c:pt>
                <c:pt idx="4">
                  <c:v>7</c:v>
                </c:pt>
                <c:pt idx="5">
                  <c:v>11</c:v>
                </c:pt>
                <c:pt idx="6">
                  <c:v>7</c:v>
                </c:pt>
                <c:pt idx="7">
                  <c:v>10</c:v>
                </c:pt>
                <c:pt idx="8">
                  <c:v>13</c:v>
                </c:pt>
                <c:pt idx="9">
                  <c:v>10</c:v>
                </c:pt>
                <c:pt idx="10">
                  <c:v>26</c:v>
                </c:pt>
                <c:pt idx="11">
                  <c:v>61</c:v>
                </c:pt>
                <c:pt idx="12">
                  <c:v>9</c:v>
                </c:pt>
                <c:pt idx="13">
                  <c:v>12</c:v>
                </c:pt>
                <c:pt idx="14">
                  <c:v>8</c:v>
                </c:pt>
                <c:pt idx="15">
                  <c:v>3</c:v>
                </c:pt>
                <c:pt idx="16">
                  <c:v>2</c:v>
                </c:pt>
                <c:pt idx="17">
                  <c:v>5</c:v>
                </c:pt>
                <c:pt idx="18">
                  <c:v>18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B-4813-BF11-C003C5B2E7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22</c:v>
                </c:pt>
                <c:pt idx="1">
                  <c:v>50</c:v>
                </c:pt>
                <c:pt idx="2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6</c:v>
                </c:pt>
                <c:pt idx="11">
                  <c:v>16</c:v>
                </c:pt>
                <c:pt idx="12">
                  <c:v>3</c:v>
                </c:pt>
                <c:pt idx="13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2B-4813-BF11-C003C5B2E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086912"/>
        <c:axId val="124158336"/>
        <c:axId val="0"/>
      </c:bar3DChart>
      <c:catAx>
        <c:axId val="12408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4158336"/>
        <c:crosses val="autoZero"/>
        <c:auto val="1"/>
        <c:lblAlgn val="ctr"/>
        <c:lblOffset val="100"/>
        <c:noMultiLvlLbl val="0"/>
      </c:catAx>
      <c:valAx>
        <c:axId val="124158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408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Суспільно корисні роботи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- 210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30</c:v>
                </c:pt>
                <c:pt idx="1">
                  <c:v>56</c:v>
                </c:pt>
                <c:pt idx="2">
                  <c:v>8</c:v>
                </c:pt>
                <c:pt idx="3">
                  <c:v>5</c:v>
                </c:pt>
                <c:pt idx="4">
                  <c:v>11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61</c:v>
                </c:pt>
                <c:pt idx="12">
                  <c:v>1</c:v>
                </c:pt>
                <c:pt idx="13">
                  <c:v>5</c:v>
                </c:pt>
                <c:pt idx="15">
                  <c:v>2</c:v>
                </c:pt>
                <c:pt idx="16">
                  <c:v>7</c:v>
                </c:pt>
                <c:pt idx="1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B-4813-BF11-C003C5B2E7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- 56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2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</c:v>
                </c:pt>
                <c:pt idx="8">
                  <c:v>4</c:v>
                </c:pt>
                <c:pt idx="9">
                  <c:v>6</c:v>
                </c:pt>
                <c:pt idx="10">
                  <c:v>2</c:v>
                </c:pt>
                <c:pt idx="11">
                  <c:v>11</c:v>
                </c:pt>
                <c:pt idx="13">
                  <c:v>5</c:v>
                </c:pt>
                <c:pt idx="14">
                  <c:v>3</c:v>
                </c:pt>
                <c:pt idx="15">
                  <c:v>3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B-4813-BF11-C003C5B2E7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- 170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23</c:v>
                </c:pt>
                <c:pt idx="1">
                  <c:v>44</c:v>
                </c:pt>
                <c:pt idx="2">
                  <c:v>9</c:v>
                </c:pt>
                <c:pt idx="3">
                  <c:v>2</c:v>
                </c:pt>
                <c:pt idx="4">
                  <c:v>11</c:v>
                </c:pt>
                <c:pt idx="7">
                  <c:v>2</c:v>
                </c:pt>
                <c:pt idx="9">
                  <c:v>4</c:v>
                </c:pt>
                <c:pt idx="10">
                  <c:v>2</c:v>
                </c:pt>
                <c:pt idx="11">
                  <c:v>56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7</c:v>
                </c:pt>
                <c:pt idx="1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2B-4813-BF11-C003C5B2E7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904384"/>
        <c:axId val="123905920"/>
        <c:axId val="0"/>
      </c:bar3DChart>
      <c:catAx>
        <c:axId val="12390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3905920"/>
        <c:crosses val="autoZero"/>
        <c:auto val="1"/>
        <c:lblAlgn val="ctr"/>
        <c:lblOffset val="100"/>
        <c:noMultiLvlLbl val="0"/>
      </c:catAx>
      <c:valAx>
        <c:axId val="123905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90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>
          <a:outerShdw blurRad="50800" dist="508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/>
      </c:spPr>
    </c:sideWall>
    <c:backWall>
      <c:thickness val="0"/>
      <c:spPr>
        <a:noFill/>
        <a:ln>
          <a:noFill/>
        </a:ln>
        <a:effectLst>
          <a:outerShdw blurRad="50800" dist="508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Фактична чисельність персоналу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Аркуш1!$A$2:$A$21</c:f>
              <c:strCache>
                <c:ptCount val="20"/>
                <c:pt idx="0">
                  <c:v>Зарiчний РВ </c:v>
                </c:pt>
                <c:pt idx="1">
                  <c:v>Ковпакiвський РВ</c:v>
                </c:pt>
                <c:pt idx="2">
                  <c:v>Конотопський РВ</c:v>
                </c:pt>
                <c:pt idx="3">
                  <c:v>Конотопський РС № 1 </c:v>
                </c:pt>
                <c:pt idx="4">
                  <c:v>Конотопський РС № 2</c:v>
                </c:pt>
                <c:pt idx="5">
                  <c:v>Конотопський РС № 3</c:v>
                </c:pt>
                <c:pt idx="6">
                  <c:v>Охтирський РВ</c:v>
                </c:pt>
                <c:pt idx="7">
                  <c:v>Охтирський РС № 1</c:v>
                </c:pt>
                <c:pt idx="8">
                  <c:v>Охтирський РС № 2 </c:v>
                </c:pt>
                <c:pt idx="9">
                  <c:v>Роменський РС № 1 </c:v>
                </c:pt>
                <c:pt idx="10">
                  <c:v>Роменський РС № 2</c:v>
                </c:pt>
                <c:pt idx="11">
                  <c:v>Роменський РС № 3</c:v>
                </c:pt>
                <c:pt idx="12">
                  <c:v>Сумський РВ</c:v>
                </c:pt>
                <c:pt idx="13">
                  <c:v>Сумський РС № 1</c:v>
                </c:pt>
                <c:pt idx="14">
                  <c:v>Сумський РС № 2</c:v>
                </c:pt>
                <c:pt idx="15">
                  <c:v>Сумський РС № 3</c:v>
                </c:pt>
                <c:pt idx="16">
                  <c:v>Шосткинський РВ</c:v>
                </c:pt>
                <c:pt idx="17">
                  <c:v>Шосткинський РС № 1 </c:v>
                </c:pt>
                <c:pt idx="18">
                  <c:v>Шосткинський РС № 2 </c:v>
                </c:pt>
                <c:pt idx="19">
                  <c:v>Шосткинський РС № 3 </c:v>
                </c:pt>
              </c:strCache>
            </c:strRef>
          </c:cat>
          <c:val>
            <c:numRef>
              <c:f>Аркуш1!$B$2:$B$21</c:f>
              <c:numCache>
                <c:formatCode>General</c:formatCode>
                <c:ptCount val="20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  <c:pt idx="15">
                  <c:v>3</c:v>
                </c:pt>
                <c:pt idx="16">
                  <c:v>6</c:v>
                </c:pt>
                <c:pt idx="17">
                  <c:v>3</c:v>
                </c:pt>
                <c:pt idx="18">
                  <c:v>2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6-4117-A618-812A0D60264F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Отримали доступ до Реєстру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Аркуш1!$A$2:$A$21</c:f>
              <c:strCache>
                <c:ptCount val="20"/>
                <c:pt idx="0">
                  <c:v>Зарiчний РВ </c:v>
                </c:pt>
                <c:pt idx="1">
                  <c:v>Ковпакiвський РВ</c:v>
                </c:pt>
                <c:pt idx="2">
                  <c:v>Конотопський РВ</c:v>
                </c:pt>
                <c:pt idx="3">
                  <c:v>Конотопський РС № 1 </c:v>
                </c:pt>
                <c:pt idx="4">
                  <c:v>Конотопський РС № 2</c:v>
                </c:pt>
                <c:pt idx="5">
                  <c:v>Конотопський РС № 3</c:v>
                </c:pt>
                <c:pt idx="6">
                  <c:v>Охтирський РВ</c:v>
                </c:pt>
                <c:pt idx="7">
                  <c:v>Охтирський РС № 1</c:v>
                </c:pt>
                <c:pt idx="8">
                  <c:v>Охтирський РС № 2 </c:v>
                </c:pt>
                <c:pt idx="9">
                  <c:v>Роменський РС № 1 </c:v>
                </c:pt>
                <c:pt idx="10">
                  <c:v>Роменський РС № 2</c:v>
                </c:pt>
                <c:pt idx="11">
                  <c:v>Роменський РС № 3</c:v>
                </c:pt>
                <c:pt idx="12">
                  <c:v>Сумський РВ</c:v>
                </c:pt>
                <c:pt idx="13">
                  <c:v>Сумський РС № 1</c:v>
                </c:pt>
                <c:pt idx="14">
                  <c:v>Сумський РС № 2</c:v>
                </c:pt>
                <c:pt idx="15">
                  <c:v>Сумський РС № 3</c:v>
                </c:pt>
                <c:pt idx="16">
                  <c:v>Шосткинський РВ</c:v>
                </c:pt>
                <c:pt idx="17">
                  <c:v>Шосткинський РС № 1 </c:v>
                </c:pt>
                <c:pt idx="18">
                  <c:v>Шосткинський РС № 2 </c:v>
                </c:pt>
                <c:pt idx="19">
                  <c:v>Шосткинський РС № 3 </c:v>
                </c:pt>
              </c:strCache>
            </c:strRef>
          </c:cat>
          <c:val>
            <c:numRef>
              <c:f>Аркуш1!$C$2:$C$21</c:f>
              <c:numCache>
                <c:formatCode>General</c:formatCode>
                <c:ptCount val="20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  <c:pt idx="15">
                  <c:v>3</c:v>
                </c:pt>
                <c:pt idx="16">
                  <c:v>6</c:v>
                </c:pt>
                <c:pt idx="17">
                  <c:v>3</c:v>
                </c:pt>
                <c:pt idx="18">
                  <c:v>2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66-4117-A618-812A0D602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55668384"/>
        <c:axId val="143530000"/>
        <c:axId val="0"/>
      </c:bar3DChart>
      <c:catAx>
        <c:axId val="15566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43530000"/>
        <c:crosses val="autoZero"/>
        <c:auto val="1"/>
        <c:lblAlgn val="ctr"/>
        <c:lblOffset val="100"/>
        <c:noMultiLvlLbl val="0"/>
      </c:catAx>
      <c:valAx>
        <c:axId val="143530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566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u="sng" dirty="0" err="1">
                <a:solidFill>
                  <a:schemeClr val="bg2">
                    <a:lumMod val="50000"/>
                  </a:schemeClr>
                </a:solidFill>
              </a:rPr>
              <a:t>Кількість</a:t>
            </a: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bg2">
                    <a:lumMod val="50000"/>
                  </a:schemeClr>
                </a:solidFill>
              </a:rPr>
              <a:t>волонтерів</a:t>
            </a: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u="sng" dirty="0" err="1">
                <a:solidFill>
                  <a:schemeClr val="bg2">
                    <a:lumMod val="50000"/>
                  </a:schemeClr>
                </a:solidFill>
              </a:rPr>
              <a:t>пробації</a:t>
            </a:r>
            <a:endParaRPr lang="ru-RU" u="sng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</c:title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  <c:spPr>
        <a:ln cmpd="sng"/>
      </c:spPr>
    </c:sideWall>
    <c:backWall>
      <c:thickness val="0"/>
      <c:spPr>
        <a:ln cmpd="sng"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волонтерів пробації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8-4C01-9906-CE004B242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706816"/>
        <c:axId val="124708352"/>
        <c:axId val="0"/>
      </c:bar3DChart>
      <c:catAx>
        <c:axId val="124706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uk-UA"/>
          </a:p>
        </c:txPr>
        <c:crossAx val="124708352"/>
        <c:crosses val="autoZero"/>
        <c:auto val="1"/>
        <c:lblAlgn val="ctr"/>
        <c:lblOffset val="100"/>
        <c:noMultiLvlLbl val="0"/>
      </c:catAx>
      <c:valAx>
        <c:axId val="1247083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4706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8769-4993-9A7D-5A3DE3587B6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769-4993-9A7D-5A3DE3587B6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8769-4993-9A7D-5A3DE3587B6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8769-4993-9A7D-5A3DE3587B6A}"/>
              </c:ext>
            </c:extLst>
          </c:dPt>
          <c:dLbls>
            <c:delete val="1"/>
          </c:dLbls>
          <c:cat>
            <c:strRef>
              <c:f>Лист1!$A$2:$A$5</c:f>
              <c:strCache>
                <c:ptCount val="4"/>
                <c:pt idx="0">
                  <c:v>443 - Публікації на сторінці соціальної мережі Facebook </c:v>
                </c:pt>
                <c:pt idx="1">
                  <c:v>0 - Сюжет на телебаченні</c:v>
                </c:pt>
                <c:pt idx="2">
                  <c:v>18 - Ефірів на радіо</c:v>
                </c:pt>
                <c:pt idx="3">
                  <c:v>24 - Статті у друкованих засобах масової інформації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443</c:v>
                </c:pt>
                <c:pt idx="1">
                  <c:v>0</c:v>
                </c:pt>
                <c:pt idx="2" formatCode="#\ ##0_ ;\-#\ ##0\ ">
                  <c:v>18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69-4993-9A7D-5A3DE3587B6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926158579105106"/>
          <c:y val="0.72584993453966185"/>
          <c:w val="0.37253623122885687"/>
          <c:h val="0.239867722584762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1">
                  <c:v>Категория 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2-48D1-A8D1-C280345C93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0.411116696175589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23574620051393"/>
                      <c:h val="9.07121376839287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A6A-406D-94C9-02299D4DC6F5}"/>
                </c:ext>
              </c:extLst>
            </c:dLbl>
            <c:dLbl>
              <c:idx val="1"/>
              <c:layout>
                <c:manualLayout>
                  <c:x val="4.012643664152999E-2"/>
                  <c:y val="-0.430817986145643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89748665874971"/>
                      <c:h val="0.109745318062428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A6A-406D-94C9-02299D4DC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1">
                  <c:v>Категория 1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488</c:v>
                </c:pt>
                <c:pt idx="1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2-48D1-A8D1-C280345C9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414870656"/>
        <c:axId val="414859424"/>
        <c:axId val="0"/>
      </c:bar3DChart>
      <c:catAx>
        <c:axId val="4148706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4859424"/>
        <c:crosses val="autoZero"/>
        <c:auto val="1"/>
        <c:lblAlgn val="ctr"/>
        <c:lblOffset val="100"/>
        <c:noMultiLvlLbl val="0"/>
      </c:catAx>
      <c:valAx>
        <c:axId val="4148594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14870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Друковані ЗМІ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 1</c:v>
                </c:pt>
                <c:pt idx="4">
                  <c:v>Конотопський РС № 2</c:v>
                </c:pt>
                <c:pt idx="5">
                  <c:v>Конотопський РС № 3</c:v>
                </c:pt>
                <c:pt idx="6">
                  <c:v>Охтирський РВ</c:v>
                </c:pt>
                <c:pt idx="7">
                  <c:v>Охтирський РС № 1</c:v>
                </c:pt>
                <c:pt idx="8">
                  <c:v>Охтирський РС № 2</c:v>
                </c:pt>
                <c:pt idx="9">
                  <c:v>Роменський РС № 1</c:v>
                </c:pt>
                <c:pt idx="10">
                  <c:v>Роменський РС № 2</c:v>
                </c:pt>
                <c:pt idx="11">
                  <c:v>Роменський РС № 3</c:v>
                </c:pt>
                <c:pt idx="12">
                  <c:v>Сумський РВ</c:v>
                </c:pt>
                <c:pt idx="13">
                  <c:v>Сумський РС № 2</c:v>
                </c:pt>
                <c:pt idx="14">
                  <c:v>Сумський РС № 3</c:v>
                </c:pt>
                <c:pt idx="15">
                  <c:v>Сумський РС №1</c:v>
                </c:pt>
                <c:pt idx="16">
                  <c:v>Шостинський РВ </c:v>
                </c:pt>
                <c:pt idx="17">
                  <c:v>Шосткинський РС № 1</c:v>
                </c:pt>
                <c:pt idx="18">
                  <c:v>Шосткинський РС № 2</c:v>
                </c:pt>
                <c:pt idx="19">
                  <c:v>Шосткинський РС № 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5</c:v>
                </c:pt>
                <c:pt idx="15">
                  <c:v>1</c:v>
                </c:pt>
                <c:pt idx="16">
                  <c:v>0</c:v>
                </c:pt>
                <c:pt idx="17">
                  <c:v>3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42-4E0E-9022-AFB5D9D3B0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Радіо, телебачення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 1</c:v>
                </c:pt>
                <c:pt idx="4">
                  <c:v>Конотопський РС № 2</c:v>
                </c:pt>
                <c:pt idx="5">
                  <c:v>Конотопський РС № 3</c:v>
                </c:pt>
                <c:pt idx="6">
                  <c:v>Охтирський РВ</c:v>
                </c:pt>
                <c:pt idx="7">
                  <c:v>Охтирський РС № 1</c:v>
                </c:pt>
                <c:pt idx="8">
                  <c:v>Охтирський РС № 2</c:v>
                </c:pt>
                <c:pt idx="9">
                  <c:v>Роменський РС № 1</c:v>
                </c:pt>
                <c:pt idx="10">
                  <c:v>Роменський РС № 2</c:v>
                </c:pt>
                <c:pt idx="11">
                  <c:v>Роменський РС № 3</c:v>
                </c:pt>
                <c:pt idx="12">
                  <c:v>Сумський РВ</c:v>
                </c:pt>
                <c:pt idx="13">
                  <c:v>Сумський РС № 2</c:v>
                </c:pt>
                <c:pt idx="14">
                  <c:v>Сумський РС № 3</c:v>
                </c:pt>
                <c:pt idx="15">
                  <c:v>Сумський РС №1</c:v>
                </c:pt>
                <c:pt idx="16">
                  <c:v>Шостинський РВ </c:v>
                </c:pt>
                <c:pt idx="17">
                  <c:v>Шосткинський РС № 1</c:v>
                </c:pt>
                <c:pt idx="18">
                  <c:v>Шосткинський РС № 2</c:v>
                </c:pt>
                <c:pt idx="19">
                  <c:v>Шосткинський РС № 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42-4E0E-9022-AFB5D9D3B0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Партнери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 1</c:v>
                </c:pt>
                <c:pt idx="4">
                  <c:v>Конотопський РС № 2</c:v>
                </c:pt>
                <c:pt idx="5">
                  <c:v>Конотопський РС № 3</c:v>
                </c:pt>
                <c:pt idx="6">
                  <c:v>Охтирський РВ</c:v>
                </c:pt>
                <c:pt idx="7">
                  <c:v>Охтирський РС № 1</c:v>
                </c:pt>
                <c:pt idx="8">
                  <c:v>Охтирський РС № 2</c:v>
                </c:pt>
                <c:pt idx="9">
                  <c:v>Роменський РС № 1</c:v>
                </c:pt>
                <c:pt idx="10">
                  <c:v>Роменський РС № 2</c:v>
                </c:pt>
                <c:pt idx="11">
                  <c:v>Роменський РС № 3</c:v>
                </c:pt>
                <c:pt idx="12">
                  <c:v>Сумський РВ</c:v>
                </c:pt>
                <c:pt idx="13">
                  <c:v>Сумський РС № 2</c:v>
                </c:pt>
                <c:pt idx="14">
                  <c:v>Сумський РС № 3</c:v>
                </c:pt>
                <c:pt idx="15">
                  <c:v>Сумський РС №1</c:v>
                </c:pt>
                <c:pt idx="16">
                  <c:v>Шостинський РВ </c:v>
                </c:pt>
                <c:pt idx="17">
                  <c:v>Шосткинський РС № 1</c:v>
                </c:pt>
                <c:pt idx="18">
                  <c:v>Шосткинський РС № 2</c:v>
                </c:pt>
                <c:pt idx="19">
                  <c:v>Шосткинський РС № 3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12</c:v>
                </c:pt>
                <c:pt idx="1">
                  <c:v>10</c:v>
                </c:pt>
                <c:pt idx="2">
                  <c:v>30</c:v>
                </c:pt>
                <c:pt idx="3">
                  <c:v>28</c:v>
                </c:pt>
                <c:pt idx="4">
                  <c:v>19</c:v>
                </c:pt>
                <c:pt idx="5">
                  <c:v>24</c:v>
                </c:pt>
                <c:pt idx="6">
                  <c:v>43</c:v>
                </c:pt>
                <c:pt idx="7">
                  <c:v>18</c:v>
                </c:pt>
                <c:pt idx="8">
                  <c:v>21</c:v>
                </c:pt>
                <c:pt idx="9">
                  <c:v>15</c:v>
                </c:pt>
                <c:pt idx="10">
                  <c:v>13</c:v>
                </c:pt>
                <c:pt idx="11">
                  <c:v>20</c:v>
                </c:pt>
                <c:pt idx="12">
                  <c:v>5</c:v>
                </c:pt>
                <c:pt idx="13">
                  <c:v>36</c:v>
                </c:pt>
                <c:pt idx="14">
                  <c:v>58</c:v>
                </c:pt>
                <c:pt idx="15">
                  <c:v>7</c:v>
                </c:pt>
                <c:pt idx="16">
                  <c:v>18</c:v>
                </c:pt>
                <c:pt idx="17">
                  <c:v>21</c:v>
                </c:pt>
                <c:pt idx="18">
                  <c:v>18</c:v>
                </c:pt>
                <c:pt idx="19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42-4E0E-9022-AFB5D9D3B0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271040"/>
        <c:axId val="167289216"/>
      </c:barChart>
      <c:catAx>
        <c:axId val="16727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7289216"/>
        <c:crosses val="autoZero"/>
        <c:auto val="1"/>
        <c:lblAlgn val="ctr"/>
        <c:lblOffset val="100"/>
        <c:noMultiLvlLbl val="0"/>
      </c:catAx>
      <c:valAx>
        <c:axId val="16728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727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124 - Отримано ухвал суду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 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 </c:v>
                </c:pt>
                <c:pt idx="8">
                  <c:v>Охтирський РС №2</c:v>
                </c:pt>
                <c:pt idx="9">
                  <c:v>Роменський РС №1 </c:v>
                </c:pt>
                <c:pt idx="10">
                  <c:v>Роменський Рс №2</c:v>
                </c:pt>
                <c:pt idx="11">
                  <c:v>Роменський РС №3 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 </c:v>
                </c:pt>
                <c:pt idx="15">
                  <c:v>Сумський РС №3 </c:v>
                </c:pt>
                <c:pt idx="16">
                  <c:v>Шосткийнський РС №3 </c:v>
                </c:pt>
                <c:pt idx="17">
                  <c:v>Шосткинський РВ</c:v>
                </c:pt>
                <c:pt idx="18">
                  <c:v>Шосткинський РС №1</c:v>
                </c:pt>
                <c:pt idx="19">
                  <c:v>Шосткинський РС №2 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19</c:v>
                </c:pt>
                <c:pt idx="1">
                  <c:v>98</c:v>
                </c:pt>
                <c:pt idx="2">
                  <c:v>37</c:v>
                </c:pt>
                <c:pt idx="3">
                  <c:v>6</c:v>
                </c:pt>
                <c:pt idx="4">
                  <c:v>2</c:v>
                </c:pt>
                <c:pt idx="5">
                  <c:v>13</c:v>
                </c:pt>
                <c:pt idx="6">
                  <c:v>28</c:v>
                </c:pt>
                <c:pt idx="7">
                  <c:v>40</c:v>
                </c:pt>
                <c:pt idx="8">
                  <c:v>1</c:v>
                </c:pt>
                <c:pt idx="9">
                  <c:v>10</c:v>
                </c:pt>
                <c:pt idx="10">
                  <c:v>1</c:v>
                </c:pt>
                <c:pt idx="11">
                  <c:v>7</c:v>
                </c:pt>
                <c:pt idx="12">
                  <c:v>6</c:v>
                </c:pt>
                <c:pt idx="13">
                  <c:v>2</c:v>
                </c:pt>
                <c:pt idx="14">
                  <c:v>3</c:v>
                </c:pt>
                <c:pt idx="15">
                  <c:v>6</c:v>
                </c:pt>
                <c:pt idx="16">
                  <c:v>5</c:v>
                </c:pt>
                <c:pt idx="17">
                  <c:v>9</c:v>
                </c:pt>
                <c:pt idx="18">
                  <c:v>27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26-418B-B162-183CC5E66A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118 - Підготовлено ДД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 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 </c:v>
                </c:pt>
                <c:pt idx="8">
                  <c:v>Охтирський РС №2</c:v>
                </c:pt>
                <c:pt idx="9">
                  <c:v>Роменський РС №1 </c:v>
                </c:pt>
                <c:pt idx="10">
                  <c:v>Роменський Рс №2</c:v>
                </c:pt>
                <c:pt idx="11">
                  <c:v>Роменський РС №3 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 </c:v>
                </c:pt>
                <c:pt idx="15">
                  <c:v>Сумський РС №3 </c:v>
                </c:pt>
                <c:pt idx="16">
                  <c:v>Шосткийнський РС №3 </c:v>
                </c:pt>
                <c:pt idx="17">
                  <c:v>Шосткинський РВ</c:v>
                </c:pt>
                <c:pt idx="18">
                  <c:v>Шосткинський РС №1</c:v>
                </c:pt>
                <c:pt idx="19">
                  <c:v>Шосткинський РС №2 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21</c:v>
                </c:pt>
                <c:pt idx="1">
                  <c:v>99</c:v>
                </c:pt>
                <c:pt idx="2">
                  <c:v>34</c:v>
                </c:pt>
                <c:pt idx="3">
                  <c:v>5</c:v>
                </c:pt>
                <c:pt idx="4">
                  <c:v>3</c:v>
                </c:pt>
                <c:pt idx="5">
                  <c:v>10</c:v>
                </c:pt>
                <c:pt idx="6">
                  <c:v>27</c:v>
                </c:pt>
                <c:pt idx="7">
                  <c:v>40</c:v>
                </c:pt>
                <c:pt idx="8">
                  <c:v>1</c:v>
                </c:pt>
                <c:pt idx="9">
                  <c:v>10</c:v>
                </c:pt>
                <c:pt idx="10">
                  <c:v>1</c:v>
                </c:pt>
                <c:pt idx="11">
                  <c:v>6</c:v>
                </c:pt>
                <c:pt idx="12">
                  <c:v>5</c:v>
                </c:pt>
                <c:pt idx="13">
                  <c:v>2</c:v>
                </c:pt>
                <c:pt idx="14">
                  <c:v>2</c:v>
                </c:pt>
                <c:pt idx="15">
                  <c:v>6</c:v>
                </c:pt>
                <c:pt idx="16">
                  <c:v>5</c:v>
                </c:pt>
                <c:pt idx="17">
                  <c:v>9</c:v>
                </c:pt>
                <c:pt idx="18">
                  <c:v>27</c:v>
                </c:pt>
                <c:pt idx="1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26-418B-B162-183CC5E66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0965551"/>
        <c:axId val="540985935"/>
      </c:barChart>
      <c:catAx>
        <c:axId val="5409655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540985935"/>
        <c:crosses val="autoZero"/>
        <c:auto val="1"/>
        <c:lblAlgn val="ctr"/>
        <c:lblOffset val="100"/>
        <c:noMultiLvlLbl val="0"/>
      </c:catAx>
      <c:valAx>
        <c:axId val="5409859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540965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Пройшло по обліку - 3575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318</c:v>
                </c:pt>
                <c:pt idx="1">
                  <c:v>434</c:v>
                </c:pt>
                <c:pt idx="2">
                  <c:v>307</c:v>
                </c:pt>
                <c:pt idx="3">
                  <c:v>133</c:v>
                </c:pt>
                <c:pt idx="4">
                  <c:v>193</c:v>
                </c:pt>
                <c:pt idx="5">
                  <c:v>80</c:v>
                </c:pt>
                <c:pt idx="6">
                  <c:v>169</c:v>
                </c:pt>
                <c:pt idx="7">
                  <c:v>126</c:v>
                </c:pt>
                <c:pt idx="8">
                  <c:v>98</c:v>
                </c:pt>
                <c:pt idx="9">
                  <c:v>66</c:v>
                </c:pt>
                <c:pt idx="10">
                  <c:v>129</c:v>
                </c:pt>
                <c:pt idx="11">
                  <c:v>252</c:v>
                </c:pt>
                <c:pt idx="12">
                  <c:v>154</c:v>
                </c:pt>
                <c:pt idx="13">
                  <c:v>161</c:v>
                </c:pt>
                <c:pt idx="14">
                  <c:v>83</c:v>
                </c:pt>
                <c:pt idx="15">
                  <c:v>159</c:v>
                </c:pt>
                <c:pt idx="16">
                  <c:v>380</c:v>
                </c:pt>
                <c:pt idx="17">
                  <c:v>139</c:v>
                </c:pt>
                <c:pt idx="18">
                  <c:v>108</c:v>
                </c:pt>
                <c:pt idx="19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Перебуває на обліку - 1728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179</c:v>
                </c:pt>
                <c:pt idx="1">
                  <c:v>236</c:v>
                </c:pt>
                <c:pt idx="2">
                  <c:v>149</c:v>
                </c:pt>
                <c:pt idx="3">
                  <c:v>56</c:v>
                </c:pt>
                <c:pt idx="4">
                  <c:v>96</c:v>
                </c:pt>
                <c:pt idx="5">
                  <c:v>32</c:v>
                </c:pt>
                <c:pt idx="6">
                  <c:v>92</c:v>
                </c:pt>
                <c:pt idx="7">
                  <c:v>46</c:v>
                </c:pt>
                <c:pt idx="8">
                  <c:v>37</c:v>
                </c:pt>
                <c:pt idx="9">
                  <c:v>26</c:v>
                </c:pt>
                <c:pt idx="10">
                  <c:v>30</c:v>
                </c:pt>
                <c:pt idx="11">
                  <c:v>91</c:v>
                </c:pt>
                <c:pt idx="12">
                  <c:v>78</c:v>
                </c:pt>
                <c:pt idx="13">
                  <c:v>68</c:v>
                </c:pt>
                <c:pt idx="14">
                  <c:v>39</c:v>
                </c:pt>
                <c:pt idx="15">
                  <c:v>76</c:v>
                </c:pt>
                <c:pt idx="16">
                  <c:v>230</c:v>
                </c:pt>
                <c:pt idx="17">
                  <c:v>76</c:v>
                </c:pt>
                <c:pt idx="18">
                  <c:v>50</c:v>
                </c:pt>
                <c:pt idx="19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0617984"/>
        <c:axId val="120648448"/>
      </c:barChart>
      <c:catAx>
        <c:axId val="12061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0648448"/>
        <c:crosses val="autoZero"/>
        <c:auto val="1"/>
        <c:lblAlgn val="ctr"/>
        <c:lblOffset val="100"/>
        <c:noMultiLvlLbl val="0"/>
      </c:catAx>
      <c:valAx>
        <c:axId val="12064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061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позбавлення права </a:t>
            </a:r>
            <a:b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обіймати певні посади чи займатися певною діяльністю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- 90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5</c:v>
                </c:pt>
                <c:pt idx="1">
                  <c:v>13</c:v>
                </c:pt>
                <c:pt idx="2">
                  <c:v>10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7</c:v>
                </c:pt>
                <c:pt idx="7">
                  <c:v>4</c:v>
                </c:pt>
                <c:pt idx="9">
                  <c:v>3</c:v>
                </c:pt>
                <c:pt idx="10">
                  <c:v>1</c:v>
                </c:pt>
                <c:pt idx="11">
                  <c:v>4</c:v>
                </c:pt>
                <c:pt idx="12">
                  <c:v>4</c:v>
                </c:pt>
                <c:pt idx="13">
                  <c:v>5</c:v>
                </c:pt>
                <c:pt idx="14">
                  <c:v>3</c:v>
                </c:pt>
                <c:pt idx="15">
                  <c:v>5</c:v>
                </c:pt>
                <c:pt idx="16">
                  <c:v>7</c:v>
                </c:pt>
                <c:pt idx="17">
                  <c:v>5</c:v>
                </c:pt>
                <c:pt idx="18">
                  <c:v>6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- 77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5</c:v>
                </c:pt>
                <c:pt idx="1">
                  <c:v>5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4</c:v>
                </c:pt>
                <c:pt idx="6">
                  <c:v>5</c:v>
                </c:pt>
                <c:pt idx="7">
                  <c:v>9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10</c:v>
                </c:pt>
                <c:pt idx="12">
                  <c:v>3</c:v>
                </c:pt>
                <c:pt idx="13">
                  <c:v>2</c:v>
                </c:pt>
                <c:pt idx="15">
                  <c:v>2</c:v>
                </c:pt>
                <c:pt idx="16">
                  <c:v>7</c:v>
                </c:pt>
                <c:pt idx="1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- 104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5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  <c:pt idx="7">
                  <c:v>10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11</c:v>
                </c:pt>
                <c:pt idx="12">
                  <c:v>6</c:v>
                </c:pt>
                <c:pt idx="13">
                  <c:v>5</c:v>
                </c:pt>
                <c:pt idx="14">
                  <c:v>1</c:v>
                </c:pt>
                <c:pt idx="15">
                  <c:v>5</c:v>
                </c:pt>
                <c:pt idx="16">
                  <c:v>8</c:v>
                </c:pt>
                <c:pt idx="17">
                  <c:v>3</c:v>
                </c:pt>
                <c:pt idx="1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0721408"/>
        <c:axId val="120722944"/>
      </c:barChart>
      <c:catAx>
        <c:axId val="120721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0722944"/>
        <c:crosses val="autoZero"/>
        <c:auto val="1"/>
        <c:lblAlgn val="ctr"/>
        <c:lblOffset val="100"/>
        <c:noMultiLvlLbl val="0"/>
      </c:catAx>
      <c:valAx>
        <c:axId val="120722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0721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громадських</a:t>
            </a:r>
            <a:r>
              <a:rPr lang="uk-UA" sz="2000" b="1" u="sng" baseline="0" dirty="0">
                <a:latin typeface="Segoe UI" panose="020B0502040204020203" pitchFamily="34" charset="0"/>
                <a:cs typeface="Segoe UI" panose="020B0502040204020203" pitchFamily="34" charset="0"/>
              </a:rPr>
              <a:t> робіт</a:t>
            </a:r>
            <a:endParaRPr lang="uk-UA" sz="2000" b="1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- 149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20</c:v>
                </c:pt>
                <c:pt idx="1">
                  <c:v>31</c:v>
                </c:pt>
                <c:pt idx="2">
                  <c:v>9</c:v>
                </c:pt>
                <c:pt idx="3">
                  <c:v>4</c:v>
                </c:pt>
                <c:pt idx="4">
                  <c:v>6</c:v>
                </c:pt>
                <c:pt idx="5">
                  <c:v>5</c:v>
                </c:pt>
                <c:pt idx="6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17</c:v>
                </c:pt>
                <c:pt idx="12">
                  <c:v>5</c:v>
                </c:pt>
                <c:pt idx="13">
                  <c:v>5</c:v>
                </c:pt>
                <c:pt idx="14">
                  <c:v>2</c:v>
                </c:pt>
                <c:pt idx="15">
                  <c:v>10</c:v>
                </c:pt>
                <c:pt idx="16">
                  <c:v>15</c:v>
                </c:pt>
                <c:pt idx="17">
                  <c:v>7</c:v>
                </c:pt>
                <c:pt idx="18">
                  <c:v>4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- 277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18</c:v>
                </c:pt>
                <c:pt idx="1">
                  <c:v>23</c:v>
                </c:pt>
                <c:pt idx="2">
                  <c:v>14</c:v>
                </c:pt>
                <c:pt idx="3">
                  <c:v>12</c:v>
                </c:pt>
                <c:pt idx="4">
                  <c:v>18</c:v>
                </c:pt>
                <c:pt idx="5">
                  <c:v>8</c:v>
                </c:pt>
                <c:pt idx="6">
                  <c:v>10</c:v>
                </c:pt>
                <c:pt idx="7">
                  <c:v>10</c:v>
                </c:pt>
                <c:pt idx="8">
                  <c:v>13</c:v>
                </c:pt>
                <c:pt idx="9">
                  <c:v>7</c:v>
                </c:pt>
                <c:pt idx="10">
                  <c:v>29</c:v>
                </c:pt>
                <c:pt idx="11">
                  <c:v>16</c:v>
                </c:pt>
                <c:pt idx="12">
                  <c:v>15</c:v>
                </c:pt>
                <c:pt idx="13">
                  <c:v>7</c:v>
                </c:pt>
                <c:pt idx="14">
                  <c:v>3</c:v>
                </c:pt>
                <c:pt idx="15">
                  <c:v>17</c:v>
                </c:pt>
                <c:pt idx="16">
                  <c:v>34</c:v>
                </c:pt>
                <c:pt idx="17">
                  <c:v>10</c:v>
                </c:pt>
                <c:pt idx="18">
                  <c:v>6</c:v>
                </c:pt>
                <c:pt idx="1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- 143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18</c:v>
                </c:pt>
                <c:pt idx="1">
                  <c:v>22</c:v>
                </c:pt>
                <c:pt idx="2">
                  <c:v>4</c:v>
                </c:pt>
                <c:pt idx="3">
                  <c:v>2</c:v>
                </c:pt>
                <c:pt idx="4">
                  <c:v>10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8</c:v>
                </c:pt>
                <c:pt idx="11">
                  <c:v>5</c:v>
                </c:pt>
                <c:pt idx="12">
                  <c:v>6</c:v>
                </c:pt>
                <c:pt idx="13">
                  <c:v>1</c:v>
                </c:pt>
                <c:pt idx="14">
                  <c:v>1</c:v>
                </c:pt>
                <c:pt idx="15">
                  <c:v>9</c:v>
                </c:pt>
                <c:pt idx="16">
                  <c:v>24</c:v>
                </c:pt>
                <c:pt idx="17">
                  <c:v>10</c:v>
                </c:pt>
                <c:pt idx="18">
                  <c:v>4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1580928"/>
        <c:axId val="121590912"/>
      </c:barChart>
      <c:catAx>
        <c:axId val="12158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1590912"/>
        <c:crosses val="autoZero"/>
        <c:auto val="1"/>
        <c:lblAlgn val="ctr"/>
        <c:lblOffset val="100"/>
        <c:noMultiLvlLbl val="0"/>
      </c:catAx>
      <c:valAx>
        <c:axId val="121590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158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громадських</a:t>
            </a:r>
            <a:r>
              <a:rPr lang="uk-UA" sz="2000" b="1" u="sng" baseline="0" dirty="0">
                <a:latin typeface="Segoe UI" panose="020B0502040204020203" pitchFamily="34" charset="0"/>
                <a:cs typeface="Segoe UI" panose="020B0502040204020203" pitchFamily="34" charset="0"/>
              </a:rPr>
              <a:t> робіт</a:t>
            </a:r>
            <a:endParaRPr lang="uk-UA" sz="2000" b="1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6.5051661868189545E-2"/>
          <c:y val="9.4464894136280023E-2"/>
          <c:w val="0.93494833813181044"/>
          <c:h val="0.76012833310167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Вчинили злочини - 17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3</c:v>
                </c:pt>
                <c:pt idx="1">
                  <c:v>8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Засуджено за ухилення - 27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2</c:v>
                </c:pt>
                <c:pt idx="1">
                  <c:v>1</c:v>
                </c:pt>
                <c:pt idx="2">
                  <c:v>8</c:v>
                </c:pt>
                <c:pt idx="4">
                  <c:v>1</c:v>
                </c:pt>
                <c:pt idx="5">
                  <c:v>2</c:v>
                </c:pt>
                <c:pt idx="8">
                  <c:v>1</c:v>
                </c:pt>
                <c:pt idx="11">
                  <c:v>2</c:v>
                </c:pt>
                <c:pt idx="13">
                  <c:v>1</c:v>
                </c:pt>
                <c:pt idx="15">
                  <c:v>3</c:v>
                </c:pt>
                <c:pt idx="16">
                  <c:v>3</c:v>
                </c:pt>
                <c:pt idx="17">
                  <c:v>1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у розшуку - 8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3</c:v>
                </c:pt>
                <c:pt idx="4">
                  <c:v>2</c:v>
                </c:pt>
                <c:pt idx="17">
                  <c:v>1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1698944"/>
        <c:axId val="121704832"/>
      </c:barChart>
      <c:catAx>
        <c:axId val="12169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1704832"/>
        <c:crosses val="autoZero"/>
        <c:auto val="1"/>
        <c:lblAlgn val="ctr"/>
        <c:lblOffset val="100"/>
        <c:noMultiLvlLbl val="0"/>
      </c:catAx>
      <c:valAx>
        <c:axId val="121704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169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Засуджені до виправних</a:t>
            </a:r>
            <a:r>
              <a:rPr lang="uk-UA" sz="2000" b="1" u="sng" baseline="0" dirty="0">
                <a:latin typeface="Segoe UI" panose="020B0502040204020203" pitchFamily="34" charset="0"/>
                <a:cs typeface="Segoe UI" panose="020B0502040204020203" pitchFamily="34" charset="0"/>
              </a:rPr>
              <a:t> робіт</a:t>
            </a:r>
            <a:endParaRPr lang="uk-UA" sz="2000" b="1" u="sng" dirty="0">
              <a:latin typeface="Segoe UI" panose="020B0502040204020203" pitchFamily="34" charset="0"/>
              <a:cs typeface="Segoe UI" panose="020B05020402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6">
                  <c:v>1</c:v>
                </c:pt>
                <c:pt idx="8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2">
                  <c:v>3</c:v>
                </c:pt>
                <c:pt idx="3">
                  <c:v>2</c:v>
                </c:pt>
                <c:pt idx="7">
                  <c:v>7</c:v>
                </c:pt>
                <c:pt idx="8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6">
                  <c:v>1</c:v>
                </c:pt>
                <c:pt idx="7">
                  <c:v>5</c:v>
                </c:pt>
                <c:pt idx="15">
                  <c:v>1</c:v>
                </c:pt>
                <c:pt idx="16">
                  <c:v>2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2047104"/>
        <c:axId val="122057088"/>
      </c:barChart>
      <c:catAx>
        <c:axId val="12204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2057088"/>
        <c:crosses val="autoZero"/>
        <c:auto val="1"/>
        <c:lblAlgn val="ctr"/>
        <c:lblOffset val="100"/>
        <c:noMultiLvlLbl val="0"/>
      </c:catAx>
      <c:valAx>
        <c:axId val="122057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204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20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Звільнені від відбування покарання з випробуванням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Перебувало на обліку на початок року - 976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86</c:v>
                </c:pt>
                <c:pt idx="1">
                  <c:v>77</c:v>
                </c:pt>
                <c:pt idx="2">
                  <c:v>113</c:v>
                </c:pt>
                <c:pt idx="3">
                  <c:v>39</c:v>
                </c:pt>
                <c:pt idx="4">
                  <c:v>53</c:v>
                </c:pt>
                <c:pt idx="5">
                  <c:v>13</c:v>
                </c:pt>
                <c:pt idx="6">
                  <c:v>68</c:v>
                </c:pt>
                <c:pt idx="7">
                  <c:v>26</c:v>
                </c:pt>
                <c:pt idx="8">
                  <c:v>23</c:v>
                </c:pt>
                <c:pt idx="9">
                  <c:v>10</c:v>
                </c:pt>
                <c:pt idx="10">
                  <c:v>13</c:v>
                </c:pt>
                <c:pt idx="11">
                  <c:v>43</c:v>
                </c:pt>
                <c:pt idx="12">
                  <c:v>44</c:v>
                </c:pt>
                <c:pt idx="13">
                  <c:v>44</c:v>
                </c:pt>
                <c:pt idx="14">
                  <c:v>22</c:v>
                </c:pt>
                <c:pt idx="15">
                  <c:v>41</c:v>
                </c:pt>
                <c:pt idx="16">
                  <c:v>155</c:v>
                </c:pt>
                <c:pt idx="17">
                  <c:v>44</c:v>
                </c:pt>
                <c:pt idx="18">
                  <c:v>31</c:v>
                </c:pt>
                <c:pt idx="1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0-48EB-B6BD-01AD8C77D0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Поставлено на облік - 620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53</c:v>
                </c:pt>
                <c:pt idx="1">
                  <c:v>55</c:v>
                </c:pt>
                <c:pt idx="2">
                  <c:v>73</c:v>
                </c:pt>
                <c:pt idx="3">
                  <c:v>31</c:v>
                </c:pt>
                <c:pt idx="4">
                  <c:v>35</c:v>
                </c:pt>
                <c:pt idx="5">
                  <c:v>11</c:v>
                </c:pt>
                <c:pt idx="6">
                  <c:v>41</c:v>
                </c:pt>
                <c:pt idx="7">
                  <c:v>26</c:v>
                </c:pt>
                <c:pt idx="8">
                  <c:v>15</c:v>
                </c:pt>
                <c:pt idx="9">
                  <c:v>11</c:v>
                </c:pt>
                <c:pt idx="10">
                  <c:v>8</c:v>
                </c:pt>
                <c:pt idx="11">
                  <c:v>39</c:v>
                </c:pt>
                <c:pt idx="12">
                  <c:v>16</c:v>
                </c:pt>
                <c:pt idx="13">
                  <c:v>42</c:v>
                </c:pt>
                <c:pt idx="14">
                  <c:v>21</c:v>
                </c:pt>
                <c:pt idx="15">
                  <c:v>33</c:v>
                </c:pt>
                <c:pt idx="16">
                  <c:v>55</c:v>
                </c:pt>
                <c:pt idx="17">
                  <c:v>20</c:v>
                </c:pt>
                <c:pt idx="18">
                  <c:v>17</c:v>
                </c:pt>
                <c:pt idx="1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0-48EB-B6BD-01AD8C77D0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Перебуває на обліку - 906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Зарічний РВ</c:v>
                </c:pt>
                <c:pt idx="1">
                  <c:v>Ковпаківський РВ</c:v>
                </c:pt>
                <c:pt idx="2">
                  <c:v>Конотопський РВ</c:v>
                </c:pt>
                <c:pt idx="3">
                  <c:v>Конотопський РС №1</c:v>
                </c:pt>
                <c:pt idx="4">
                  <c:v>Конотопський РС №2</c:v>
                </c:pt>
                <c:pt idx="5">
                  <c:v>Конотопський РС №3</c:v>
                </c:pt>
                <c:pt idx="6">
                  <c:v>Охтирський РВ</c:v>
                </c:pt>
                <c:pt idx="7">
                  <c:v>Охтирський РС №1</c:v>
                </c:pt>
                <c:pt idx="8">
                  <c:v>Охтирський РС №2</c:v>
                </c:pt>
                <c:pt idx="9">
                  <c:v>Роменський РС №1</c:v>
                </c:pt>
                <c:pt idx="10">
                  <c:v>Роменський РС №2</c:v>
                </c:pt>
                <c:pt idx="11">
                  <c:v>Роменський РС №3</c:v>
                </c:pt>
                <c:pt idx="12">
                  <c:v>Сумський РВ</c:v>
                </c:pt>
                <c:pt idx="13">
                  <c:v>Сумський РС №1</c:v>
                </c:pt>
                <c:pt idx="14">
                  <c:v>Сумський РС №2</c:v>
                </c:pt>
                <c:pt idx="15">
                  <c:v>Сумський РС №3</c:v>
                </c:pt>
                <c:pt idx="16">
                  <c:v>Шосткинський РВ</c:v>
                </c:pt>
                <c:pt idx="17">
                  <c:v>Шосткинський РС №1</c:v>
                </c:pt>
                <c:pt idx="18">
                  <c:v>Шосткинський РС №2</c:v>
                </c:pt>
                <c:pt idx="19">
                  <c:v>Шосткинський РС №3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83</c:v>
                </c:pt>
                <c:pt idx="1">
                  <c:v>81</c:v>
                </c:pt>
                <c:pt idx="2">
                  <c:v>100</c:v>
                </c:pt>
                <c:pt idx="3">
                  <c:v>37</c:v>
                </c:pt>
                <c:pt idx="4">
                  <c:v>60</c:v>
                </c:pt>
                <c:pt idx="5">
                  <c:v>16</c:v>
                </c:pt>
                <c:pt idx="6">
                  <c:v>51</c:v>
                </c:pt>
                <c:pt idx="7">
                  <c:v>33</c:v>
                </c:pt>
                <c:pt idx="8">
                  <c:v>21</c:v>
                </c:pt>
                <c:pt idx="9">
                  <c:v>7</c:v>
                </c:pt>
                <c:pt idx="10">
                  <c:v>8</c:v>
                </c:pt>
                <c:pt idx="11">
                  <c:v>50</c:v>
                </c:pt>
                <c:pt idx="12">
                  <c:v>25</c:v>
                </c:pt>
                <c:pt idx="13">
                  <c:v>53</c:v>
                </c:pt>
                <c:pt idx="14">
                  <c:v>22</c:v>
                </c:pt>
                <c:pt idx="15">
                  <c:v>40</c:v>
                </c:pt>
                <c:pt idx="16">
                  <c:v>138</c:v>
                </c:pt>
                <c:pt idx="17">
                  <c:v>34</c:v>
                </c:pt>
                <c:pt idx="18">
                  <c:v>24</c:v>
                </c:pt>
                <c:pt idx="19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0-48EB-B6BD-01AD8C77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2210176"/>
        <c:axId val="122211712"/>
      </c:barChart>
      <c:catAx>
        <c:axId val="12221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2211712"/>
        <c:crosses val="autoZero"/>
        <c:auto val="1"/>
        <c:lblAlgn val="ctr"/>
        <c:lblOffset val="100"/>
        <c:noMultiLvlLbl val="0"/>
      </c:catAx>
      <c:valAx>
        <c:axId val="122211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2221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BAB3F-D061-492D-AD99-B4D730254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466177-FDD0-4E0D-8B5C-6F19DE016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B9130E-7901-4BFA-9C0E-E9B9B3EB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t>27.01.2023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BD8875-5C53-4FDC-B888-85CF418A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77E810-79D0-41D4-8DE2-82AE26B1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687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1A589-B2F2-4895-8B65-775A21053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BC1583-2DCD-419D-9AB2-B09CB0229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402D10-352F-477C-91D0-7D9F4C9A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t>27.01.2023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10F3E5-C40E-472F-A658-B9A224A3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1ADAB-AA26-4445-AFFA-842A7696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52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54C724-F6CC-4A6F-B881-747186D21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434A0D-9567-4020-904E-4E5FAE5AF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445213-3159-4E91-BE42-25D42058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t>27.01.2023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EB1D4E-BEB3-45AE-BBAC-1B321A50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89530-4829-4200-935E-EDC4AB49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718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7AA1B-3258-4ED7-8C85-4E307D582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4DBECC-9806-40A4-A25E-26F763E48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E10AA1-CC35-4208-8633-DBC700BCF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t>27.01.2023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44309F-19F8-4D1B-B720-531EDE67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369141-7994-4960-93B8-32465E34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058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FB94B-E9B5-423D-9083-97526A84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BEAF78-852E-4CE9-9CF4-4127F4F1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CE31EE-68C7-4944-9A31-54AB6932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t>27.01.2023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D67804-5BBC-4828-BC93-3008C0088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B1FE8F-A4BB-49F9-A38A-F08C5120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511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1F29E-68DA-4C4B-B050-F6984C14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7737F4-C982-4FA6-BD78-FDDFF1C3A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4FE1B0-8DF9-4127-A6EE-3226EF67E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274C73-ADCE-41FA-AC7F-BB304E27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t>27.01.2023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491BE1-FF34-473A-A243-63D2B3A5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35FEA7-928D-4687-ADD0-56F9F19A8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162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84057-C6AE-4DD2-99E5-08AE67925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7C29FE-83F9-4F11-ACCC-961EC446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DE3F10-2ECE-430B-9BCF-49AED4230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88C7F3-0B94-4CBA-B06C-EB069FD29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4FE31B-5E20-48B0-A94E-8823360BD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0CB38B-7D9C-4FA3-89A6-C67E5BE4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t>27.01.2023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B3C104-CD79-4246-816E-1B2A180F7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5A2376A-F320-4A6A-9C5A-7B65C941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34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B6ABF-8A55-44A0-947A-DAFFF128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E32705-80A8-4A7C-9125-6AAFDEF1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t>27.01.2023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49D017-FC4A-49F7-A95B-201092A5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82D976-953C-4CE3-8701-4982FF16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5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9113E7-E84D-4F80-AD20-045B8235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t>27.01.2023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E008E0-2793-4BFC-B131-77DE56F1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DDA0720-A199-4A62-9612-5CA0C4A99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714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ED87F-06AC-4675-B7CF-0FB5BBA4D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D84737-E642-4D04-9A88-155E84828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6A77A3-3A39-4528-B854-47259F2E3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18C9E8-0A08-4B77-9722-028A38469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t>27.01.2023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18C972-8F2A-4A40-852E-CEE2A1AE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B474CA-3BD2-4DD6-A76A-42FB95FB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404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F61A5-A56C-40DB-BC79-397C83CB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C5F73DC-0D4E-453C-9A83-782759A6A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A82923-5021-4FE0-BD1D-476F596B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4249EC-F6D8-47D7-8A29-C17BB39C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6BE8-59BB-45A2-B97B-724BF5E6CBE3}" type="datetimeFigureOut">
              <a:rPr lang="uk-UA" smtClean="0"/>
              <a:t>27.01.2023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69B0E2-CD59-467A-A63E-D4B8540F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898172-D193-4901-9AF2-528BDD05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692-D326-4CC8-9F5A-6E59163F6FB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341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1B194-569E-4A32-9E47-7F96211D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4AF0F5-5521-49B4-905E-A7119D1E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F31158-B9A1-47B3-967C-28FBE452B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6BE8-59BB-45A2-B97B-724BF5E6CBE3}" type="datetimeFigureOut">
              <a:rPr lang="uk-UA" smtClean="0"/>
              <a:t>27.01.2023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5FF5BE-9A3D-434D-A3AE-22F7873BE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7BDF32-E80A-44AF-824F-14BE83C02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B692-D326-4CC8-9F5A-6E59163F6FB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547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m1@probation.gov.u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ОРГАНІЗАЦІЙНО-ШТАТНА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42639"/>
            <a:ext cx="5979207" cy="415816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Відповідно до штатного розпису передбачено </a:t>
            </a:r>
            <a:r>
              <a:rPr lang="uk-UA" sz="2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82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 посади працівників які працюють за трудовим договором.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Станом на 31.12.2022 року фактична чисельність персоналу філії Центру пробації в Сумській області становила 72 особи, з яких середнього і старшого начальницького складу - 35 осіб та 37 працівники, які працюють  за трудовим договором. 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Загальний некомплект персоналу – 10 посад.</a:t>
            </a:r>
            <a:endParaRPr lang="en-US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Протягом 2022 року звільнено 16 осіб, 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з них начальницького складу – 8 осіб, за трудовим договором – 7. </a:t>
            </a:r>
            <a:endParaRPr lang="en-US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Прийнято на роботу – 8 осіб.</a:t>
            </a:r>
            <a:r>
              <a:rPr lang="uk-UA" sz="2200" dirty="0">
                <a:latin typeface="Segoe UI" panose="020B0502040204020203" pitchFamily="34" charset="0"/>
                <a:cs typeface="Segoe UI" panose="020B0502040204020203" pitchFamily="34" charset="0"/>
              </a:rPr>
              <a:t> Звільнення персоналу  по негативним мотивам відсутні.</a:t>
            </a:r>
            <a:r>
              <a:rPr lang="uk-UA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Рисунок 8" descr="Результат пошуку зображень за запитом &quot;карта сумської області по районам цвітна&quot;">
            <a:extLst>
              <a:ext uri="{FF2B5EF4-FFF2-40B4-BE49-F238E27FC236}">
                <a16:creationId xmlns:a16="http://schemas.microsoft.com/office/drawing/2014/main" id="{25333937-DE47-43EC-9A10-62E3E5101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690" y="941877"/>
            <a:ext cx="5307111" cy="591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>
            <a:extLst>
              <a:ext uri="{FF2B5EF4-FFF2-40B4-BE49-F238E27FC236}">
                <a16:creationId xmlns:a16="http://schemas.microsoft.com/office/drawing/2014/main" id="{F7C49065-BB1C-4779-BD09-D50F06F78D77}"/>
              </a:ext>
            </a:extLst>
          </p:cNvPr>
          <p:cNvSpPr/>
          <p:nvPr/>
        </p:nvSpPr>
        <p:spPr>
          <a:xfrm>
            <a:off x="1793557" y="119799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92BBFC84-5AE0-4BE3-ADF9-59F106DA19A7}"/>
              </a:ext>
            </a:extLst>
          </p:cNvPr>
          <p:cNvSpPr/>
          <p:nvPr/>
        </p:nvSpPr>
        <p:spPr>
          <a:xfrm>
            <a:off x="1904422" y="1761628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36885D7A-E65C-4380-BDFC-5B612BB9538C}"/>
              </a:ext>
            </a:extLst>
          </p:cNvPr>
          <p:cNvSpPr/>
          <p:nvPr/>
        </p:nvSpPr>
        <p:spPr>
          <a:xfrm>
            <a:off x="1199336" y="2170867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7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4722333" y="546660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EBE0EEDE-BB41-44FF-9739-6FB19E457152}"/>
              </a:ext>
            </a:extLst>
          </p:cNvPr>
          <p:cNvSpPr/>
          <p:nvPr/>
        </p:nvSpPr>
        <p:spPr>
          <a:xfrm>
            <a:off x="3907464" y="5199786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4445594" y="454114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188437" y="4916385"/>
            <a:ext cx="360000" cy="39760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97D5854C-1D87-4BEA-A21D-B73168613905}"/>
              </a:ext>
            </a:extLst>
          </p:cNvPr>
          <p:cNvSpPr/>
          <p:nvPr/>
        </p:nvSpPr>
        <p:spPr>
          <a:xfrm>
            <a:off x="3544696" y="608214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973547" y="5097301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125947" y="5249701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221442" y="496271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798882" y="4295717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347619" y="471135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001255" y="412748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2296159" y="354361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999769" y="3957270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308528" y="2829115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1983442" y="2375874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758804" y="397310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420356" y="4501556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8</a:t>
            </a: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975A168C-679D-4DF2-83D8-5CCA3CA87DAA}"/>
              </a:ext>
            </a:extLst>
          </p:cNvPr>
          <p:cNvSpPr/>
          <p:nvPr/>
        </p:nvSpPr>
        <p:spPr>
          <a:xfrm>
            <a:off x="3822137" y="4511453"/>
            <a:ext cx="360000" cy="36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45216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6478AF0-CFFD-4CD3-A01A-F8ACABF61821}"/>
              </a:ext>
            </a:extLst>
          </p:cNvPr>
          <p:cNvSpPr/>
          <p:nvPr/>
        </p:nvSpPr>
        <p:spPr>
          <a:xfrm>
            <a:off x="736147" y="1491025"/>
            <a:ext cx="3600000" cy="416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dirty="0">
                <a:latin typeface="Segoe UI" panose="020B0502040204020203" pitchFamily="34" charset="0"/>
                <a:cs typeface="Segoe UI" panose="020B0502040204020203" pitchFamily="34" charset="0"/>
              </a:rPr>
              <a:t>49</a:t>
            </a:r>
            <a:endParaRPr lang="uk-UA" sz="4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uk-UA" sz="2400" dirty="0">
                <a:latin typeface="Segoe UI" panose="020B0502040204020203" pitchFamily="34" charset="0"/>
                <a:cs typeface="Segoe UI" panose="020B0502040204020203" pitchFamily="34" charset="0"/>
              </a:rPr>
              <a:t>Засуджених до заборони керувати транспортними засобами 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87E2FDC-E17A-4957-B8FF-F3B2C7F6CCD5}"/>
              </a:ext>
            </a:extLst>
          </p:cNvPr>
          <p:cNvSpPr/>
          <p:nvPr/>
        </p:nvSpPr>
        <p:spPr>
          <a:xfrm>
            <a:off x="6677797" y="1491025"/>
            <a:ext cx="3600000" cy="18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dirty="0">
                <a:latin typeface="Segoe UI" panose="020B0502040204020203" pitchFamily="34" charset="0"/>
                <a:cs typeface="Segoe UI" panose="020B0502040204020203" pitchFamily="34" charset="0"/>
              </a:rPr>
              <a:t>37</a:t>
            </a:r>
            <a:r>
              <a:rPr lang="uk-UA" dirty="0"/>
              <a:t> </a:t>
            </a:r>
          </a:p>
          <a:p>
            <a:pPr algn="ctr"/>
            <a:r>
              <a:rPr lang="uk-UA" dirty="0"/>
              <a:t>вилучено водійських посвідчень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B5319B5B-47D8-418E-914F-329C283B1F55}"/>
              </a:ext>
            </a:extLst>
          </p:cNvPr>
          <p:cNvSpPr/>
          <p:nvPr/>
        </p:nvSpPr>
        <p:spPr>
          <a:xfrm>
            <a:off x="6677797" y="3857109"/>
            <a:ext cx="3600000" cy="18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dirty="0">
                <a:latin typeface="Segoe UI" panose="020B0502040204020203" pitchFamily="34" charset="0"/>
                <a:cs typeface="Segoe UI" panose="020B0502040204020203" pitchFamily="34" charset="0"/>
              </a:rPr>
              <a:t>44</a:t>
            </a:r>
            <a:r>
              <a:rPr lang="uk-UA" dirty="0"/>
              <a:t> </a:t>
            </a:r>
            <a:br>
              <a:rPr lang="uk-UA" dirty="0"/>
            </a:br>
            <a:r>
              <a:rPr lang="uk-UA" dirty="0"/>
              <a:t>поставлено на облік в органах національної поліції</a:t>
            </a:r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76D67426-7393-4B14-9082-C2CD575A5D4C}"/>
              </a:ext>
            </a:extLst>
          </p:cNvPr>
          <p:cNvSpPr/>
          <p:nvPr/>
        </p:nvSpPr>
        <p:spPr>
          <a:xfrm>
            <a:off x="4566456" y="2031025"/>
            <a:ext cx="1800000" cy="72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72BB3CFE-7823-4F77-91AB-E070D1C748FE}"/>
              </a:ext>
            </a:extLst>
          </p:cNvPr>
          <p:cNvSpPr/>
          <p:nvPr/>
        </p:nvSpPr>
        <p:spPr>
          <a:xfrm>
            <a:off x="4566456" y="4397109"/>
            <a:ext cx="1800000" cy="72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6186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301440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9581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82F1C2C-B7AE-4BC6-8508-C7E56B511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51" y="1825625"/>
            <a:ext cx="11506530" cy="4351338"/>
          </a:xfrm>
        </p:spPr>
        <p:txBody>
          <a:bodyPr>
            <a:normAutofit lnSpcReduction="10000"/>
          </a:bodyPr>
          <a:lstStyle/>
          <a:p>
            <a:r>
              <a:rPr lang="uk-UA" sz="4000" dirty="0">
                <a:solidFill>
                  <a:srgbClr val="FF0000"/>
                </a:solidFill>
              </a:rPr>
              <a:t>426 </a:t>
            </a:r>
            <a:r>
              <a:rPr lang="uk-UA" dirty="0"/>
              <a:t>– пройшло по обліку засуджених до громадських робіт</a:t>
            </a:r>
          </a:p>
          <a:p>
            <a:r>
              <a:rPr lang="uk-UA" sz="4000" dirty="0">
                <a:solidFill>
                  <a:srgbClr val="FF0000"/>
                </a:solidFill>
              </a:rPr>
              <a:t> 26461</a:t>
            </a:r>
            <a:r>
              <a:rPr lang="uk-UA" dirty="0"/>
              <a:t> – годин відпрацьовано засудженими до громадських робіт</a:t>
            </a:r>
          </a:p>
          <a:p>
            <a:r>
              <a:rPr lang="uk-UA" sz="4000" dirty="0">
                <a:solidFill>
                  <a:srgbClr val="FF0000"/>
                </a:solidFill>
              </a:rPr>
              <a:t>143</a:t>
            </a:r>
            <a:r>
              <a:rPr lang="uk-UA" dirty="0"/>
              <a:t> – засуджених до громадських робіт перебуває на обліку </a:t>
            </a:r>
          </a:p>
          <a:p>
            <a:r>
              <a:rPr lang="uk-UA" sz="4000" dirty="0">
                <a:solidFill>
                  <a:srgbClr val="FF0000"/>
                </a:solidFill>
              </a:rPr>
              <a:t>17 (4%) </a:t>
            </a:r>
            <a:r>
              <a:rPr lang="uk-UA" dirty="0"/>
              <a:t>– засуджених до громадських робіт вчинили повторні злочини</a:t>
            </a:r>
          </a:p>
          <a:p>
            <a:r>
              <a:rPr lang="uk-UA" sz="4000" dirty="0">
                <a:solidFill>
                  <a:srgbClr val="FF0000"/>
                </a:solidFill>
              </a:rPr>
              <a:t>27 (6,3%) </a:t>
            </a:r>
            <a:r>
              <a:rPr lang="uk-UA" dirty="0"/>
              <a:t>– засуджених до громадських робіт засуджено за ухилення </a:t>
            </a:r>
          </a:p>
          <a:p>
            <a:r>
              <a:rPr lang="uk-UA" sz="4000" dirty="0">
                <a:solidFill>
                  <a:srgbClr val="FF0000"/>
                </a:solidFill>
              </a:rPr>
              <a:t>8 (1,9%) </a:t>
            </a:r>
            <a:r>
              <a:rPr lang="uk-UA" dirty="0"/>
              <a:t>– засуджених до громадських робіт перебуває у розшуку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5800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436438"/>
              </p:ext>
            </p:extLst>
          </p:nvPr>
        </p:nvGraphicFramePr>
        <p:xfrm>
          <a:off x="365759" y="1276709"/>
          <a:ext cx="11596201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1187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330794"/>
              </p:ext>
            </p:extLst>
          </p:nvPr>
        </p:nvGraphicFramePr>
        <p:xfrm>
          <a:off x="269846" y="987723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9610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592" y="970376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82F1C2C-B7AE-4BC6-8508-C7E56B511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1" y="1961965"/>
            <a:ext cx="10795245" cy="4214998"/>
          </a:xfrm>
        </p:spPr>
        <p:txBody>
          <a:bodyPr/>
          <a:lstStyle/>
          <a:p>
            <a:r>
              <a:rPr lang="uk-UA" sz="3200" dirty="0">
                <a:solidFill>
                  <a:srgbClr val="FF0000"/>
                </a:solidFill>
              </a:rPr>
              <a:t>11 </a:t>
            </a:r>
            <a:r>
              <a:rPr lang="uk-UA" sz="3200" dirty="0"/>
              <a:t>– </a:t>
            </a:r>
            <a:r>
              <a:rPr lang="uk-UA" dirty="0"/>
              <a:t>засуджених до виправних робіт звільнено умовно-достроково</a:t>
            </a:r>
          </a:p>
          <a:p>
            <a:r>
              <a:rPr lang="uk-UA" sz="3200" dirty="0">
                <a:solidFill>
                  <a:srgbClr val="FF0000"/>
                </a:solidFill>
              </a:rPr>
              <a:t>169401</a:t>
            </a:r>
            <a:r>
              <a:rPr lang="uk-UA" dirty="0"/>
              <a:t> грн. – перераховано до бюджету із заробітку засуджених до виправних робіт</a:t>
            </a:r>
          </a:p>
          <a:p>
            <a:r>
              <a:rPr lang="uk-UA" sz="3200" dirty="0">
                <a:solidFill>
                  <a:srgbClr val="FF0000"/>
                </a:solidFill>
              </a:rPr>
              <a:t>1</a:t>
            </a:r>
            <a:r>
              <a:rPr lang="uk-UA" dirty="0"/>
              <a:t> – клопотання спрямовано до правоохоронних органів за ст. 389 КК України</a:t>
            </a:r>
          </a:p>
          <a:p>
            <a:r>
              <a:rPr lang="uk-UA" sz="3200" dirty="0">
                <a:solidFill>
                  <a:srgbClr val="FF0000"/>
                </a:solidFill>
              </a:rPr>
              <a:t>0</a:t>
            </a:r>
            <a:r>
              <a:rPr lang="uk-UA" dirty="0"/>
              <a:t> – засуджених за ухилення ст. 389 КК України</a:t>
            </a:r>
          </a:p>
          <a:p>
            <a:r>
              <a:rPr lang="uk-UA" sz="3200" dirty="0">
                <a:solidFill>
                  <a:srgbClr val="FF0000"/>
                </a:solidFill>
              </a:rPr>
              <a:t>1</a:t>
            </a:r>
            <a:r>
              <a:rPr lang="uk-UA" dirty="0"/>
              <a:t> – засуджений вчинив злочин в період перебування на обліку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5999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277327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4101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991261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4930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254691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8918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592" y="970376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82F1C2C-B7AE-4BC6-8508-C7E56B511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1" y="1961965"/>
            <a:ext cx="10795245" cy="4214998"/>
          </a:xfrm>
        </p:spPr>
        <p:txBody>
          <a:bodyPr>
            <a:normAutofit lnSpcReduction="10000"/>
          </a:bodyPr>
          <a:lstStyle/>
          <a:p>
            <a:r>
              <a:rPr lang="uk-UA" sz="3200" dirty="0">
                <a:solidFill>
                  <a:srgbClr val="FF0000"/>
                </a:solidFill>
              </a:rPr>
              <a:t>150</a:t>
            </a:r>
            <a:r>
              <a:rPr lang="uk-UA" sz="3200" dirty="0"/>
              <a:t> – </a:t>
            </a:r>
            <a:r>
              <a:rPr lang="uk-UA" dirty="0"/>
              <a:t>засуджених до штрафу перебувало на початок року</a:t>
            </a:r>
          </a:p>
          <a:p>
            <a:r>
              <a:rPr lang="uk-UA" sz="3200" dirty="0">
                <a:solidFill>
                  <a:srgbClr val="FF0000"/>
                </a:solidFill>
              </a:rPr>
              <a:t>214</a:t>
            </a:r>
            <a:r>
              <a:rPr lang="uk-UA" dirty="0"/>
              <a:t> – поставлено на облік засуджених до штрафу протягом року</a:t>
            </a:r>
          </a:p>
          <a:p>
            <a:r>
              <a:rPr lang="uk-UA" sz="3200" dirty="0">
                <a:solidFill>
                  <a:srgbClr val="FF0000"/>
                </a:solidFill>
              </a:rPr>
              <a:t>185</a:t>
            </a:r>
            <a:r>
              <a:rPr lang="uk-UA" dirty="0"/>
              <a:t> – засуджених сплатили штраф</a:t>
            </a:r>
          </a:p>
          <a:p>
            <a:r>
              <a:rPr lang="uk-UA" sz="3200" dirty="0">
                <a:solidFill>
                  <a:srgbClr val="FF0000"/>
                </a:solidFill>
              </a:rPr>
              <a:t>49</a:t>
            </a:r>
            <a:r>
              <a:rPr lang="uk-UA" dirty="0"/>
              <a:t> – засудженим штраф було розстрочено</a:t>
            </a:r>
          </a:p>
          <a:p>
            <a:r>
              <a:rPr lang="uk-UA" sz="3200" dirty="0">
                <a:solidFill>
                  <a:srgbClr val="FF0000"/>
                </a:solidFill>
              </a:rPr>
              <a:t>23</a:t>
            </a:r>
            <a:r>
              <a:rPr lang="uk-UA" dirty="0"/>
              <a:t> – засудженим несплачену суму штрафу було замінено іншим покаранням</a:t>
            </a:r>
          </a:p>
          <a:p>
            <a:r>
              <a:rPr lang="uk-UA" sz="3200" dirty="0">
                <a:solidFill>
                  <a:srgbClr val="FF0000"/>
                </a:solidFill>
              </a:rPr>
              <a:t>2 183 140 </a:t>
            </a:r>
            <a:r>
              <a:rPr lang="uk-UA" sz="3200" dirty="0"/>
              <a:t>– сума призначених штрафів</a:t>
            </a:r>
          </a:p>
          <a:p>
            <a:r>
              <a:rPr lang="uk-UA" sz="3200" dirty="0">
                <a:solidFill>
                  <a:srgbClr val="FF0000"/>
                </a:solidFill>
              </a:rPr>
              <a:t>1 746 795 </a:t>
            </a:r>
            <a:r>
              <a:rPr lang="uk-UA" sz="3200" dirty="0"/>
              <a:t>– сума сплачених штрафів</a:t>
            </a:r>
            <a:endParaRPr lang="uk-UA" sz="3200" dirty="0">
              <a:solidFill>
                <a:srgbClr val="FF0000"/>
              </a:solidFill>
            </a:endParaRPr>
          </a:p>
          <a:p>
            <a:endParaRPr lang="uk-UA" sz="3200" dirty="0">
              <a:solidFill>
                <a:srgbClr val="FF000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8405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528" y="1069913"/>
            <a:ext cx="7277925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Навчання Кураторів </a:t>
            </a:r>
            <a:r>
              <a:rPr lang="uk-UA" sz="28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пробаційних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програм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164816"/>
              </p:ext>
            </p:extLst>
          </p:nvPr>
        </p:nvGraphicFramePr>
        <p:xfrm>
          <a:off x="86265" y="1198605"/>
          <a:ext cx="11990716" cy="530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1968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923186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1989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308" y="970376"/>
            <a:ext cx="7700210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 ОБМЕЖЕННЯ ВОЛІ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82F1C2C-B7AE-4BC6-8508-C7E56B511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0" y="1961964"/>
            <a:ext cx="11508420" cy="4438835"/>
          </a:xfrm>
        </p:spPr>
        <p:txBody>
          <a:bodyPr>
            <a:normAutofit fontScale="77500" lnSpcReduction="20000"/>
          </a:bodyPr>
          <a:lstStyle/>
          <a:p>
            <a:r>
              <a:rPr lang="uk-UA" sz="4000" dirty="0">
                <a:solidFill>
                  <a:srgbClr val="FF0000"/>
                </a:solidFill>
              </a:rPr>
              <a:t>53 </a:t>
            </a:r>
            <a:r>
              <a:rPr lang="uk-UA" sz="4000" dirty="0"/>
              <a:t>–</a:t>
            </a:r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3600" dirty="0"/>
              <a:t>судових рішень надійшло на виконання </a:t>
            </a:r>
          </a:p>
          <a:p>
            <a:r>
              <a:rPr lang="uk-UA" sz="4000" dirty="0">
                <a:solidFill>
                  <a:srgbClr val="FF0000"/>
                </a:solidFill>
              </a:rPr>
              <a:t>44</a:t>
            </a:r>
            <a:r>
              <a:rPr lang="uk-UA" sz="3600" dirty="0"/>
              <a:t> – видано приписів засудженим до обмеження волі</a:t>
            </a:r>
          </a:p>
          <a:p>
            <a:r>
              <a:rPr lang="uk-UA" sz="4000" dirty="0">
                <a:solidFill>
                  <a:srgbClr val="FF0000"/>
                </a:solidFill>
              </a:rPr>
              <a:t>3</a:t>
            </a:r>
            <a:r>
              <a:rPr lang="uk-UA" sz="3600" dirty="0"/>
              <a:t> – засуджених ухиляються від отримання приписів</a:t>
            </a:r>
          </a:p>
          <a:p>
            <a:r>
              <a:rPr lang="uk-UA" sz="4000" dirty="0">
                <a:solidFill>
                  <a:srgbClr val="FF0000"/>
                </a:solidFill>
              </a:rPr>
              <a:t>30</a:t>
            </a:r>
            <a:r>
              <a:rPr lang="uk-UA" sz="4000" dirty="0"/>
              <a:t> </a:t>
            </a:r>
            <a:r>
              <a:rPr lang="uk-UA" sz="3600" dirty="0"/>
              <a:t>– засуджених прибули до виправного центру</a:t>
            </a:r>
          </a:p>
          <a:p>
            <a:r>
              <a:rPr lang="uk-UA" sz="3600" dirty="0">
                <a:solidFill>
                  <a:srgbClr val="FF0000"/>
                </a:solidFill>
              </a:rPr>
              <a:t>22 </a:t>
            </a:r>
            <a:r>
              <a:rPr lang="uk-UA" sz="3600" dirty="0"/>
              <a:t>– </a:t>
            </a:r>
            <a:r>
              <a:rPr lang="ru-RU" sz="3600" dirty="0" err="1"/>
              <a:t>подань</a:t>
            </a:r>
            <a:r>
              <a:rPr lang="ru-RU" sz="3600" dirty="0"/>
              <a:t> до суду про </a:t>
            </a:r>
            <a:r>
              <a:rPr lang="ru-RU" sz="3600" dirty="0" err="1"/>
              <a:t>примусове</a:t>
            </a:r>
            <a:r>
              <a:rPr lang="ru-RU" sz="3600" dirty="0"/>
              <a:t> </a:t>
            </a:r>
            <a:r>
              <a:rPr lang="ru-RU" sz="3600" dirty="0" err="1"/>
              <a:t>направлення</a:t>
            </a:r>
            <a:r>
              <a:rPr lang="ru-RU" sz="3600" dirty="0"/>
              <a:t> </a:t>
            </a:r>
            <a:r>
              <a:rPr lang="ru-RU" sz="3600" dirty="0" err="1"/>
              <a:t>засуджених</a:t>
            </a:r>
            <a:r>
              <a:rPr lang="ru-RU" sz="3600" dirty="0"/>
              <a:t> до ВЦ</a:t>
            </a:r>
          </a:p>
          <a:p>
            <a:r>
              <a:rPr lang="uk-UA" sz="4000" dirty="0">
                <a:solidFill>
                  <a:srgbClr val="FF0000"/>
                </a:solidFill>
              </a:rPr>
              <a:t>10</a:t>
            </a:r>
            <a:r>
              <a:rPr lang="uk-UA" sz="3600" dirty="0">
                <a:solidFill>
                  <a:srgbClr val="FF0000"/>
                </a:solidFill>
              </a:rPr>
              <a:t> </a:t>
            </a:r>
            <a:r>
              <a:rPr lang="uk-UA" sz="3600" dirty="0"/>
              <a:t>– </a:t>
            </a:r>
            <a:r>
              <a:rPr lang="ru-RU" sz="3600" dirty="0" err="1"/>
              <a:t>засуджених</a:t>
            </a:r>
            <a:r>
              <a:rPr lang="ru-RU" sz="3600" dirty="0"/>
              <a:t>, </a:t>
            </a:r>
            <a:r>
              <a:rPr lang="ru-RU" sz="3600" dirty="0" err="1"/>
              <a:t>які</a:t>
            </a:r>
            <a:r>
              <a:rPr lang="ru-RU" sz="3600" dirty="0"/>
              <a:t> </a:t>
            </a:r>
            <a:r>
              <a:rPr lang="ru-RU" sz="3600" dirty="0" err="1"/>
              <a:t>ухиляються</a:t>
            </a:r>
            <a:r>
              <a:rPr lang="ru-RU" sz="3600" dirty="0"/>
              <a:t> </a:t>
            </a:r>
            <a:r>
              <a:rPr lang="ru-RU" sz="3600" dirty="0" err="1"/>
              <a:t>від</a:t>
            </a:r>
            <a:r>
              <a:rPr lang="ru-RU" sz="3600" dirty="0"/>
              <a:t> </a:t>
            </a:r>
            <a:r>
              <a:rPr lang="ru-RU" sz="3600" dirty="0" err="1"/>
              <a:t>відбування</a:t>
            </a:r>
            <a:r>
              <a:rPr lang="ru-RU" sz="3600" dirty="0"/>
              <a:t> </a:t>
            </a:r>
            <a:r>
              <a:rPr lang="ru-RU" sz="3600" dirty="0" err="1"/>
              <a:t>покарання</a:t>
            </a:r>
            <a:r>
              <a:rPr lang="ru-RU" sz="3600" dirty="0"/>
              <a:t> </a:t>
            </a:r>
            <a:r>
              <a:rPr lang="uk-UA" sz="3600" dirty="0"/>
              <a:t>з</a:t>
            </a:r>
            <a:r>
              <a:rPr lang="ru-RU" sz="3600" dirty="0" err="1"/>
              <a:t>атримані</a:t>
            </a:r>
            <a:r>
              <a:rPr lang="ru-RU" sz="3600" dirty="0"/>
              <a:t> </a:t>
            </a:r>
            <a:r>
              <a:rPr lang="ru-RU" sz="3600" dirty="0" err="1"/>
              <a:t>працівниками</a:t>
            </a:r>
            <a:r>
              <a:rPr lang="ru-RU" sz="3600" dirty="0"/>
              <a:t> </a:t>
            </a:r>
            <a:r>
              <a:rPr lang="ru-RU" sz="3600" dirty="0" err="1"/>
              <a:t>поліції</a:t>
            </a:r>
            <a:endParaRPr lang="uk-UA" sz="3600" dirty="0"/>
          </a:p>
          <a:p>
            <a:pPr algn="just"/>
            <a:r>
              <a:rPr lang="uk-UA" sz="4000" dirty="0">
                <a:solidFill>
                  <a:srgbClr val="FF0000"/>
                </a:solidFill>
              </a:rPr>
              <a:t>1</a:t>
            </a:r>
            <a:r>
              <a:rPr lang="uk-UA" sz="3600" dirty="0"/>
              <a:t> – засуджених оголошено у розшук</a:t>
            </a:r>
          </a:p>
          <a:p>
            <a:r>
              <a:rPr lang="uk-UA" sz="4000" dirty="0">
                <a:solidFill>
                  <a:srgbClr val="FF0000"/>
                </a:solidFill>
              </a:rPr>
              <a:t>8 </a:t>
            </a:r>
            <a:r>
              <a:rPr lang="uk-UA" sz="3600" dirty="0"/>
              <a:t>–</a:t>
            </a:r>
            <a:r>
              <a:rPr lang="uk-UA" sz="4000" dirty="0"/>
              <a:t> </a:t>
            </a:r>
            <a:r>
              <a:rPr lang="uk-UA" sz="3600" dirty="0"/>
              <a:t>засуджених відправлено в примусовому порядку</a:t>
            </a:r>
            <a:endParaRPr lang="uk-UA" sz="4000" dirty="0">
              <a:solidFill>
                <a:srgbClr val="FF0000"/>
              </a:solidFill>
            </a:endParaRPr>
          </a:p>
          <a:p>
            <a:endParaRPr lang="uk-UA" sz="3200" dirty="0">
              <a:solidFill>
                <a:srgbClr val="FF000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1879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088214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534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484" y="591721"/>
            <a:ext cx="5287577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ЗАСУДЖЕННЯ ЗА УХИЛЕННЯ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45042B9B-BB34-49D1-B52F-6C26C2A3C3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88985"/>
              </p:ext>
            </p:extLst>
          </p:nvPr>
        </p:nvGraphicFramePr>
        <p:xfrm>
          <a:off x="838200" y="1825625"/>
          <a:ext cx="10515600" cy="4701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87583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Місце для вмісту 6">
            <a:extLst>
              <a:ext uri="{FF2B5EF4-FFF2-40B4-BE49-F238E27FC236}">
                <a16:creationId xmlns:a16="http://schemas.microsoft.com/office/drawing/2014/main" id="{6E749742-C360-4225-8A43-1D7FB26696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55" y="423511"/>
            <a:ext cx="11439094" cy="6434490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698" y="84780"/>
            <a:ext cx="2557051" cy="119251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66E23EF-39E0-274A-2EEC-B94C177427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03"/>
            <a:ext cx="4084328" cy="138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210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815" y="714468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ЮВЕНАЛЬНА ПРОБАЦІЯ 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800CDFD9-8316-430A-A77F-C3DB076857B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6265" y="1568918"/>
          <a:ext cx="11990716" cy="5189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0716">
                  <a:extLst>
                    <a:ext uri="{9D8B030D-6E8A-4147-A177-3AD203B41FA5}">
                      <a16:colId xmlns:a16="http://schemas.microsoft.com/office/drawing/2014/main" val="229890249"/>
                    </a:ext>
                  </a:extLst>
                </a:gridCol>
              </a:tblGrid>
              <a:tr h="508205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ПРОБАЦІЯ ЩОДО НЕПОВНОЛІТНІХ </a:t>
                      </a:r>
                      <a:endParaRPr lang="uk-UA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5426224"/>
                  </a:ext>
                </a:extLst>
              </a:tr>
              <a:tr h="617621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ДІТЕЙ ПРОЙШЛО ПО ОБЛІКАХ УПОВНОВАЖЕНИХ ОРГАНІВ ПРОБАЦІЇ ОБЛАСТІ </a:t>
                      </a:r>
                      <a:r>
                        <a:rPr lang="en-US" dirty="0"/>
                        <a:t>(</a:t>
                      </a:r>
                      <a:r>
                        <a:rPr lang="uk-UA" dirty="0"/>
                        <a:t>включно із засудженими до                        </a:t>
                      </a:r>
                    </a:p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                                               штрафу)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477737"/>
                  </a:ext>
                </a:extLst>
              </a:tr>
              <a:tr h="635267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ДІТЕЙ ПЕРЕБУВАЄ НА ОБЛІКУ, З НИХ: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4736"/>
                  </a:ext>
                </a:extLst>
              </a:tr>
              <a:tr h="55826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ДИТИНА ВІКОМ 15 РОКІВ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919987"/>
                  </a:ext>
                </a:extLst>
              </a:tr>
              <a:tr h="59676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ДІТЕЙ ВІКОМ 16 РОКІВ                                                                 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5870363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                                                                                                   ДІТЕЙ ВІКОМ 17 РОКІВ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482097"/>
                  </a:ext>
                </a:extLst>
              </a:tr>
              <a:tr h="577515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ДІТЕЙ ЗАСУДЖЕНІ ВПЕРШЕ, З НИХ:                                    ВЧИНИЛИ ЗЛОЧИН САМОСТІЙНО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7023720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 ДІТЕЙ ВИХОВУЮТЬСЯ У НЕПОВНИХ СІМЯХ                      ДІТЕЙ ПЕРЕБУВАЮТЬ У СКЛАДНИХ ЖИТТЄВИХ ОБСТАВИНАХ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4192768"/>
                  </a:ext>
                </a:extLst>
              </a:tr>
              <a:tr h="508205">
                <a:tc>
                  <a:txBody>
                    <a:bodyPr/>
                    <a:lstStyle/>
                    <a:p>
                      <a:pPr algn="l"/>
                      <a:r>
                        <a:rPr lang="uk-UA" dirty="0"/>
                        <a:t>              ДИТИНА ВЧИНИЛА ЗЛОЧИН                                                  В ПЕРІОД ПЕРЕБУВАННЯ НА ОБЛІКУ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3991913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Десятиугольник 4">
            <a:extLst>
              <a:ext uri="{FF2B5EF4-FFF2-40B4-BE49-F238E27FC236}">
                <a16:creationId xmlns:a16="http://schemas.microsoft.com/office/drawing/2014/main" id="{134B5A70-8032-40AA-B785-FC4B28F8CEBA}"/>
              </a:ext>
            </a:extLst>
          </p:cNvPr>
          <p:cNvSpPr/>
          <p:nvPr/>
        </p:nvSpPr>
        <p:spPr>
          <a:xfrm>
            <a:off x="197716" y="2129942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</a:t>
            </a:r>
          </a:p>
        </p:txBody>
      </p:sp>
      <p:sp>
        <p:nvSpPr>
          <p:cNvPr id="14" name="Десятиугольник 13">
            <a:extLst>
              <a:ext uri="{FF2B5EF4-FFF2-40B4-BE49-F238E27FC236}">
                <a16:creationId xmlns:a16="http://schemas.microsoft.com/office/drawing/2014/main" id="{940C18F2-11F3-4C80-B05B-BE0AD30FD75A}"/>
              </a:ext>
            </a:extLst>
          </p:cNvPr>
          <p:cNvSpPr/>
          <p:nvPr/>
        </p:nvSpPr>
        <p:spPr>
          <a:xfrm>
            <a:off x="197716" y="2792709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5" name="Десятиугольник 14">
            <a:extLst>
              <a:ext uri="{FF2B5EF4-FFF2-40B4-BE49-F238E27FC236}">
                <a16:creationId xmlns:a16="http://schemas.microsoft.com/office/drawing/2014/main" id="{DDBC4975-62E3-4398-B62B-EA45E7C60408}"/>
              </a:ext>
            </a:extLst>
          </p:cNvPr>
          <p:cNvSpPr/>
          <p:nvPr/>
        </p:nvSpPr>
        <p:spPr>
          <a:xfrm>
            <a:off x="5433623" y="3332709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6" name="Десятиугольник 15">
            <a:extLst>
              <a:ext uri="{FF2B5EF4-FFF2-40B4-BE49-F238E27FC236}">
                <a16:creationId xmlns:a16="http://schemas.microsoft.com/office/drawing/2014/main" id="{D12D929A-B365-419E-90EA-5F97DD30AAD4}"/>
              </a:ext>
            </a:extLst>
          </p:cNvPr>
          <p:cNvSpPr/>
          <p:nvPr/>
        </p:nvSpPr>
        <p:spPr>
          <a:xfrm>
            <a:off x="5433623" y="3932105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7" name="Десятиугольник 16">
            <a:extLst>
              <a:ext uri="{FF2B5EF4-FFF2-40B4-BE49-F238E27FC236}">
                <a16:creationId xmlns:a16="http://schemas.microsoft.com/office/drawing/2014/main" id="{D9B0E649-29D5-4EEF-A655-20FC7EBA1A79}"/>
              </a:ext>
            </a:extLst>
          </p:cNvPr>
          <p:cNvSpPr/>
          <p:nvPr/>
        </p:nvSpPr>
        <p:spPr>
          <a:xfrm>
            <a:off x="5433623" y="4500400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8" name="Десятиугольник 17">
            <a:extLst>
              <a:ext uri="{FF2B5EF4-FFF2-40B4-BE49-F238E27FC236}">
                <a16:creationId xmlns:a16="http://schemas.microsoft.com/office/drawing/2014/main" id="{1151D61B-DC2E-4C33-8FB4-1F3AFC2A3F6D}"/>
              </a:ext>
            </a:extLst>
          </p:cNvPr>
          <p:cNvSpPr/>
          <p:nvPr/>
        </p:nvSpPr>
        <p:spPr>
          <a:xfrm>
            <a:off x="197716" y="5054831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19" name="Десятиугольник 18">
            <a:extLst>
              <a:ext uri="{FF2B5EF4-FFF2-40B4-BE49-F238E27FC236}">
                <a16:creationId xmlns:a16="http://schemas.microsoft.com/office/drawing/2014/main" id="{95E58A93-43C1-42A0-B64F-4FC2D0E02657}"/>
              </a:ext>
            </a:extLst>
          </p:cNvPr>
          <p:cNvSpPr/>
          <p:nvPr/>
        </p:nvSpPr>
        <p:spPr>
          <a:xfrm>
            <a:off x="5433623" y="5082387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0" name="Десятиугольник 19">
            <a:extLst>
              <a:ext uri="{FF2B5EF4-FFF2-40B4-BE49-F238E27FC236}">
                <a16:creationId xmlns:a16="http://schemas.microsoft.com/office/drawing/2014/main" id="{4F88B2B7-2B47-4F3E-AE47-41B3D653338B}"/>
              </a:ext>
            </a:extLst>
          </p:cNvPr>
          <p:cNvSpPr/>
          <p:nvPr/>
        </p:nvSpPr>
        <p:spPr>
          <a:xfrm>
            <a:off x="197716" y="5663374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1" name="Десятиугольник 20">
            <a:extLst>
              <a:ext uri="{FF2B5EF4-FFF2-40B4-BE49-F238E27FC236}">
                <a16:creationId xmlns:a16="http://schemas.microsoft.com/office/drawing/2014/main" id="{8D14F36E-DC39-490D-8393-ECB0A36381E7}"/>
              </a:ext>
            </a:extLst>
          </p:cNvPr>
          <p:cNvSpPr/>
          <p:nvPr/>
        </p:nvSpPr>
        <p:spPr>
          <a:xfrm>
            <a:off x="5433623" y="5678978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2" name="Десятиугольник 21">
            <a:extLst>
              <a:ext uri="{FF2B5EF4-FFF2-40B4-BE49-F238E27FC236}">
                <a16:creationId xmlns:a16="http://schemas.microsoft.com/office/drawing/2014/main" id="{8AC9D479-B54F-455F-B8EE-50DD53AE8500}"/>
              </a:ext>
            </a:extLst>
          </p:cNvPr>
          <p:cNvSpPr/>
          <p:nvPr/>
        </p:nvSpPr>
        <p:spPr>
          <a:xfrm>
            <a:off x="197716" y="6218978"/>
            <a:ext cx="648000" cy="5400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3" name="Десятиугольник 22">
            <a:extLst>
              <a:ext uri="{FF2B5EF4-FFF2-40B4-BE49-F238E27FC236}">
                <a16:creationId xmlns:a16="http://schemas.microsoft.com/office/drawing/2014/main" id="{63479A54-590A-4F94-AF5E-6BA1BC164620}"/>
              </a:ext>
            </a:extLst>
          </p:cNvPr>
          <p:cNvSpPr/>
          <p:nvPr/>
        </p:nvSpPr>
        <p:spPr>
          <a:xfrm>
            <a:off x="5433623" y="6275569"/>
            <a:ext cx="648000" cy="483025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86830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АДМІНІСТРАТИВНІ СТЯГНЕННЯ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2E730F91-90CE-45D2-B09E-A62A6C0C5C7E}"/>
              </a:ext>
            </a:extLst>
          </p:cNvPr>
          <p:cNvSpPr txBox="1">
            <a:spLocks/>
          </p:cNvSpPr>
          <p:nvPr/>
        </p:nvSpPr>
        <p:spPr bwMode="auto">
          <a:xfrm>
            <a:off x="1098958" y="1761688"/>
            <a:ext cx="10612073" cy="15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83" tIns="50392" rIns="100783" bIns="50392" anchor="ctr"/>
          <a:lstStyle/>
          <a:p>
            <a:pPr marL="0" marR="0" lvl="0" indent="0" algn="just" defTabSz="100647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2018 </a:t>
            </a:r>
            <a:r>
              <a:rPr kumimoji="0" lang="uk-UA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</a:t>
            </a:r>
            <a:r>
              <a:rPr kumimoji="0" lang="uk-UA" sz="1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 рамках ініціатив Міністерства юстиції України </a:t>
            </a:r>
            <a:r>
              <a:rPr kumimoji="0" lang="uk-UA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“Чужих Дітей Не Буває</a:t>
            </a:r>
            <a:r>
              <a:rPr kumimoji="0" lang="uk-UA" sz="1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 запроваджено новий вид адміністративного стягнення - суспільно корисні роботи.</a:t>
            </a:r>
          </a:p>
          <a:p>
            <a:pPr marL="0" marR="0" lvl="0" indent="0" algn="just" defTabSz="1006475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uk-UA" sz="1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 межах територіальної юрисдикції уповноважених органів з питань </a:t>
            </a:r>
            <a:r>
              <a:rPr kumimoji="0" lang="uk-UA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філії Державної установи «Центр </a:t>
            </a:r>
            <a:r>
              <a:rPr kumimoji="0" lang="uk-UA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 в Сумській області знаходиться 51 об’єднана територіальна громада. Всіма ОТГ області винесені рішення про перелік об’єктів та видів робіт для виконання адміністративних стягнень у вигляді громадських та суспільно корисних робіт.</a:t>
            </a:r>
          </a:p>
        </p:txBody>
      </p:sp>
      <p:graphicFrame>
        <p:nvGraphicFramePr>
          <p:cNvPr id="18" name="Таблица 18">
            <a:extLst>
              <a:ext uri="{FF2B5EF4-FFF2-40B4-BE49-F238E27FC236}">
                <a16:creationId xmlns:a16="http://schemas.microsoft.com/office/drawing/2014/main" id="{A33FE60C-916E-4FEC-B2F6-7CA2141088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650443"/>
              </p:ext>
            </p:extLst>
          </p:nvPr>
        </p:nvGraphicFramePr>
        <p:xfrm>
          <a:off x="1409982" y="3714726"/>
          <a:ext cx="4392942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942">
                  <a:extLst>
                    <a:ext uri="{9D8B030D-6E8A-4147-A177-3AD203B41FA5}">
                      <a16:colId xmlns:a16="http://schemas.microsoft.com/office/drawing/2014/main" val="1750155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Суспільно</a:t>
                      </a:r>
                      <a:r>
                        <a:rPr lang="uk-UA" baseline="0" dirty="0"/>
                        <a:t> корисні роботи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154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b="1" baseline="0" dirty="0">
                          <a:solidFill>
                            <a:srgbClr val="FF0000"/>
                          </a:solidFill>
                        </a:rPr>
                        <a:t>76</a:t>
                      </a:r>
                      <a:r>
                        <a:rPr lang="uk-UA" b="1" baseline="0" dirty="0"/>
                        <a:t> </a:t>
                      </a:r>
                      <a:r>
                        <a:rPr lang="uk-UA" baseline="0" dirty="0"/>
                        <a:t>– </a:t>
                      </a:r>
                      <a:r>
                        <a:rPr lang="uk-UA" dirty="0"/>
                        <a:t>Знято у зв’язку з</a:t>
                      </a:r>
                      <a:r>
                        <a:rPr lang="uk-UA" baseline="0" dirty="0"/>
                        <a:t> відбуттям стягнення</a:t>
                      </a:r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159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uk-UA" b="1" dirty="0"/>
                        <a:t> </a:t>
                      </a:r>
                      <a:r>
                        <a:rPr lang="uk-UA" baseline="0" dirty="0"/>
                        <a:t>– </a:t>
                      </a:r>
                      <a:r>
                        <a:rPr lang="uk-UA" dirty="0"/>
                        <a:t>Складено протоколів за ухилення від відбування стягнення</a:t>
                      </a:r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21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b="1" baseline="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uk-UA" b="1" baseline="0" dirty="0"/>
                        <a:t> </a:t>
                      </a:r>
                      <a:r>
                        <a:rPr lang="uk-UA" baseline="0" dirty="0"/>
                        <a:t>– </a:t>
                      </a:r>
                      <a:r>
                        <a:rPr lang="uk-UA" dirty="0"/>
                        <a:t>Надіслано</a:t>
                      </a:r>
                      <a:r>
                        <a:rPr lang="uk-UA" baseline="0" dirty="0"/>
                        <a:t> матеріалів до поліції за злісне ухилення від відбування стягнення</a:t>
                      </a:r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8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b="1" dirty="0">
                          <a:solidFill>
                            <a:srgbClr val="FF0000"/>
                          </a:solidFill>
                        </a:rPr>
                        <a:t>441 815 гривень </a:t>
                      </a:r>
                      <a:r>
                        <a:rPr lang="uk-UA" baseline="0" dirty="0"/>
                        <a:t>– </a:t>
                      </a:r>
                      <a:r>
                        <a:rPr lang="uk-UA" dirty="0"/>
                        <a:t>Перераховано коштів за відбуття суспільно корисних робіт</a:t>
                      </a:r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277883"/>
                  </a:ext>
                </a:extLst>
              </a:tr>
            </a:tbl>
          </a:graphicData>
        </a:graphic>
      </p:graphicFrame>
      <p:graphicFrame>
        <p:nvGraphicFramePr>
          <p:cNvPr id="20" name="Таблица 18">
            <a:extLst>
              <a:ext uri="{FF2B5EF4-FFF2-40B4-BE49-F238E27FC236}">
                <a16:creationId xmlns:a16="http://schemas.microsoft.com/office/drawing/2014/main" id="{5066F0DE-D16A-40D1-8A9E-9B64ED0880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256883"/>
              </p:ext>
            </p:extLst>
          </p:nvPr>
        </p:nvGraphicFramePr>
        <p:xfrm>
          <a:off x="6405513" y="3721103"/>
          <a:ext cx="4392942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942">
                  <a:extLst>
                    <a:ext uri="{9D8B030D-6E8A-4147-A177-3AD203B41FA5}">
                      <a16:colId xmlns:a16="http://schemas.microsoft.com/office/drawing/2014/main" val="1750155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Громадські роботи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154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solidFill>
                            <a:srgbClr val="FF0000"/>
                          </a:solidFill>
                        </a:rPr>
                        <a:t>182</a:t>
                      </a:r>
                      <a:r>
                        <a:rPr lang="uk-UA" b="1" dirty="0"/>
                        <a:t> </a:t>
                      </a:r>
                      <a:r>
                        <a:rPr lang="uk-UA" baseline="0" dirty="0"/>
                        <a:t>– </a:t>
                      </a:r>
                      <a:r>
                        <a:rPr lang="uk-UA" dirty="0"/>
                        <a:t>Знято у зв’язку з</a:t>
                      </a:r>
                      <a:r>
                        <a:rPr lang="uk-UA" baseline="0" dirty="0"/>
                        <a:t> відбуттям стягнення</a:t>
                      </a:r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159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b="1" baseline="0" dirty="0">
                          <a:solidFill>
                            <a:srgbClr val="FF0000"/>
                          </a:solidFill>
                        </a:rPr>
                        <a:t>67</a:t>
                      </a:r>
                      <a:r>
                        <a:rPr lang="uk-UA" b="1" baseline="0" dirty="0"/>
                        <a:t> </a:t>
                      </a:r>
                      <a:r>
                        <a:rPr lang="uk-UA" baseline="0" dirty="0"/>
                        <a:t>– </a:t>
                      </a:r>
                      <a:r>
                        <a:rPr lang="uk-UA" dirty="0"/>
                        <a:t>Громадські роботи замінено на штраф або арешт</a:t>
                      </a:r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21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b="1" dirty="0">
                          <a:solidFill>
                            <a:srgbClr val="FF0000"/>
                          </a:solidFill>
                        </a:rPr>
                        <a:t>49</a:t>
                      </a:r>
                      <a:r>
                        <a:rPr lang="uk-UA" b="1" dirty="0"/>
                        <a:t> </a:t>
                      </a:r>
                      <a:r>
                        <a:rPr lang="uk-UA" baseline="0" dirty="0"/>
                        <a:t>– </a:t>
                      </a:r>
                      <a:r>
                        <a:rPr lang="uk-UA" dirty="0"/>
                        <a:t>Не відбувають громадські роботи з поважних причин</a:t>
                      </a:r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8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b="1" dirty="0">
                          <a:solidFill>
                            <a:srgbClr val="FF0000"/>
                          </a:solidFill>
                        </a:rPr>
                        <a:t>23</a:t>
                      </a:r>
                      <a:r>
                        <a:rPr lang="uk-UA" b="1" dirty="0"/>
                        <a:t> </a:t>
                      </a:r>
                      <a:r>
                        <a:rPr lang="uk-UA" baseline="0" dirty="0"/>
                        <a:t>– </a:t>
                      </a:r>
                      <a:r>
                        <a:rPr lang="uk-UA" dirty="0"/>
                        <a:t>Не відбувають громадські роботи без поважних</a:t>
                      </a:r>
                      <a:endParaRPr lang="uk-U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277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293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АДМІНІСТРАТИВНІ СТЯГНЕННЯ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C3F4949A-1A83-4D94-B560-1CD319B3B7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8821627"/>
              </p:ext>
            </p:extLst>
          </p:nvPr>
        </p:nvGraphicFramePr>
        <p:xfrm>
          <a:off x="276837" y="1652630"/>
          <a:ext cx="11593585" cy="4805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Объект 14">
            <a:extLst>
              <a:ext uri="{FF2B5EF4-FFF2-40B4-BE49-F238E27FC236}">
                <a16:creationId xmlns:a16="http://schemas.microsoft.com/office/drawing/2014/main" id="{E1D13EAE-F17B-4667-89D8-D76925CF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5827" y="6344728"/>
            <a:ext cx="3333924" cy="3599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91732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АДМІНІСТРАТИВНІ СТЯГНЕННЯ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C3F4949A-1A83-4D94-B560-1CD319B3B7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1826010"/>
              </p:ext>
            </p:extLst>
          </p:nvPr>
        </p:nvGraphicFramePr>
        <p:xfrm>
          <a:off x="276837" y="1652631"/>
          <a:ext cx="11593585" cy="4485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Объект 14">
            <a:extLst>
              <a:ext uri="{FF2B5EF4-FFF2-40B4-BE49-F238E27FC236}">
                <a16:creationId xmlns:a16="http://schemas.microsoft.com/office/drawing/2014/main" id="{E1D13EAE-F17B-4667-89D8-D76925CF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5827" y="6344728"/>
            <a:ext cx="3333924" cy="3599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55215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302" y="692903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ЄДИНИЙ РЕЄСТР ЗАСУДЖЕНИХ ОСІБ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5" name="Місце для вмісту 14">
            <a:extLst>
              <a:ext uri="{FF2B5EF4-FFF2-40B4-BE49-F238E27FC236}">
                <a16:creationId xmlns:a16="http://schemas.microsoft.com/office/drawing/2014/main" id="{DD530F5D-5BBC-4E6D-AE50-F97E8E2564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397779"/>
              </p:ext>
            </p:extLst>
          </p:nvPr>
        </p:nvGraphicFramePr>
        <p:xfrm>
          <a:off x="510139" y="2420978"/>
          <a:ext cx="10857297" cy="422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Объект 2">
            <a:extLst>
              <a:ext uri="{FF2B5EF4-FFF2-40B4-BE49-F238E27FC236}">
                <a16:creationId xmlns:a16="http://schemas.microsoft.com/office/drawing/2014/main" id="{C172E437-FFA0-42A6-975C-7C3694579E38}"/>
              </a:ext>
            </a:extLst>
          </p:cNvPr>
          <p:cNvSpPr txBox="1">
            <a:spLocks/>
          </p:cNvSpPr>
          <p:nvPr/>
        </p:nvSpPr>
        <p:spPr>
          <a:xfrm>
            <a:off x="326775" y="1566567"/>
            <a:ext cx="11677871" cy="1453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	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У  2022 році троє співробітники структурних підрозділів філії ДУ «Центр пробації» в Сумській області навчання по роботі в Єдиному реєстру засуджених та осіб, узятих під варту (далі – Реєстр). На кінець року поточного року 59 співробітники мають можливість працювати в Реєстрі,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що становить </a:t>
            </a:r>
            <a:r>
              <a:rPr kumimoji="0" lang="uk-UA" sz="2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100</a:t>
            </a: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%</a:t>
            </a: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7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479616C-BD84-462A-859D-FECD0D84536E}"/>
              </a:ext>
            </a:extLst>
          </p:cNvPr>
          <p:cNvSpPr/>
          <p:nvPr/>
        </p:nvSpPr>
        <p:spPr>
          <a:xfrm>
            <a:off x="86264" y="1785671"/>
            <a:ext cx="11990717" cy="8904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</a:t>
            </a:r>
            <a:r>
              <a:rPr lang="uk-UA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пробація</a:t>
            </a:r>
            <a:r>
              <a:rPr lang="uk-UA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це забезпечення суду формалізованою інформацією, що характеризує обвинуваченого, з метою прийняття судом рішення про міру його відповідальності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6675F629-016A-4703-9CD5-ED931D4D9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644048"/>
              </p:ext>
            </p:extLst>
          </p:nvPr>
        </p:nvGraphicFramePr>
        <p:xfrm>
          <a:off x="86263" y="2750589"/>
          <a:ext cx="11990717" cy="38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719">
                  <a:extLst>
                    <a:ext uri="{9D8B030D-6E8A-4147-A177-3AD203B41FA5}">
                      <a16:colId xmlns:a16="http://schemas.microsoft.com/office/drawing/2014/main" val="1382562012"/>
                    </a:ext>
                  </a:extLst>
                </a:gridCol>
                <a:gridCol w="5054625">
                  <a:extLst>
                    <a:ext uri="{9D8B030D-6E8A-4147-A177-3AD203B41FA5}">
                      <a16:colId xmlns:a16="http://schemas.microsoft.com/office/drawing/2014/main" val="1002255463"/>
                    </a:ext>
                  </a:extLst>
                </a:gridCol>
                <a:gridCol w="2119356">
                  <a:extLst>
                    <a:ext uri="{9D8B030D-6E8A-4147-A177-3AD203B41FA5}">
                      <a16:colId xmlns:a16="http://schemas.microsoft.com/office/drawing/2014/main" val="3308122847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08395195"/>
                    </a:ext>
                  </a:extLst>
                </a:gridCol>
                <a:gridCol w="841761">
                  <a:extLst>
                    <a:ext uri="{9D8B030D-6E8A-4147-A177-3AD203B41FA5}">
                      <a16:colId xmlns:a16="http://schemas.microsoft.com/office/drawing/2014/main" val="142405915"/>
                    </a:ext>
                  </a:extLst>
                </a:gridCol>
                <a:gridCol w="2189495">
                  <a:extLst>
                    <a:ext uri="{9D8B030D-6E8A-4147-A177-3AD203B41FA5}">
                      <a16:colId xmlns:a16="http://schemas.microsoft.com/office/drawing/2014/main" val="2651448433"/>
                    </a:ext>
                  </a:extLst>
                </a:gridCol>
              </a:tblGrid>
              <a:tr h="432726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4174972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490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Ухвал суду щодо складення досудової доповіді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301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977461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Підготовлено досудових доповідей з участю обвинуваченого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399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251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77284"/>
                  </a:ext>
                </a:extLst>
              </a:tr>
              <a:tr h="1139758">
                <a:tc>
                  <a:txBody>
                    <a:bodyPr/>
                    <a:lstStyle/>
                    <a:p>
                      <a:pPr algn="ctr"/>
                      <a:endParaRPr lang="uk-UA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 висновком про можливість виправлення без позбавлення або обмеження волі на певний строк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391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</a:rPr>
                        <a:t>248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2639058"/>
                  </a:ext>
                </a:extLst>
              </a:tr>
            </a:tbl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ACF5E10-A455-45A4-BE63-4EB8592B8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400618"/>
              </p:ext>
            </p:extLst>
          </p:nvPr>
        </p:nvGraphicFramePr>
        <p:xfrm>
          <a:off x="7961152" y="2702212"/>
          <a:ext cx="2215497" cy="333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017818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714886"/>
            <a:ext cx="6987396" cy="68338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Волонтерство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2800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377474"/>
              </p:ext>
            </p:extLst>
          </p:nvPr>
        </p:nvGraphicFramePr>
        <p:xfrm>
          <a:off x="188301" y="2895600"/>
          <a:ext cx="11769237" cy="3878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8215" y="1383321"/>
            <a:ext cx="112893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Керуючись законодавством у сфері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волонтерства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та з метою сприяння уповноваженим органам з питань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області у здійсненні нагляду за суб’єктами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та проведенні з ними соціально-виховної роботи, у звітному періоді посилено роботу щодо пошуку волонтерів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пробації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Як результат,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кінець року з органами пробації області співпрацює 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34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волонтер пробації.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 2022 року за участі волонтерів пробації проведено 140 заходів  в яких були задіяні 344 суб’єктів пробації.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3912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555" y="1078302"/>
            <a:ext cx="8522898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ПРЕДСТАВЛЕННЯ В ІНФОРМАЦІЙНОМУ ПРОСТОРІ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86ED0865-2444-4A48-987F-B9EC458F05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752627"/>
              </p:ext>
            </p:extLst>
          </p:nvPr>
        </p:nvGraphicFramePr>
        <p:xfrm>
          <a:off x="592821" y="2113474"/>
          <a:ext cx="10838578" cy="4333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433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566" y="762374"/>
            <a:ext cx="8917497" cy="80922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ПРЕДСТАВЛЕННЯ В ІНФОРМАЦІЙНОМУ ПРОСТОРІ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D05DC2B5-D323-4012-8599-FEBDF2EA2B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105609"/>
              </p:ext>
            </p:extLst>
          </p:nvPr>
        </p:nvGraphicFramePr>
        <p:xfrm>
          <a:off x="86264" y="1389891"/>
          <a:ext cx="11990717" cy="526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60181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КЛЮЧОВІ ПРІОРИТЕТИ ФІЛІЇ ДУ “ЦЕНТР ПРОБАЦІЇ” В СУМСЬКІЙ ОБЛАСТІ </a:t>
            </a:r>
            <a:r>
              <a:rPr lang="uk-UA" sz="280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2023 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РІК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1109" y="5940425"/>
            <a:ext cx="1934691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Місце для вмісту 6">
            <a:extLst>
              <a:ext uri="{FF2B5EF4-FFF2-40B4-BE49-F238E27FC236}">
                <a16:creationId xmlns:a16="http://schemas.microsoft.com/office/drawing/2014/main" id="{F7F15FC9-C9CA-404A-AEC4-963A16F52935}"/>
              </a:ext>
            </a:extLst>
          </p:cNvPr>
          <p:cNvSpPr txBox="1">
            <a:spLocks/>
          </p:cNvSpPr>
          <p:nvPr/>
        </p:nvSpPr>
        <p:spPr>
          <a:xfrm>
            <a:off x="0" y="2609533"/>
            <a:ext cx="11990717" cy="424846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якісний підбір кадрів, зміцнення корпоративної культури працівників, підвищення рівня  ефективності управління персоналом;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дотримання прав людини і громадянина при виконанні покарань, не пов’язаних з позбавленням волі;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забезпечення якісного та ефективного тестування програмного забезпечення Єдиного реєстру засуджених та осіб, узятих під варту;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взаємодія з судами, прокуратурою, регіональним центром БВПД та його представництвами,  поліцією та іншими учасниками системи правосуддя;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розвиток банку ресурсів з надання послуг клієнтам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та розвиток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волонтерства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в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з урахуванням позитивного досвіду;</a:t>
            </a:r>
          </a:p>
          <a:p>
            <a:pPr lvl="0" algn="just">
              <a:defRPr/>
            </a:pP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реалізація заходів комунікативної політики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підвищення рівня поінформованості суспільства про переваги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r>
              <a:rPr lang="uk-UA" sz="3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та актуальні питання діяльності уповноважених органів з питань </a:t>
            </a:r>
            <a:r>
              <a:rPr lang="uk-UA" sz="3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пробації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729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1D61C2-EA68-4524-B2DF-2D854B84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220" y="5286149"/>
            <a:ext cx="1181080" cy="71054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uk-U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9" name="Рисунок 5" descr="logo_probation_Ukr.png">
            <a:extLst>
              <a:ext uri="{FF2B5EF4-FFF2-40B4-BE49-F238E27FC236}">
                <a16:creationId xmlns:a16="http://schemas.microsoft.com/office/drawing/2014/main" id="{2EB46C63-8C59-4325-8C25-2C10D3C628F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5330" y="1788843"/>
            <a:ext cx="5605634" cy="2618457"/>
          </a:xfrm>
          <a:prstGeom prst="rect">
            <a:avLst/>
          </a:prstGeom>
          <a:noFill/>
          <a:ln>
            <a:noFill/>
          </a:ln>
          <a:effectLst>
            <a:outerShdw blurRad="50800" dist="1854200" dir="13500000" algn="br" rotWithShape="0">
              <a:prstClr val="black">
                <a:alpha val="17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3B6B1FD4-9B4A-48B0-BC6C-BFDFA9BBF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403" y="5144399"/>
            <a:ext cx="6288577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Філія ДУ «Центр </a:t>
            </a:r>
            <a:r>
              <a:rPr lang="uk-UA" altLang="uk-UA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пробації</a:t>
            </a: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в Сумській області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вул. Івана </a:t>
            </a:r>
            <a:r>
              <a:rPr lang="uk-UA" altLang="uk-UA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Харитоненка</a:t>
            </a:r>
            <a:r>
              <a:rPr lang="uk-UA" alt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12, м. Суми, 40022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sm1@probation.gov.ua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6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654C82AF-722C-4F1C-819B-59A3644BD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572078"/>
              </p:ext>
            </p:extLst>
          </p:nvPr>
        </p:nvGraphicFramePr>
        <p:xfrm>
          <a:off x="838200" y="1825624"/>
          <a:ext cx="10515597" cy="472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503">
                  <a:extLst>
                    <a:ext uri="{9D8B030D-6E8A-4147-A177-3AD203B41FA5}">
                      <a16:colId xmlns:a16="http://schemas.microsoft.com/office/drawing/2014/main" val="2412679229"/>
                    </a:ext>
                  </a:extLst>
                </a:gridCol>
                <a:gridCol w="6107185">
                  <a:extLst>
                    <a:ext uri="{9D8B030D-6E8A-4147-A177-3AD203B41FA5}">
                      <a16:colId xmlns:a16="http://schemas.microsoft.com/office/drawing/2014/main" val="236048848"/>
                    </a:ext>
                  </a:extLst>
                </a:gridCol>
                <a:gridCol w="2276909">
                  <a:extLst>
                    <a:ext uri="{9D8B030D-6E8A-4147-A177-3AD203B41FA5}">
                      <a16:colId xmlns:a16="http://schemas.microsoft.com/office/drawing/2014/main" val="2630893353"/>
                    </a:ext>
                  </a:extLst>
                </a:gridCol>
              </a:tblGrid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</a:t>
                      </a:r>
                      <a:r>
                        <a:rPr lang="en-US" dirty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Кількість підготовлених ДД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</a:t>
                      </a:r>
                      <a:r>
                        <a:rPr lang="en-US" dirty="0"/>
                        <a:t>2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752790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Низький рівень небезпеки для суспільства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862095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Середній рівень небезпеки для суспільства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15728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Високий рівень небезпеки для суспільства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480633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</a:t>
                      </a:r>
                      <a:r>
                        <a:rPr lang="en-US" sz="3200" dirty="0"/>
                        <a:t>4</a:t>
                      </a:r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Дуже високий рівень небезпеки для суспільства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618814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</a:t>
                      </a:r>
                      <a:r>
                        <a:rPr lang="en-US" sz="3200" dirty="0"/>
                        <a:t>2</a:t>
                      </a:r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Обвинувачений відмовився від участі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972107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Не підготовлено ДД з об'єктивних причин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</a:t>
                      </a:r>
                      <a:endParaRPr lang="uk-U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081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82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574" y="1039363"/>
            <a:ext cx="7923877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ДОСУДОВА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800" i="1" u="sng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складено ДД в розрізі уповноважених органів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D896C319-E44F-4FD4-AB2C-5E9863BB1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660662"/>
              </p:ext>
            </p:extLst>
          </p:nvPr>
        </p:nvGraphicFramePr>
        <p:xfrm>
          <a:off x="251670" y="1837189"/>
          <a:ext cx="11826030" cy="4813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969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889" y="1127465"/>
            <a:ext cx="10875146" cy="22371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000" b="1" u="sng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ПРОБАЦІЙНА ПРОГРАМА </a:t>
            </a:r>
            <a:r>
              <a:rPr lang="uk-UA" sz="20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це система занять, що проводяться за визначеним графіком і мають на меті корекцію поведінки, яка суперечить прийнятим у суспільстві (громаді) нормам, а також формування соціально сприятливих змін особистості.</a:t>
            </a:r>
            <a:br>
              <a:rPr lang="uk-UA" sz="20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000" u="sng" dirty="0" err="1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Пробаційна</a:t>
            </a:r>
            <a:r>
              <a:rPr lang="uk-UA" sz="2000" u="sng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програма </a:t>
            </a:r>
            <a:r>
              <a:rPr lang="uk-UA" sz="20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призначається за рішенням суду особі, звільненій від відбування покарання з випробуванням.</a:t>
            </a:r>
            <a:br>
              <a:rPr lang="uk-UA" sz="20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000" u="sng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Реалізація пробаційної програми </a:t>
            </a:r>
            <a:r>
              <a:rPr lang="uk-UA" sz="20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щодо суб'єкта пробації, на якого судом покладено такий обов'язок, забезпечується органом пробації. </a:t>
            </a:r>
          </a:p>
        </p:txBody>
      </p:sp>
      <p:graphicFrame>
        <p:nvGraphicFramePr>
          <p:cNvPr id="5" name="Таблица 7">
            <a:extLst>
              <a:ext uri="{FF2B5EF4-FFF2-40B4-BE49-F238E27FC236}">
                <a16:creationId xmlns:a16="http://schemas.microsoft.com/office/drawing/2014/main" id="{F2BC2978-7963-4DF7-A52D-D29FE42D6E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8711" y="3429000"/>
          <a:ext cx="11567604" cy="345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901">
                  <a:extLst>
                    <a:ext uri="{9D8B030D-6E8A-4147-A177-3AD203B41FA5}">
                      <a16:colId xmlns:a16="http://schemas.microsoft.com/office/drawing/2014/main" val="86021688"/>
                    </a:ext>
                  </a:extLst>
                </a:gridCol>
                <a:gridCol w="2891901">
                  <a:extLst>
                    <a:ext uri="{9D8B030D-6E8A-4147-A177-3AD203B41FA5}">
                      <a16:colId xmlns:a16="http://schemas.microsoft.com/office/drawing/2014/main" val="3679682197"/>
                    </a:ext>
                  </a:extLst>
                </a:gridCol>
                <a:gridCol w="2891901">
                  <a:extLst>
                    <a:ext uri="{9D8B030D-6E8A-4147-A177-3AD203B41FA5}">
                      <a16:colId xmlns:a16="http://schemas.microsoft.com/office/drawing/2014/main" val="2015004634"/>
                    </a:ext>
                  </a:extLst>
                </a:gridCol>
                <a:gridCol w="2891901">
                  <a:extLst>
                    <a:ext uri="{9D8B030D-6E8A-4147-A177-3AD203B41FA5}">
                      <a16:colId xmlns:a16="http://schemas.microsoft.com/office/drawing/2014/main" val="3484127020"/>
                    </a:ext>
                  </a:extLst>
                </a:gridCol>
              </a:tblGrid>
              <a:tr h="395300">
                <a:tc gridSpan="4">
                  <a:txBody>
                    <a:bodyPr/>
                    <a:lstStyle/>
                    <a:p>
                      <a:pPr algn="ctr"/>
                      <a:r>
                        <a:rPr lang="uk-UA" dirty="0"/>
                        <a:t>ВИДИ ПРОБАЦІЙНИХ ПРОГРАМ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025058"/>
                  </a:ext>
                </a:extLst>
              </a:tr>
              <a:tr h="6822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effectLst>
                            <a:innerShdw blurRad="63500" dist="50800" dir="162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ЗМІНА ПРОКРИМІНАЛЬНОГО МИСЛЕННЯ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effectLst>
                            <a:innerShdw blurRad="63500" dist="50800" dir="162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ПОДОЛАННЯ АГРЕСИВНОЇ ПОВЕДІНКИ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effectLst>
                            <a:innerShdw blurRad="63500" dist="50800" dir="162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ПОПЕРЕДЖЕННЯ ВЖИВАННЯ ПСИХОТРОПНИХ РЕЧОВИН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effectLst>
                            <a:innerShdw blurRad="63500" dist="50800" dir="162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ФОРМУВАННЯ </a:t>
                      </a:r>
                      <a:r>
                        <a:rPr lang="uk-UA">
                          <a:effectLst>
                            <a:innerShdw blurRad="63500" dist="50800" dir="16200000">
                              <a:prstClr val="black">
                                <a:alpha val="50000"/>
                              </a:prstClr>
                            </a:innerShdw>
                          </a:effectLst>
                        </a:rPr>
                        <a:t>ЖИТТЄВИХ НАВИЧОК</a:t>
                      </a:r>
                      <a:endParaRPr lang="uk-UA" dirty="0">
                        <a:effectLst>
                          <a:innerShdw blurRad="63500" dist="50800" dir="16200000">
                            <a:prstClr val="black">
                              <a:alpha val="50000"/>
                            </a:prstClr>
                          </a:inn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459863"/>
                  </a:ext>
                </a:extLst>
              </a:tr>
              <a:tr h="2144368">
                <a:tc>
                  <a:txBody>
                    <a:bodyPr/>
                    <a:lstStyle/>
                    <a:p>
                      <a:r>
                        <a:rPr lang="uk-UA" b="1" dirty="0"/>
                        <a:t>Мета:</a:t>
                      </a:r>
                    </a:p>
                    <a:p>
                      <a:r>
                        <a:rPr lang="uk-UA" dirty="0"/>
                        <a:t>Розвиток та підтримка навичок конструктивного і критичного мислення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/>
                        <a:t>Мета:</a:t>
                      </a:r>
                    </a:p>
                    <a:p>
                      <a:r>
                        <a:rPr lang="uk-UA" dirty="0"/>
                        <a:t>Розвиток навичок управління гнівом та агресивною поведінкою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/>
                        <a:t>Мета:</a:t>
                      </a:r>
                    </a:p>
                    <a:p>
                      <a:r>
                        <a:rPr lang="uk-UA" dirty="0"/>
                        <a:t>Розвиток та підтримка навичок самоконтролю, підвищення вмотивованості до відмови вживання психоактивних речовин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/>
                        <a:t>Мета:</a:t>
                      </a:r>
                    </a:p>
                    <a:p>
                      <a:r>
                        <a:rPr lang="uk-UA" dirty="0"/>
                        <a:t>Досягнення позитивних змін у поведінці суб'єкта пробації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519257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-53266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316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1057" y="1078302"/>
            <a:ext cx="6987396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ПРОБАЦІЙНІ ПРОГРАМИ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uk-UA" sz="28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654C82AF-722C-4F1C-819B-59A3644BD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060446"/>
              </p:ext>
            </p:extLst>
          </p:nvPr>
        </p:nvGraphicFramePr>
        <p:xfrm>
          <a:off x="874714" y="1816747"/>
          <a:ext cx="10515597" cy="4726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503">
                  <a:extLst>
                    <a:ext uri="{9D8B030D-6E8A-4147-A177-3AD203B41FA5}">
                      <a16:colId xmlns:a16="http://schemas.microsoft.com/office/drawing/2014/main" val="2412679229"/>
                    </a:ext>
                  </a:extLst>
                </a:gridCol>
                <a:gridCol w="6107185">
                  <a:extLst>
                    <a:ext uri="{9D8B030D-6E8A-4147-A177-3AD203B41FA5}">
                      <a16:colId xmlns:a16="http://schemas.microsoft.com/office/drawing/2014/main" val="236048848"/>
                    </a:ext>
                  </a:extLst>
                </a:gridCol>
                <a:gridCol w="2276909">
                  <a:extLst>
                    <a:ext uri="{9D8B030D-6E8A-4147-A177-3AD203B41FA5}">
                      <a16:colId xmlns:a16="http://schemas.microsoft.com/office/drawing/2014/main" val="2630893353"/>
                    </a:ext>
                  </a:extLst>
                </a:gridCol>
              </a:tblGrid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752790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Кількість судових рішень, що надійшли на виконання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4862095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Зміна </a:t>
                      </a:r>
                      <a:r>
                        <a:rPr lang="uk-UA" dirty="0" err="1"/>
                        <a:t>прокримінального</a:t>
                      </a:r>
                      <a:r>
                        <a:rPr lang="uk-UA" dirty="0"/>
                        <a:t> мислення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115728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Подолання агресивної поведінки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8480633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Попередження вживання психотропних речовин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9618814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Формування життєвих навичок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972107"/>
                  </a:ext>
                </a:extLst>
              </a:tr>
              <a:tr h="675168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/>
                        <a:t>Кількість виконаних </a:t>
                      </a:r>
                      <a:r>
                        <a:rPr lang="uk-UA" b="1" dirty="0" err="1"/>
                        <a:t>пробаційних</a:t>
                      </a:r>
                      <a:r>
                        <a:rPr lang="uk-UA" b="1" dirty="0"/>
                        <a:t> програм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/>
                        <a:t>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081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4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023" y="207035"/>
            <a:ext cx="7249886" cy="214188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  <a:b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uk-UA" sz="2000" u="sng" dirty="0">
                <a:latin typeface="Segoe UI" panose="020B0502040204020203" pitchFamily="34" charset="0"/>
                <a:cs typeface="Segoe UI" panose="020B0502040204020203" pitchFamily="34" charset="0"/>
              </a:rPr>
              <a:t>Випробування, виправні роботи, громадські роботи,  позбавлені права обіймати посади чи діяльність,  штрафи, суспільно корисні роботи</a:t>
            </a: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975698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6255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D37FF-06D7-46A9-B9A1-A7284E29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096" y="350841"/>
            <a:ext cx="4084329" cy="1035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2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НАГЛЯДОВА ПРОБАЦІЯ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FD2B3CEA-A078-42CA-8D2D-731B017AB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619509"/>
              </p:ext>
            </p:extLst>
          </p:nvPr>
        </p:nvGraphicFramePr>
        <p:xfrm>
          <a:off x="302004" y="1276709"/>
          <a:ext cx="11652308" cy="523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A9F332-9C19-4402-BC1F-2A398EB78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" y="0"/>
            <a:ext cx="4084328" cy="138989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01E242-75FB-450A-AA76-B86E7A542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930" y="84196"/>
            <a:ext cx="2557051" cy="11925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5035A-555E-4B88-AF9B-910128793B98}"/>
              </a:ext>
            </a:extLst>
          </p:cNvPr>
          <p:cNvSpPr/>
          <p:nvPr/>
        </p:nvSpPr>
        <p:spPr>
          <a:xfrm>
            <a:off x="5638800" y="6038491"/>
            <a:ext cx="914400" cy="61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79186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4233</TotalTime>
  <Words>1329</Words>
  <Application>Microsoft Office PowerPoint</Application>
  <PresentationFormat>Широкий екран</PresentationFormat>
  <Paragraphs>220</Paragraphs>
  <Slides>34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Segoe UI</vt:lpstr>
      <vt:lpstr>Times New Roman</vt:lpstr>
      <vt:lpstr>Тема Office</vt:lpstr>
      <vt:lpstr>ОРГАНІЗАЦІЙНО-ШТАТНА СТРУКТУРА</vt:lpstr>
      <vt:lpstr>Навчання Кураторів пробаційних програм</vt:lpstr>
      <vt:lpstr>ДОСУДОВА ПРОБАЦІЯ </vt:lpstr>
      <vt:lpstr>ДОСУДОВА ПРОБАЦІЯ </vt:lpstr>
      <vt:lpstr>ДОСУДОВА ПРОБАЦІЯ складено ДД в розрізі уповноважених органів</vt:lpstr>
      <vt:lpstr>ПРОБАЦІЙНА ПРОГРАМА – це система занять, що проводяться за визначеним графіком і мають на меті корекцію поведінки, яка суперечить прийнятим у суспільстві (громаді) нормам, а також формування соціально сприятливих змін особистості. Пробаційна програма призначається за рішенням суду особі, звільненій від відбування покарання з випробуванням. Реалізація пробаційної програми щодо суб'єкта пробації, на якого судом покладено такий обов'язок, забезпечується органом пробації. </vt:lpstr>
      <vt:lpstr>ПРОБАЦІЙНІ ПРОГРАМИ </vt:lpstr>
      <vt:lpstr>НАГЛЯДОВА ПРОБАЦІЯ Випробування, виправні роботи, громадські роботи,  позбавлені права обіймати посади чи діяльність,  штрафи, суспільно корисні роботи  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</vt:lpstr>
      <vt:lpstr>НАГЛЯДОВА ПРОБАЦІЯ ОБМЕЖЕННЯ ВОЛІ</vt:lpstr>
      <vt:lpstr>НАГЛЯДОВА ПРОБАЦІЯ</vt:lpstr>
      <vt:lpstr>ЗАСУДЖЕННЯ ЗА УХИЛЕННЯ</vt:lpstr>
      <vt:lpstr>Презентація PowerPoint</vt:lpstr>
      <vt:lpstr>ЮВЕНАЛЬНА ПРОБАЦІЯ </vt:lpstr>
      <vt:lpstr>АДМІНІСТРАТИВНІ СТЯГНЕННЯ</vt:lpstr>
      <vt:lpstr>АДМІНІСТРАТИВНІ СТЯГНЕННЯ</vt:lpstr>
      <vt:lpstr>АДМІНІСТРАТИВНІ СТЯГНЕННЯ</vt:lpstr>
      <vt:lpstr>ЄДИНИЙ РЕЄСТР ЗАСУДЖЕНИХ ОСІБ</vt:lpstr>
      <vt:lpstr>Волонтерство пробації</vt:lpstr>
      <vt:lpstr>ПРЕДСТАВЛЕННЯ В ІНФОРМАЦІЙНОМУ ПРОСТОРІ</vt:lpstr>
      <vt:lpstr>ПРЕДСТАВЛЕННЯ В ІНФОРМАЦІЙНОМУ ПРОСТОРІ</vt:lpstr>
      <vt:lpstr>КЛЮЧОВІ ПРІОРИТЕТИ ФІЛІЇ ДУ “ЦЕНТР ПРОБАЦІЇ” В СУМСЬКІЙ ОБЛАСТІ НА 2023 РІК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Гричковский</dc:creator>
  <cp:lastModifiedBy>ПК-4</cp:lastModifiedBy>
  <cp:revision>73</cp:revision>
  <dcterms:created xsi:type="dcterms:W3CDTF">2022-01-10T14:46:17Z</dcterms:created>
  <dcterms:modified xsi:type="dcterms:W3CDTF">2023-01-27T07:43:42Z</dcterms:modified>
</cp:coreProperties>
</file>