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Open Sans Bold" charset="1" panose="020B0806030504020204"/>
      <p:regular r:id="rId27"/>
    </p:embeddedFont>
    <p:embeddedFont>
      <p:font typeface="Open Sans" charset="1" panose="020B0606030504020204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1070"/>
            <a:ext cx="9873830" cy="11243492"/>
          </a:xfrm>
          <a:custGeom>
            <a:avLst/>
            <a:gdLst/>
            <a:ahLst/>
            <a:cxnLst/>
            <a:rect r="r" b="b" t="t" l="l"/>
            <a:pathLst>
              <a:path h="11243492" w="9873830">
                <a:moveTo>
                  <a:pt x="0" y="0"/>
                </a:moveTo>
                <a:lnTo>
                  <a:pt x="9873830" y="0"/>
                </a:lnTo>
                <a:lnTo>
                  <a:pt x="9873830" y="11243492"/>
                </a:lnTo>
                <a:lnTo>
                  <a:pt x="0" y="1124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51819" y="2905421"/>
            <a:ext cx="10391850" cy="293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b="true" sz="6999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ПОСЛУГИ ДЕРЖАВНОЇ СЛУЖБИ ЗАЙНЯТОСТІ</a:t>
            </a:r>
          </a:p>
          <a:p>
            <a:pPr algn="ctr">
              <a:lnSpc>
                <a:spcPts val="7699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true" rot="-5400000">
            <a:off x="12349317" y="4969873"/>
            <a:ext cx="6157558" cy="6157558"/>
          </a:xfrm>
          <a:custGeom>
            <a:avLst/>
            <a:gdLst/>
            <a:ahLst/>
            <a:cxnLst/>
            <a:rect r="r" b="b" t="t" l="l"/>
            <a:pathLst>
              <a:path h="6157558" w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67824" y="706845"/>
            <a:ext cx="1691476" cy="1691476"/>
          </a:xfrm>
          <a:custGeom>
            <a:avLst/>
            <a:gdLst/>
            <a:ahLst/>
            <a:cxnLst/>
            <a:rect r="r" b="b" t="t" l="l"/>
            <a:pathLst>
              <a:path h="1691476" w="1691476">
                <a:moveTo>
                  <a:pt x="0" y="0"/>
                </a:moveTo>
                <a:lnTo>
                  <a:pt x="1691476" y="0"/>
                </a:lnTo>
                <a:lnTo>
                  <a:pt x="1691476" y="1691476"/>
                </a:lnTo>
                <a:lnTo>
                  <a:pt x="0" y="16914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66029" y="5464471"/>
            <a:ext cx="1076343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4294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державна фінансова підтримка бізнесу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750418" y="8880475"/>
            <a:ext cx="139465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6233" y="395674"/>
            <a:ext cx="16700922" cy="182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КОМПЕНСАЦІЯ ЄДИНОГО ВНЕСКУ ЗА ПРАЦЕВЛАШТУВАННЯ БЕЗРОБІТНИХ</a:t>
            </a:r>
          </a:p>
        </p:txBody>
      </p:sp>
      <p:grpSp>
        <p:nvGrpSpPr>
          <p:cNvPr name="Group 3" id="3"/>
          <p:cNvGrpSpPr/>
          <p:nvPr/>
        </p:nvGrpSpPr>
        <p:grpSpPr>
          <a:xfrm rot="-10800000">
            <a:off x="458173" y="7414339"/>
            <a:ext cx="5544917" cy="2375626"/>
            <a:chOff x="0" y="0"/>
            <a:chExt cx="2245124" cy="9618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45124" cy="961885"/>
            </a:xfrm>
            <a:custGeom>
              <a:avLst/>
              <a:gdLst/>
              <a:ahLst/>
              <a:cxnLst/>
              <a:rect r="r" b="b" t="t" l="l"/>
              <a:pathLst>
                <a:path h="961885" w="2245124">
                  <a:moveTo>
                    <a:pt x="0" y="0"/>
                  </a:moveTo>
                  <a:lnTo>
                    <a:pt x="2245124" y="0"/>
                  </a:lnTo>
                  <a:lnTo>
                    <a:pt x="2245124" y="961885"/>
                  </a:lnTo>
                  <a:lnTo>
                    <a:pt x="0" y="961885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245124" cy="9999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790576" y="6805715"/>
            <a:ext cx="4329029" cy="1217249"/>
            <a:chOff x="0" y="0"/>
            <a:chExt cx="1752814" cy="4928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6451832" y="7376077"/>
            <a:ext cx="5384336" cy="2404004"/>
            <a:chOff x="0" y="0"/>
            <a:chExt cx="2180105" cy="97337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80105" cy="973376"/>
            </a:xfrm>
            <a:custGeom>
              <a:avLst/>
              <a:gdLst/>
              <a:ahLst/>
              <a:cxnLst/>
              <a:rect r="r" b="b" t="t" l="l"/>
              <a:pathLst>
                <a:path h="973376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973376"/>
                  </a:lnTo>
                  <a:lnTo>
                    <a:pt x="0" y="97337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180105" cy="1011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10800000">
            <a:off x="6979624" y="6824602"/>
            <a:ext cx="4329029" cy="1217249"/>
            <a:chOff x="0" y="0"/>
            <a:chExt cx="1752814" cy="4928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-92909" y="7233202"/>
            <a:ext cx="609600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розмір компенсації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22019" y="7214314"/>
            <a:ext cx="456935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тривалість виплат</a:t>
            </a:r>
          </a:p>
        </p:txBody>
      </p:sp>
      <p:grpSp>
        <p:nvGrpSpPr>
          <p:cNvPr name="Group 17" id="17"/>
          <p:cNvGrpSpPr/>
          <p:nvPr/>
        </p:nvGrpSpPr>
        <p:grpSpPr>
          <a:xfrm rot="-10800000">
            <a:off x="12445768" y="7376077"/>
            <a:ext cx="5384336" cy="2404004"/>
            <a:chOff x="0" y="0"/>
            <a:chExt cx="2180105" cy="97337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80105" cy="973376"/>
            </a:xfrm>
            <a:custGeom>
              <a:avLst/>
              <a:gdLst/>
              <a:ahLst/>
              <a:cxnLst/>
              <a:rect r="r" b="b" t="t" l="l"/>
              <a:pathLst>
                <a:path h="973376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973376"/>
                  </a:lnTo>
                  <a:lnTo>
                    <a:pt x="0" y="97337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180105" cy="1011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10800000">
            <a:off x="13082311" y="6787640"/>
            <a:ext cx="4329029" cy="1217249"/>
            <a:chOff x="0" y="0"/>
            <a:chExt cx="1752814" cy="49286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2588643" y="6911837"/>
            <a:ext cx="5324327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</a:t>
            </a:r>
          </a:p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подання заяви</a:t>
            </a:r>
          </a:p>
          <a:p>
            <a:pPr algn="ctr">
              <a:lnSpc>
                <a:spcPts val="3300"/>
              </a:lnSpc>
            </a:pPr>
          </a:p>
        </p:txBody>
      </p:sp>
      <p:grpSp>
        <p:nvGrpSpPr>
          <p:cNvPr name="Group 24" id="24"/>
          <p:cNvGrpSpPr/>
          <p:nvPr/>
        </p:nvGrpSpPr>
        <p:grpSpPr>
          <a:xfrm rot="10489374">
            <a:off x="12332104" y="9431270"/>
            <a:ext cx="3930947" cy="2149316"/>
            <a:chOff x="0" y="0"/>
            <a:chExt cx="1149614" cy="62857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true" rot="-4544047">
            <a:off x="14868819" y="7037897"/>
            <a:ext cx="3997134" cy="3997134"/>
          </a:xfrm>
          <a:custGeom>
            <a:avLst/>
            <a:gdLst/>
            <a:ahLst/>
            <a:cxnLst/>
            <a:rect r="r" b="b" t="t" l="l"/>
            <a:pathLst>
              <a:path h="3997134" w="3997134">
                <a:moveTo>
                  <a:pt x="0" y="3997133"/>
                </a:moveTo>
                <a:lnTo>
                  <a:pt x="3997133" y="3997133"/>
                </a:lnTo>
                <a:lnTo>
                  <a:pt x="3997133" y="0"/>
                </a:lnTo>
                <a:lnTo>
                  <a:pt x="0" y="0"/>
                </a:lnTo>
                <a:lnTo>
                  <a:pt x="0" y="39971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10198819">
            <a:off x="772620" y="9289196"/>
            <a:ext cx="4364942" cy="2386610"/>
            <a:chOff x="0" y="0"/>
            <a:chExt cx="1149614" cy="62857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-5400000">
            <a:off x="-828615" y="7102337"/>
            <a:ext cx="3369696" cy="3369696"/>
          </a:xfrm>
          <a:custGeom>
            <a:avLst/>
            <a:gdLst/>
            <a:ahLst/>
            <a:cxnLst/>
            <a:rect r="r" b="b" t="t" l="l"/>
            <a:pathLst>
              <a:path h="3369696" w="3369696">
                <a:moveTo>
                  <a:pt x="0" y="0"/>
                </a:moveTo>
                <a:lnTo>
                  <a:pt x="3369696" y="0"/>
                </a:lnTo>
                <a:lnTo>
                  <a:pt x="3369696" y="3369696"/>
                </a:lnTo>
                <a:lnTo>
                  <a:pt x="0" y="3369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2" id="32"/>
          <p:cNvSpPr txBox="true"/>
          <p:nvPr/>
        </p:nvSpPr>
        <p:spPr>
          <a:xfrm rot="0">
            <a:off x="608660" y="8200169"/>
            <a:ext cx="5243944" cy="1624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фактичний розмір сплачено</a:t>
            </a: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го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ЄВ 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але не більше 2-х розмірів мін. ЄВ </a:t>
            </a:r>
          </a:p>
          <a:p>
            <a:pPr algn="ctr">
              <a:lnSpc>
                <a:spcPts val="3220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(від 22 828,08 грн до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45 656,16 грн)</a:t>
            </a:r>
          </a:p>
          <a:p>
            <a:pPr algn="l">
              <a:lnSpc>
                <a:spcPts val="3500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6451971" y="8232351"/>
            <a:ext cx="5384336" cy="1624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місяців протягом 2 років </a:t>
            </a:r>
          </a:p>
          <a:p>
            <a:pPr algn="ctr">
              <a:lnSpc>
                <a:spcPts val="3220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 кожен непарний місяць</a:t>
            </a:r>
          </a:p>
          <a:p>
            <a:pPr algn="ctr">
              <a:lnSpc>
                <a:spcPts val="3220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(від 22 828,08 грн до 45 656,16 грн)</a:t>
            </a:r>
          </a:p>
          <a:p>
            <a:pPr algn="just">
              <a:lnSpc>
                <a:spcPts val="3500"/>
              </a:lnSpc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13082311" y="8464412"/>
            <a:ext cx="4388246" cy="782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7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ротягом 2 місяців </a:t>
            </a:r>
          </a:p>
          <a:p>
            <a:pPr algn="just">
              <a:lnSpc>
                <a:spcPts val="3197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 дня працевлаштування</a:t>
            </a:r>
          </a:p>
        </p:txBody>
      </p:sp>
      <p:grpSp>
        <p:nvGrpSpPr>
          <p:cNvPr name="Group 35" id="35"/>
          <p:cNvGrpSpPr/>
          <p:nvPr/>
        </p:nvGrpSpPr>
        <p:grpSpPr>
          <a:xfrm rot="-10800000">
            <a:off x="458173" y="2349835"/>
            <a:ext cx="7903805" cy="2792432"/>
            <a:chOff x="0" y="0"/>
            <a:chExt cx="3324939" cy="117470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324939" cy="1174709"/>
            </a:xfrm>
            <a:custGeom>
              <a:avLst/>
              <a:gdLst/>
              <a:ahLst/>
              <a:cxnLst/>
              <a:rect r="r" b="b" t="t" l="l"/>
              <a:pathLst>
                <a:path h="1174709" w="3324939">
                  <a:moveTo>
                    <a:pt x="19590" y="0"/>
                  </a:moveTo>
                  <a:lnTo>
                    <a:pt x="3305349" y="0"/>
                  </a:lnTo>
                  <a:cubicBezTo>
                    <a:pt x="3310544" y="0"/>
                    <a:pt x="3315527" y="2064"/>
                    <a:pt x="3319201" y="5738"/>
                  </a:cubicBezTo>
                  <a:cubicBezTo>
                    <a:pt x="3322875" y="9412"/>
                    <a:pt x="3324939" y="14395"/>
                    <a:pt x="3324939" y="19590"/>
                  </a:cubicBezTo>
                  <a:lnTo>
                    <a:pt x="3324939" y="1155118"/>
                  </a:lnTo>
                  <a:cubicBezTo>
                    <a:pt x="3324939" y="1160314"/>
                    <a:pt x="3322875" y="1165297"/>
                    <a:pt x="3319201" y="1168971"/>
                  </a:cubicBezTo>
                  <a:cubicBezTo>
                    <a:pt x="3315527" y="1172645"/>
                    <a:pt x="3310544" y="1174709"/>
                    <a:pt x="3305349" y="1174709"/>
                  </a:cubicBezTo>
                  <a:lnTo>
                    <a:pt x="19590" y="1174709"/>
                  </a:lnTo>
                  <a:cubicBezTo>
                    <a:pt x="14395" y="1174709"/>
                    <a:pt x="9412" y="1172645"/>
                    <a:pt x="5738" y="1168971"/>
                  </a:cubicBezTo>
                  <a:cubicBezTo>
                    <a:pt x="2064" y="1165297"/>
                    <a:pt x="0" y="1160314"/>
                    <a:pt x="0" y="1155118"/>
                  </a:cubicBezTo>
                  <a:lnTo>
                    <a:pt x="0" y="19590"/>
                  </a:lnTo>
                  <a:cubicBezTo>
                    <a:pt x="0" y="14395"/>
                    <a:pt x="2064" y="9412"/>
                    <a:pt x="5738" y="5738"/>
                  </a:cubicBezTo>
                  <a:cubicBezTo>
                    <a:pt x="9412" y="2064"/>
                    <a:pt x="14395" y="0"/>
                    <a:pt x="19590" y="0"/>
                  </a:cubicBezTo>
                  <a:close/>
                </a:path>
              </a:pathLst>
            </a:custGeom>
            <a:solidFill>
              <a:srgbClr val="EFEFE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324939" cy="1212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624375" y="2425044"/>
            <a:ext cx="7571402" cy="2389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один із батьків або особа, яка їх замінює :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має на утриманні дитину/дітей віком до 6 років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виховує дитину без одно</a:t>
            </a: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го з подружжя віком</a:t>
            </a:r>
            <a:r>
              <a:rPr lang="en-US" sz="2300" strike="noStrike" u="none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 до 14 років </a:t>
            </a:r>
            <a:r>
              <a:rPr lang="en-US" sz="2300" strike="noStrike" u="none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або дитину з інвалідністю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trike="noStrike" u="none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утримує особу з інвалідністю з дитинства/особу з інвалідністю І групи </a:t>
            </a:r>
          </a:p>
        </p:txBody>
      </p:sp>
      <p:grpSp>
        <p:nvGrpSpPr>
          <p:cNvPr name="Group 39" id="39"/>
          <p:cNvGrpSpPr/>
          <p:nvPr/>
        </p:nvGrpSpPr>
        <p:grpSpPr>
          <a:xfrm rot="-10800000">
            <a:off x="458173" y="5331244"/>
            <a:ext cx="7737604" cy="1085293"/>
            <a:chOff x="0" y="0"/>
            <a:chExt cx="3255022" cy="456557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255022" cy="456557"/>
            </a:xfrm>
            <a:custGeom>
              <a:avLst/>
              <a:gdLst/>
              <a:ahLst/>
              <a:cxnLst/>
              <a:rect r="r" b="b" t="t" l="l"/>
              <a:pathLst>
                <a:path h="456557" w="3255022">
                  <a:moveTo>
                    <a:pt x="19011" y="0"/>
                  </a:moveTo>
                  <a:lnTo>
                    <a:pt x="3236012" y="0"/>
                  </a:lnTo>
                  <a:cubicBezTo>
                    <a:pt x="3246511" y="0"/>
                    <a:pt x="3255022" y="8511"/>
                    <a:pt x="3255022" y="19011"/>
                  </a:cubicBezTo>
                  <a:lnTo>
                    <a:pt x="3255022" y="437546"/>
                  </a:lnTo>
                  <a:cubicBezTo>
                    <a:pt x="3255022" y="448045"/>
                    <a:pt x="3246511" y="456557"/>
                    <a:pt x="3236012" y="456557"/>
                  </a:cubicBezTo>
                  <a:lnTo>
                    <a:pt x="19011" y="456557"/>
                  </a:lnTo>
                  <a:cubicBezTo>
                    <a:pt x="8511" y="456557"/>
                    <a:pt x="0" y="448045"/>
                    <a:pt x="0" y="437546"/>
                  </a:cubicBezTo>
                  <a:lnTo>
                    <a:pt x="0" y="19011"/>
                  </a:lnTo>
                  <a:cubicBezTo>
                    <a:pt x="0" y="8511"/>
                    <a:pt x="8511" y="0"/>
                    <a:pt x="19011" y="0"/>
                  </a:cubicBezTo>
                  <a:close/>
                </a:path>
              </a:pathLst>
            </a:custGeom>
            <a:solidFill>
              <a:srgbClr val="EFEFE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3255022" cy="494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624375" y="5455786"/>
            <a:ext cx="7737604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діти - сироти та діти,</a:t>
            </a: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 по</a:t>
            </a:r>
            <a:r>
              <a:rPr lang="en-US" sz="2300" strike="noStrike" u="none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збавлені батьківського піклування </a:t>
            </a:r>
          </a:p>
        </p:txBody>
      </p:sp>
      <p:grpSp>
        <p:nvGrpSpPr>
          <p:cNvPr name="Group 43" id="43"/>
          <p:cNvGrpSpPr/>
          <p:nvPr/>
        </p:nvGrpSpPr>
        <p:grpSpPr>
          <a:xfrm rot="-10800000">
            <a:off x="8586378" y="2410398"/>
            <a:ext cx="9243727" cy="1005246"/>
            <a:chOff x="0" y="0"/>
            <a:chExt cx="3888612" cy="422883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888612" cy="422883"/>
            </a:xfrm>
            <a:custGeom>
              <a:avLst/>
              <a:gdLst/>
              <a:ahLst/>
              <a:cxnLst/>
              <a:rect r="r" b="b" t="t" l="l"/>
              <a:pathLst>
                <a:path h="422883" w="3888612">
                  <a:moveTo>
                    <a:pt x="16751" y="0"/>
                  </a:moveTo>
                  <a:lnTo>
                    <a:pt x="3871861" y="0"/>
                  </a:lnTo>
                  <a:cubicBezTo>
                    <a:pt x="3881112" y="0"/>
                    <a:pt x="3888612" y="7500"/>
                    <a:pt x="3888612" y="16751"/>
                  </a:cubicBezTo>
                  <a:lnTo>
                    <a:pt x="3888612" y="406132"/>
                  </a:lnTo>
                  <a:cubicBezTo>
                    <a:pt x="3888612" y="410575"/>
                    <a:pt x="3886847" y="414835"/>
                    <a:pt x="3883706" y="417977"/>
                  </a:cubicBezTo>
                  <a:cubicBezTo>
                    <a:pt x="3880564" y="421118"/>
                    <a:pt x="3876304" y="422883"/>
                    <a:pt x="3871861" y="422883"/>
                  </a:cubicBezTo>
                  <a:lnTo>
                    <a:pt x="16751" y="422883"/>
                  </a:lnTo>
                  <a:cubicBezTo>
                    <a:pt x="7500" y="422883"/>
                    <a:pt x="0" y="415383"/>
                    <a:pt x="0" y="406132"/>
                  </a:cubicBezTo>
                  <a:lnTo>
                    <a:pt x="0" y="16751"/>
                  </a:lnTo>
                  <a:cubicBezTo>
                    <a:pt x="0" y="7500"/>
                    <a:pt x="7500" y="0"/>
                    <a:pt x="16751" y="0"/>
                  </a:cubicBezTo>
                  <a:close/>
                </a:path>
              </a:pathLst>
            </a:custGeom>
            <a:solidFill>
              <a:srgbClr val="EFEFE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38100"/>
              <a:ext cx="3888612" cy="460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8730930" y="2494556"/>
            <a:ext cx="8680410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особи,</a:t>
            </a: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00" strike="noStrike" u="none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звільнені після відбуття покарання або примусового лікування</a:t>
            </a:r>
          </a:p>
        </p:txBody>
      </p:sp>
      <p:grpSp>
        <p:nvGrpSpPr>
          <p:cNvPr name="Group 47" id="47"/>
          <p:cNvGrpSpPr/>
          <p:nvPr/>
        </p:nvGrpSpPr>
        <p:grpSpPr>
          <a:xfrm rot="-10800000">
            <a:off x="8586378" y="3606144"/>
            <a:ext cx="9243727" cy="1005246"/>
            <a:chOff x="0" y="0"/>
            <a:chExt cx="3888612" cy="422883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3888612" cy="422883"/>
            </a:xfrm>
            <a:custGeom>
              <a:avLst/>
              <a:gdLst/>
              <a:ahLst/>
              <a:cxnLst/>
              <a:rect r="r" b="b" t="t" l="l"/>
              <a:pathLst>
                <a:path h="422883" w="3888612">
                  <a:moveTo>
                    <a:pt x="16751" y="0"/>
                  </a:moveTo>
                  <a:lnTo>
                    <a:pt x="3871861" y="0"/>
                  </a:lnTo>
                  <a:cubicBezTo>
                    <a:pt x="3881112" y="0"/>
                    <a:pt x="3888612" y="7500"/>
                    <a:pt x="3888612" y="16751"/>
                  </a:cubicBezTo>
                  <a:lnTo>
                    <a:pt x="3888612" y="406132"/>
                  </a:lnTo>
                  <a:cubicBezTo>
                    <a:pt x="3888612" y="410575"/>
                    <a:pt x="3886847" y="414835"/>
                    <a:pt x="3883706" y="417977"/>
                  </a:cubicBezTo>
                  <a:cubicBezTo>
                    <a:pt x="3880564" y="421118"/>
                    <a:pt x="3876304" y="422883"/>
                    <a:pt x="3871861" y="422883"/>
                  </a:cubicBezTo>
                  <a:lnTo>
                    <a:pt x="16751" y="422883"/>
                  </a:lnTo>
                  <a:cubicBezTo>
                    <a:pt x="7500" y="422883"/>
                    <a:pt x="0" y="415383"/>
                    <a:pt x="0" y="406132"/>
                  </a:cubicBezTo>
                  <a:lnTo>
                    <a:pt x="0" y="16751"/>
                  </a:lnTo>
                  <a:cubicBezTo>
                    <a:pt x="0" y="7500"/>
                    <a:pt x="7500" y="0"/>
                    <a:pt x="16751" y="0"/>
                  </a:cubicBezTo>
                  <a:close/>
                </a:path>
              </a:pathLst>
            </a:custGeom>
            <a:solidFill>
              <a:srgbClr val="EFEFE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3888612" cy="460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50" id="50"/>
          <p:cNvSpPr txBox="true"/>
          <p:nvPr/>
        </p:nvSpPr>
        <p:spPr>
          <a:xfrm rot="0">
            <a:off x="8730930" y="3690302"/>
            <a:ext cx="8680410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особи </a:t>
            </a:r>
            <a:r>
              <a:rPr lang="en-US" sz="2300" strike="noStrike" u="none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віком від 15 років, які за згодою одного з батьків або особи, що їх замінює, можуть бути прийняті на роботу</a:t>
            </a:r>
          </a:p>
          <a:p>
            <a:pPr algn="l">
              <a:lnSpc>
                <a:spcPts val="3220"/>
              </a:lnSpc>
            </a:pPr>
          </a:p>
        </p:txBody>
      </p:sp>
      <p:grpSp>
        <p:nvGrpSpPr>
          <p:cNvPr name="Group 51" id="51"/>
          <p:cNvGrpSpPr/>
          <p:nvPr/>
        </p:nvGrpSpPr>
        <p:grpSpPr>
          <a:xfrm rot="-10800000">
            <a:off x="8586378" y="4846182"/>
            <a:ext cx="9243727" cy="1570355"/>
            <a:chOff x="0" y="0"/>
            <a:chExt cx="3888612" cy="66061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3888612" cy="660610"/>
            </a:xfrm>
            <a:custGeom>
              <a:avLst/>
              <a:gdLst/>
              <a:ahLst/>
              <a:cxnLst/>
              <a:rect r="r" b="b" t="t" l="l"/>
              <a:pathLst>
                <a:path h="660610" w="3888612">
                  <a:moveTo>
                    <a:pt x="16751" y="0"/>
                  </a:moveTo>
                  <a:lnTo>
                    <a:pt x="3871861" y="0"/>
                  </a:lnTo>
                  <a:cubicBezTo>
                    <a:pt x="3881112" y="0"/>
                    <a:pt x="3888612" y="7500"/>
                    <a:pt x="3888612" y="16751"/>
                  </a:cubicBezTo>
                  <a:lnTo>
                    <a:pt x="3888612" y="643860"/>
                  </a:lnTo>
                  <a:cubicBezTo>
                    <a:pt x="3888612" y="648302"/>
                    <a:pt x="3886847" y="652563"/>
                    <a:pt x="3883706" y="655704"/>
                  </a:cubicBezTo>
                  <a:cubicBezTo>
                    <a:pt x="3880564" y="658845"/>
                    <a:pt x="3876304" y="660610"/>
                    <a:pt x="3871861" y="660610"/>
                  </a:cubicBezTo>
                  <a:lnTo>
                    <a:pt x="16751" y="660610"/>
                  </a:lnTo>
                  <a:cubicBezTo>
                    <a:pt x="7500" y="660610"/>
                    <a:pt x="0" y="653111"/>
                    <a:pt x="0" y="643860"/>
                  </a:cubicBezTo>
                  <a:lnTo>
                    <a:pt x="0" y="16751"/>
                  </a:lnTo>
                  <a:cubicBezTo>
                    <a:pt x="0" y="7500"/>
                    <a:pt x="7500" y="0"/>
                    <a:pt x="16751" y="0"/>
                  </a:cubicBezTo>
                  <a:close/>
                </a:path>
              </a:pathLst>
            </a:custGeom>
            <a:solidFill>
              <a:srgbClr val="EFEFE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3" id="53"/>
            <p:cNvSpPr txBox="true"/>
            <p:nvPr/>
          </p:nvSpPr>
          <p:spPr>
            <a:xfrm>
              <a:off x="0" y="-38100"/>
              <a:ext cx="3888612" cy="698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54" id="54"/>
          <p:cNvSpPr txBox="true"/>
          <p:nvPr/>
        </p:nvSpPr>
        <p:spPr>
          <a:xfrm rot="0">
            <a:off x="8742106" y="5029607"/>
            <a:ext cx="8680410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особи, ст</a:t>
            </a:r>
            <a:r>
              <a:rPr lang="en-US" sz="2300" strike="noStrike" u="none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осовно яких встановлено факт позбавлення особистої свободи внаслідок збройної агресії проти України, після їх звільнення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4983" y="259197"/>
            <a:ext cx="15584786" cy="273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КОМПЕНСАЦІЯ 50% МІНІМАЛЬНОЇ </a:t>
            </a:r>
          </a:p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З/П ЗА ПРАЦЕВЛАШТУВАННЯ МОЛОДІ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5400000">
            <a:off x="-384825" y="-1677897"/>
            <a:ext cx="5413194" cy="5413194"/>
          </a:xfrm>
          <a:custGeom>
            <a:avLst/>
            <a:gdLst/>
            <a:ahLst/>
            <a:cxnLst/>
            <a:rect r="r" b="b" t="t" l="l"/>
            <a:pathLst>
              <a:path h="5413194" w="5413194">
                <a:moveTo>
                  <a:pt x="5413194" y="0"/>
                </a:moveTo>
                <a:lnTo>
                  <a:pt x="0" y="0"/>
                </a:lnTo>
                <a:lnTo>
                  <a:pt x="0" y="5413194"/>
                </a:lnTo>
                <a:lnTo>
                  <a:pt x="5413194" y="5413194"/>
                </a:lnTo>
                <a:lnTo>
                  <a:pt x="54131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2882485" y="7008686"/>
            <a:ext cx="5162648" cy="2779270"/>
            <a:chOff x="0" y="0"/>
            <a:chExt cx="2090344" cy="11253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90344" cy="1125320"/>
            </a:xfrm>
            <a:custGeom>
              <a:avLst/>
              <a:gdLst/>
              <a:ahLst/>
              <a:cxnLst/>
              <a:rect r="r" b="b" t="t" l="l"/>
              <a:pathLst>
                <a:path h="1125320" w="2090344">
                  <a:moveTo>
                    <a:pt x="0" y="0"/>
                  </a:moveTo>
                  <a:lnTo>
                    <a:pt x="2090344" y="0"/>
                  </a:lnTo>
                  <a:lnTo>
                    <a:pt x="2090344" y="1125320"/>
                  </a:lnTo>
                  <a:lnTo>
                    <a:pt x="0" y="1125320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090344" cy="1163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379234" y="8161822"/>
            <a:ext cx="4493205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протягом 2 місяців </a:t>
            </a:r>
          </a:p>
          <a:p>
            <a:pPr algn="ctr">
              <a:lnSpc>
                <a:spcPts val="3500"/>
              </a:lnSpc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 дня</a:t>
            </a: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працевлаштування </a:t>
            </a:r>
          </a:p>
          <a:p>
            <a:pPr algn="ctr">
              <a:lnSpc>
                <a:spcPts val="35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844983" y="2513447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хто може отримати?</a:t>
            </a:r>
          </a:p>
        </p:txBody>
      </p:sp>
      <p:grpSp>
        <p:nvGrpSpPr>
          <p:cNvPr name="Group 9" id="9"/>
          <p:cNvGrpSpPr/>
          <p:nvPr/>
        </p:nvGrpSpPr>
        <p:grpSpPr>
          <a:xfrm rot="-10800000">
            <a:off x="752732" y="3027797"/>
            <a:ext cx="5421279" cy="2036924"/>
            <a:chOff x="0" y="0"/>
            <a:chExt cx="2195063" cy="82474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95063" cy="824746"/>
            </a:xfrm>
            <a:custGeom>
              <a:avLst/>
              <a:gdLst/>
              <a:ahLst/>
              <a:cxnLst/>
              <a:rect r="r" b="b" t="t" l="l"/>
              <a:pathLst>
                <a:path h="824746" w="2195063">
                  <a:moveTo>
                    <a:pt x="0" y="0"/>
                  </a:moveTo>
                  <a:lnTo>
                    <a:pt x="2195063" y="0"/>
                  </a:lnTo>
                  <a:lnTo>
                    <a:pt x="2195063" y="824746"/>
                  </a:lnTo>
                  <a:lnTo>
                    <a:pt x="0" y="824746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195063" cy="862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3227110"/>
            <a:ext cx="4837912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 25 років, які с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умарно мають страховий стаж </a:t>
            </a:r>
          </a:p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 більше 12 місяців</a:t>
            </a:r>
          </a:p>
        </p:txBody>
      </p:sp>
      <p:sp>
        <p:nvSpPr>
          <p:cNvPr name="Freeform 13" id="13"/>
          <p:cNvSpPr/>
          <p:nvPr/>
        </p:nvSpPr>
        <p:spPr>
          <a:xfrm flipH="false" flipV="true" rot="423365">
            <a:off x="-427201" y="6459694"/>
            <a:ext cx="4094284" cy="4094284"/>
          </a:xfrm>
          <a:custGeom>
            <a:avLst/>
            <a:gdLst/>
            <a:ahLst/>
            <a:cxnLst/>
            <a:rect r="r" b="b" t="t" l="l"/>
            <a:pathLst>
              <a:path h="4094284" w="4094284">
                <a:moveTo>
                  <a:pt x="0" y="4094283"/>
                </a:moveTo>
                <a:lnTo>
                  <a:pt x="4094283" y="4094283"/>
                </a:lnTo>
                <a:lnTo>
                  <a:pt x="4094283" y="0"/>
                </a:lnTo>
                <a:lnTo>
                  <a:pt x="0" y="0"/>
                </a:lnTo>
                <a:lnTo>
                  <a:pt x="0" y="40942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-10800000">
            <a:off x="0" y="10149906"/>
            <a:ext cx="18505355" cy="1370341"/>
            <a:chOff x="0" y="0"/>
            <a:chExt cx="4873838" cy="36091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73838" cy="360913"/>
            </a:xfrm>
            <a:custGeom>
              <a:avLst/>
              <a:gdLst/>
              <a:ahLst/>
              <a:cxnLst/>
              <a:rect r="r" b="b" t="t" l="l"/>
              <a:pathLst>
                <a:path h="360913" w="4873838">
                  <a:moveTo>
                    <a:pt x="0" y="0"/>
                  </a:moveTo>
                  <a:lnTo>
                    <a:pt x="4873838" y="0"/>
                  </a:lnTo>
                  <a:lnTo>
                    <a:pt x="4873838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4873838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10800000">
            <a:off x="12882485" y="3523097"/>
            <a:ext cx="5162648" cy="2779270"/>
            <a:chOff x="0" y="0"/>
            <a:chExt cx="2090344" cy="11253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90344" cy="1125320"/>
            </a:xfrm>
            <a:custGeom>
              <a:avLst/>
              <a:gdLst/>
              <a:ahLst/>
              <a:cxnLst/>
              <a:rect r="r" b="b" t="t" l="l"/>
              <a:pathLst>
                <a:path h="1125320" w="2090344">
                  <a:moveTo>
                    <a:pt x="0" y="0"/>
                  </a:moveTo>
                  <a:lnTo>
                    <a:pt x="2090344" y="0"/>
                  </a:lnTo>
                  <a:lnTo>
                    <a:pt x="2090344" y="1125320"/>
                  </a:lnTo>
                  <a:lnTo>
                    <a:pt x="0" y="1125320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090344" cy="1163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10800000">
            <a:off x="13461322" y="2989697"/>
            <a:ext cx="4329029" cy="1217249"/>
            <a:chOff x="0" y="0"/>
            <a:chExt cx="1752814" cy="49286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3461322" y="3407822"/>
            <a:ext cx="456935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тривалість виплат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320632" y="4398422"/>
            <a:ext cx="4286353" cy="1616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5"/>
              </a:lnSpc>
              <a:spcBef>
                <a:spcPct val="0"/>
              </a:spcBef>
            </a:pPr>
            <a:r>
              <a:rPr lang="en-US" b="true" sz="235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 місяців протягом року </a:t>
            </a:r>
          </a:p>
          <a:p>
            <a:pPr algn="ctr">
              <a:lnSpc>
                <a:spcPts val="3295"/>
              </a:lnSpc>
              <a:spcBef>
                <a:spcPct val="0"/>
              </a:spcBef>
            </a:pPr>
            <a:r>
              <a:rPr lang="en-US" b="true" sz="235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 кожен непарний місяць</a:t>
            </a:r>
          </a:p>
          <a:p>
            <a:pPr algn="ctr">
              <a:lnSpc>
                <a:spcPts val="3295"/>
              </a:lnSpc>
              <a:spcBef>
                <a:spcPct val="0"/>
              </a:spcBef>
            </a:pPr>
            <a:r>
              <a:rPr lang="en-US" b="true" sz="235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(25 941 грн)</a:t>
            </a:r>
          </a:p>
          <a:p>
            <a:pPr algn="ctr">
              <a:lnSpc>
                <a:spcPts val="3295"/>
              </a:lnSpc>
              <a:spcBef>
                <a:spcPct val="0"/>
              </a:spcBef>
            </a:pPr>
          </a:p>
        </p:txBody>
      </p:sp>
      <p:grpSp>
        <p:nvGrpSpPr>
          <p:cNvPr name="Group 25" id="25"/>
          <p:cNvGrpSpPr/>
          <p:nvPr/>
        </p:nvGrpSpPr>
        <p:grpSpPr>
          <a:xfrm rot="-10800000">
            <a:off x="13218454" y="6561622"/>
            <a:ext cx="4329029" cy="1217249"/>
            <a:chOff x="0" y="0"/>
            <a:chExt cx="1752814" cy="49286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2720805" y="6771172"/>
            <a:ext cx="532432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</a:t>
            </a:r>
          </a:p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подання заяви</a:t>
            </a:r>
          </a:p>
        </p:txBody>
      </p:sp>
      <p:grpSp>
        <p:nvGrpSpPr>
          <p:cNvPr name="Group 29" id="29"/>
          <p:cNvGrpSpPr/>
          <p:nvPr/>
        </p:nvGrpSpPr>
        <p:grpSpPr>
          <a:xfrm rot="-10800000">
            <a:off x="6174012" y="7751032"/>
            <a:ext cx="5421279" cy="2036924"/>
            <a:chOff x="0" y="0"/>
            <a:chExt cx="2195063" cy="82474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195063" cy="824746"/>
            </a:xfrm>
            <a:custGeom>
              <a:avLst/>
              <a:gdLst/>
              <a:ahLst/>
              <a:cxnLst/>
              <a:rect r="r" b="b" t="t" l="l"/>
              <a:pathLst>
                <a:path h="824746" w="2195063">
                  <a:moveTo>
                    <a:pt x="0" y="0"/>
                  </a:moveTo>
                  <a:lnTo>
                    <a:pt x="2195063" y="0"/>
                  </a:lnTo>
                  <a:lnTo>
                    <a:pt x="2195063" y="824746"/>
                  </a:lnTo>
                  <a:lnTo>
                    <a:pt x="0" y="824746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2195063" cy="862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6376884" y="7888772"/>
            <a:ext cx="5015536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звільнених </a:t>
            </a:r>
          </a:p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 вій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ськової служби,</a:t>
            </a:r>
          </a:p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 перше робоче місце </a:t>
            </a:r>
          </a:p>
        </p:txBody>
      </p:sp>
      <p:grpSp>
        <p:nvGrpSpPr>
          <p:cNvPr name="Group 33" id="33"/>
          <p:cNvGrpSpPr/>
          <p:nvPr/>
        </p:nvGrpSpPr>
        <p:grpSpPr>
          <a:xfrm rot="-10800000">
            <a:off x="3463372" y="5355960"/>
            <a:ext cx="5421279" cy="2036924"/>
            <a:chOff x="0" y="0"/>
            <a:chExt cx="2195063" cy="82474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2195063" cy="824746"/>
            </a:xfrm>
            <a:custGeom>
              <a:avLst/>
              <a:gdLst/>
              <a:ahLst/>
              <a:cxnLst/>
              <a:rect r="r" b="b" t="t" l="l"/>
              <a:pathLst>
                <a:path h="824746" w="2195063">
                  <a:moveTo>
                    <a:pt x="0" y="0"/>
                  </a:moveTo>
                  <a:lnTo>
                    <a:pt x="2195063" y="0"/>
                  </a:lnTo>
                  <a:lnTo>
                    <a:pt x="2195063" y="824746"/>
                  </a:lnTo>
                  <a:lnTo>
                    <a:pt x="0" y="824746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2195063" cy="862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4009497" y="5749918"/>
            <a:ext cx="432902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вік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ом до 35 років на перше робоче місце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06151" y="266257"/>
            <a:ext cx="15584786" cy="273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КОМПЕНСАЦІЯ ВИТРАТ ЗА </a:t>
            </a:r>
          </a:p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ОБЛАШТУВАННЯ РОБОЧИХ МІСЦЬ </a:t>
            </a:r>
          </a:p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ОСІБ З ІНВАЛІДНІСТЮ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5400000">
            <a:off x="-620847" y="-1180186"/>
            <a:ext cx="5413194" cy="5413194"/>
          </a:xfrm>
          <a:custGeom>
            <a:avLst/>
            <a:gdLst/>
            <a:ahLst/>
            <a:cxnLst/>
            <a:rect r="r" b="b" t="t" l="l"/>
            <a:pathLst>
              <a:path h="5413194" w="5413194">
                <a:moveTo>
                  <a:pt x="5413194" y="0"/>
                </a:moveTo>
                <a:lnTo>
                  <a:pt x="0" y="0"/>
                </a:lnTo>
                <a:lnTo>
                  <a:pt x="0" y="5413194"/>
                </a:lnTo>
                <a:lnTo>
                  <a:pt x="5413194" y="5413194"/>
                </a:lnTo>
                <a:lnTo>
                  <a:pt x="54131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H="true">
            <a:off x="9150183" y="5599593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3286558" y="4666527"/>
            <a:ext cx="4501755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разі працевлаштування особи з інвалідністю I групи</a:t>
            </a:r>
          </a:p>
        </p:txBody>
      </p:sp>
      <p:sp>
        <p:nvSpPr>
          <p:cNvPr name="AutoShape 6" id="6"/>
          <p:cNvSpPr/>
          <p:nvPr/>
        </p:nvSpPr>
        <p:spPr>
          <a:xfrm>
            <a:off x="12060354" y="5027524"/>
            <a:ext cx="864254" cy="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7" id="7"/>
          <p:cNvGrpSpPr/>
          <p:nvPr/>
        </p:nvGrpSpPr>
        <p:grpSpPr>
          <a:xfrm rot="-9581706">
            <a:off x="946978" y="3456534"/>
            <a:ext cx="1124424" cy="977972"/>
            <a:chOff x="0" y="0"/>
            <a:chExt cx="473018" cy="41140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73018" cy="411409"/>
            </a:xfrm>
            <a:custGeom>
              <a:avLst/>
              <a:gdLst/>
              <a:ahLst/>
              <a:cxnLst/>
              <a:rect r="r" b="b" t="t" l="l"/>
              <a:pathLst>
                <a:path h="411409" w="473018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10800000">
            <a:off x="1028700" y="3555275"/>
            <a:ext cx="6381841" cy="3720135"/>
            <a:chOff x="0" y="0"/>
            <a:chExt cx="2684686" cy="15649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84686" cy="1564970"/>
            </a:xfrm>
            <a:custGeom>
              <a:avLst/>
              <a:gdLst/>
              <a:ahLst/>
              <a:cxnLst/>
              <a:rect r="r" b="b" t="t" l="l"/>
              <a:pathLst>
                <a:path h="1564970" w="2684686">
                  <a:moveTo>
                    <a:pt x="0" y="0"/>
                  </a:moveTo>
                  <a:lnTo>
                    <a:pt x="2684686" y="0"/>
                  </a:lnTo>
                  <a:lnTo>
                    <a:pt x="2684686" y="1564970"/>
                  </a:lnTo>
                  <a:lnTo>
                    <a:pt x="0" y="156497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684686" cy="16030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AutoShape 13" id="13"/>
          <p:cNvSpPr/>
          <p:nvPr/>
        </p:nvSpPr>
        <p:spPr>
          <a:xfrm>
            <a:off x="12060354" y="7801882"/>
            <a:ext cx="864254" cy="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TextBox 14" id="14"/>
          <p:cNvSpPr txBox="true"/>
          <p:nvPr/>
        </p:nvSpPr>
        <p:spPr>
          <a:xfrm rot="0">
            <a:off x="1028700" y="4325574"/>
            <a:ext cx="6143716" cy="2789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роботодавці (за облаштування робочих місць для працівників з інвалідністю І або ІІ групи)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ФОП та особи, що займаються незалежною  про</a:t>
            </a: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фесійною   діяльністю, які самі є особами</a:t>
            </a: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 з інвалідністю І або ІІ групи</a:t>
            </a:r>
          </a:p>
        </p:txBody>
      </p:sp>
      <p:sp>
        <p:nvSpPr>
          <p:cNvPr name="Freeform 15" id="15"/>
          <p:cNvSpPr/>
          <p:nvPr/>
        </p:nvSpPr>
        <p:spPr>
          <a:xfrm flipH="false" flipV="true" rot="-5400000">
            <a:off x="14180521" y="5143500"/>
            <a:ext cx="6157558" cy="6157558"/>
          </a:xfrm>
          <a:custGeom>
            <a:avLst/>
            <a:gdLst/>
            <a:ahLst/>
            <a:cxnLst/>
            <a:rect r="r" b="b" t="t" l="l"/>
            <a:pathLst>
              <a:path h="6157558" w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-10800000">
            <a:off x="812229" y="3177073"/>
            <a:ext cx="5851470" cy="977972"/>
            <a:chOff x="0" y="0"/>
            <a:chExt cx="2461571" cy="41140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461571" cy="411409"/>
            </a:xfrm>
            <a:custGeom>
              <a:avLst/>
              <a:gdLst/>
              <a:ahLst/>
              <a:cxnLst/>
              <a:rect r="r" b="b" t="t" l="l"/>
              <a:pathLst>
                <a:path h="411409" w="2461571">
                  <a:moveTo>
                    <a:pt x="0" y="0"/>
                  </a:moveTo>
                  <a:lnTo>
                    <a:pt x="2461571" y="0"/>
                  </a:lnTo>
                  <a:lnTo>
                    <a:pt x="2461571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2461571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360373" y="3269525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хто може отримати?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7772491" y="3177073"/>
            <a:ext cx="3923289" cy="392328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8066971" y="3471554"/>
            <a:ext cx="3334328" cy="3334328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8004448" y="4532541"/>
            <a:ext cx="3459375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sz="35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129 705 </a:t>
            </a:r>
            <a:r>
              <a:rPr lang="en-US" sz="3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грн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(15</a:t>
            </a:r>
            <a:r>
              <a:rPr lang="en-US" b="true" sz="23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мінімальних з/п)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7772491" y="6068760"/>
            <a:ext cx="3923289" cy="3888193"/>
            <a:chOff x="0" y="0"/>
            <a:chExt cx="812800" cy="805529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05529"/>
            </a:xfrm>
            <a:custGeom>
              <a:avLst/>
              <a:gdLst/>
              <a:ahLst/>
              <a:cxnLst/>
              <a:rect r="r" b="b" t="t" l="l"/>
              <a:pathLst>
                <a:path h="805529" w="812800">
                  <a:moveTo>
                    <a:pt x="406400" y="0"/>
                  </a:moveTo>
                  <a:cubicBezTo>
                    <a:pt x="181951" y="0"/>
                    <a:pt x="0" y="180324"/>
                    <a:pt x="0" y="402765"/>
                  </a:cubicBezTo>
                  <a:cubicBezTo>
                    <a:pt x="0" y="625205"/>
                    <a:pt x="181951" y="805529"/>
                    <a:pt x="406400" y="805529"/>
                  </a:cubicBezTo>
                  <a:cubicBezTo>
                    <a:pt x="630849" y="805529"/>
                    <a:pt x="812800" y="625205"/>
                    <a:pt x="812800" y="402765"/>
                  </a:cubicBezTo>
                  <a:cubicBezTo>
                    <a:pt x="812800" y="18032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8368"/>
              <a:ext cx="660400" cy="711642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8066971" y="6316306"/>
            <a:ext cx="3334328" cy="3334328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8004448" y="7427809"/>
            <a:ext cx="3459375" cy="1412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b="true" sz="3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86 470 </a:t>
            </a:r>
            <a:r>
              <a:rPr lang="en-US" sz="35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грн</a:t>
            </a:r>
            <a:r>
              <a:rPr lang="en-US" b="true" sz="3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(10</a:t>
            </a:r>
            <a:r>
              <a:rPr lang="en-US" b="true" sz="23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мінімальних з/п)</a:t>
            </a:r>
          </a:p>
          <a:p>
            <a:pPr algn="ctr">
              <a:lnSpc>
                <a:spcPts val="3220"/>
              </a:lnSpc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13286558" y="7364367"/>
            <a:ext cx="5261426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разі працевлаштування </a:t>
            </a:r>
          </a:p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особи з інвалідністю IІ групи</a:t>
            </a:r>
          </a:p>
        </p:txBody>
      </p:sp>
      <p:grpSp>
        <p:nvGrpSpPr>
          <p:cNvPr name="Group 35" id="35"/>
          <p:cNvGrpSpPr/>
          <p:nvPr/>
        </p:nvGrpSpPr>
        <p:grpSpPr>
          <a:xfrm rot="-9581706">
            <a:off x="946978" y="7757894"/>
            <a:ext cx="1124424" cy="977972"/>
            <a:chOff x="0" y="0"/>
            <a:chExt cx="473018" cy="41140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73018" cy="411409"/>
            </a:xfrm>
            <a:custGeom>
              <a:avLst/>
              <a:gdLst/>
              <a:ahLst/>
              <a:cxnLst/>
              <a:rect r="r" b="b" t="t" l="l"/>
              <a:pathLst>
                <a:path h="411409" w="473018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-10800000">
            <a:off x="1028700" y="8222279"/>
            <a:ext cx="6381841" cy="1894100"/>
            <a:chOff x="0" y="0"/>
            <a:chExt cx="2684686" cy="79680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2684686" cy="796802"/>
            </a:xfrm>
            <a:custGeom>
              <a:avLst/>
              <a:gdLst/>
              <a:ahLst/>
              <a:cxnLst/>
              <a:rect r="r" b="b" t="t" l="l"/>
              <a:pathLst>
                <a:path h="796802" w="2684686">
                  <a:moveTo>
                    <a:pt x="0" y="0"/>
                  </a:moveTo>
                  <a:lnTo>
                    <a:pt x="2684686" y="0"/>
                  </a:lnTo>
                  <a:lnTo>
                    <a:pt x="2684686" y="796802"/>
                  </a:lnTo>
                  <a:lnTo>
                    <a:pt x="0" y="796802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2684686" cy="8349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-10800000">
            <a:off x="812229" y="7494484"/>
            <a:ext cx="5851470" cy="977972"/>
            <a:chOff x="0" y="0"/>
            <a:chExt cx="2461571" cy="41140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461571" cy="411409"/>
            </a:xfrm>
            <a:custGeom>
              <a:avLst/>
              <a:gdLst/>
              <a:ahLst/>
              <a:cxnLst/>
              <a:rect r="r" b="b" t="t" l="l"/>
              <a:pathLst>
                <a:path h="411409" w="2461571">
                  <a:moveTo>
                    <a:pt x="0" y="0"/>
                  </a:moveTo>
                  <a:lnTo>
                    <a:pt x="2461571" y="0"/>
                  </a:lnTo>
                  <a:lnTo>
                    <a:pt x="2461571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2461571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378174" y="7697720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подання заяви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146035" y="8439785"/>
            <a:ext cx="6026381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протягом 180 днів з дати працевлаштування/виходу на роботу особи з інвал</a:t>
            </a: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ідністю,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держа</a:t>
            </a: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вної реєстрації ФОП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800000">
            <a:off x="688187" y="3474830"/>
            <a:ext cx="5384336" cy="2118777"/>
            <a:chOff x="0" y="0"/>
            <a:chExt cx="2180105" cy="8578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0105" cy="857888"/>
            </a:xfrm>
            <a:custGeom>
              <a:avLst/>
              <a:gdLst/>
              <a:ahLst/>
              <a:cxnLst/>
              <a:rect r="r" b="b" t="t" l="l"/>
              <a:pathLst>
                <a:path h="857888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857888"/>
                  </a:lnTo>
                  <a:lnTo>
                    <a:pt x="0" y="857888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180105" cy="8959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1258926" y="3229300"/>
            <a:ext cx="4329029" cy="870804"/>
            <a:chOff x="0" y="0"/>
            <a:chExt cx="1752814" cy="3525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52814" cy="352586"/>
            </a:xfrm>
            <a:custGeom>
              <a:avLst/>
              <a:gdLst/>
              <a:ahLst/>
              <a:cxnLst/>
              <a:rect r="r" b="b" t="t" l="l"/>
              <a:pathLst>
                <a:path h="352586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352586"/>
                  </a:lnTo>
                  <a:lnTo>
                    <a:pt x="0" y="352586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752814" cy="390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6451832" y="3436102"/>
            <a:ext cx="5384336" cy="2118777"/>
            <a:chOff x="0" y="0"/>
            <a:chExt cx="2180105" cy="8578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80105" cy="857888"/>
            </a:xfrm>
            <a:custGeom>
              <a:avLst/>
              <a:gdLst/>
              <a:ahLst/>
              <a:cxnLst/>
              <a:rect r="r" b="b" t="t" l="l"/>
              <a:pathLst>
                <a:path h="857888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857888"/>
                  </a:lnTo>
                  <a:lnTo>
                    <a:pt x="0" y="857888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180105" cy="8959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6996938" y="3229300"/>
            <a:ext cx="4329029" cy="886856"/>
            <a:chOff x="0" y="0"/>
            <a:chExt cx="1752814" cy="3590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752814" cy="359086"/>
            </a:xfrm>
            <a:custGeom>
              <a:avLst/>
              <a:gdLst/>
              <a:ahLst/>
              <a:cxnLst/>
              <a:rect r="r" b="b" t="t" l="l"/>
              <a:pathLst>
                <a:path h="359086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359086"/>
                  </a:lnTo>
                  <a:lnTo>
                    <a:pt x="0" y="359086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752814" cy="3971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-10800000">
            <a:off x="12379950" y="3402399"/>
            <a:ext cx="5384336" cy="2144453"/>
            <a:chOff x="0" y="0"/>
            <a:chExt cx="2180105" cy="8682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80105" cy="868284"/>
            </a:xfrm>
            <a:custGeom>
              <a:avLst/>
              <a:gdLst/>
              <a:ahLst/>
              <a:cxnLst/>
              <a:rect r="r" b="b" t="t" l="l"/>
              <a:pathLst>
                <a:path h="868284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868284"/>
                  </a:lnTo>
                  <a:lnTo>
                    <a:pt x="0" y="868284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180105" cy="9063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10800000">
            <a:off x="12760093" y="3229300"/>
            <a:ext cx="4624049" cy="886856"/>
            <a:chOff x="0" y="0"/>
            <a:chExt cx="1872267" cy="35908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872267" cy="359086"/>
            </a:xfrm>
            <a:custGeom>
              <a:avLst/>
              <a:gdLst/>
              <a:ahLst/>
              <a:cxnLst/>
              <a:rect r="r" b="b" t="t" l="l"/>
              <a:pathLst>
                <a:path h="359086" w="1872267">
                  <a:moveTo>
                    <a:pt x="0" y="0"/>
                  </a:moveTo>
                  <a:lnTo>
                    <a:pt x="1872267" y="0"/>
                  </a:lnTo>
                  <a:lnTo>
                    <a:pt x="1872267" y="359086"/>
                  </a:lnTo>
                  <a:lnTo>
                    <a:pt x="0" y="359086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872267" cy="3971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true" rot="10587910">
            <a:off x="14723032" y="-714155"/>
            <a:ext cx="3997134" cy="3997134"/>
          </a:xfrm>
          <a:custGeom>
            <a:avLst/>
            <a:gdLst/>
            <a:ahLst/>
            <a:cxnLst/>
            <a:rect r="r" b="b" t="t" l="l"/>
            <a:pathLst>
              <a:path h="3997134" w="3997134">
                <a:moveTo>
                  <a:pt x="0" y="3997134"/>
                </a:moveTo>
                <a:lnTo>
                  <a:pt x="3997133" y="3997134"/>
                </a:lnTo>
                <a:lnTo>
                  <a:pt x="3997133" y="0"/>
                </a:lnTo>
                <a:lnTo>
                  <a:pt x="0" y="0"/>
                </a:lnTo>
                <a:lnTo>
                  <a:pt x="0" y="39971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1" id="21"/>
          <p:cNvGrpSpPr/>
          <p:nvPr/>
        </p:nvGrpSpPr>
        <p:grpSpPr>
          <a:xfrm rot="5400000">
            <a:off x="-7143653" y="6826350"/>
            <a:ext cx="14469215" cy="181908"/>
            <a:chOff x="0" y="0"/>
            <a:chExt cx="3810822" cy="4791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810822" cy="47910"/>
            </a:xfrm>
            <a:custGeom>
              <a:avLst/>
              <a:gdLst/>
              <a:ahLst/>
              <a:cxnLst/>
              <a:rect r="r" b="b" t="t" l="l"/>
              <a:pathLst>
                <a:path h="47910" w="3810822">
                  <a:moveTo>
                    <a:pt x="0" y="0"/>
                  </a:moveTo>
                  <a:lnTo>
                    <a:pt x="3810822" y="0"/>
                  </a:lnTo>
                  <a:lnTo>
                    <a:pt x="3810822" y="47910"/>
                  </a:lnTo>
                  <a:lnTo>
                    <a:pt x="0" y="47910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3810822" cy="860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524478">
            <a:off x="-649842" y="-1928315"/>
            <a:ext cx="6381571" cy="6381571"/>
          </a:xfrm>
          <a:custGeom>
            <a:avLst/>
            <a:gdLst/>
            <a:ahLst/>
            <a:cxnLst/>
            <a:rect r="r" b="b" t="t" l="l"/>
            <a:pathLst>
              <a:path h="6381571" w="6381571">
                <a:moveTo>
                  <a:pt x="0" y="0"/>
                </a:moveTo>
                <a:lnTo>
                  <a:pt x="6381571" y="0"/>
                </a:lnTo>
                <a:lnTo>
                  <a:pt x="6381571" y="6381571"/>
                </a:lnTo>
                <a:lnTo>
                  <a:pt x="0" y="638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5" id="25"/>
          <p:cNvGrpSpPr/>
          <p:nvPr/>
        </p:nvGrpSpPr>
        <p:grpSpPr>
          <a:xfrm rot="9944611">
            <a:off x="16907737" y="-428413"/>
            <a:ext cx="2760527" cy="1509367"/>
            <a:chOff x="0" y="0"/>
            <a:chExt cx="1149614" cy="62857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61AFEA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5400000">
            <a:off x="2338897" y="5830713"/>
            <a:ext cx="404093" cy="403358"/>
          </a:xfrm>
          <a:custGeom>
            <a:avLst/>
            <a:gdLst/>
            <a:ahLst/>
            <a:cxnLst/>
            <a:rect r="r" b="b" t="t" l="l"/>
            <a:pathLst>
              <a:path h="403358" w="404093">
                <a:moveTo>
                  <a:pt x="0" y="0"/>
                </a:moveTo>
                <a:lnTo>
                  <a:pt x="404093" y="0"/>
                </a:lnTo>
                <a:lnTo>
                  <a:pt x="404093" y="403358"/>
                </a:lnTo>
                <a:lnTo>
                  <a:pt x="0" y="4033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5400000">
            <a:off x="2338897" y="6371258"/>
            <a:ext cx="404093" cy="403358"/>
          </a:xfrm>
          <a:custGeom>
            <a:avLst/>
            <a:gdLst/>
            <a:ahLst/>
            <a:cxnLst/>
            <a:rect r="r" b="b" t="t" l="l"/>
            <a:pathLst>
              <a:path h="403358" w="404093">
                <a:moveTo>
                  <a:pt x="0" y="0"/>
                </a:moveTo>
                <a:lnTo>
                  <a:pt x="404093" y="0"/>
                </a:lnTo>
                <a:lnTo>
                  <a:pt x="404093" y="403358"/>
                </a:lnTo>
                <a:lnTo>
                  <a:pt x="0" y="4033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5400000">
            <a:off x="2338897" y="8655099"/>
            <a:ext cx="404093" cy="403358"/>
          </a:xfrm>
          <a:custGeom>
            <a:avLst/>
            <a:gdLst/>
            <a:ahLst/>
            <a:cxnLst/>
            <a:rect r="r" b="b" t="t" l="l"/>
            <a:pathLst>
              <a:path h="403358" w="404093">
                <a:moveTo>
                  <a:pt x="0" y="0"/>
                </a:moveTo>
                <a:lnTo>
                  <a:pt x="404093" y="0"/>
                </a:lnTo>
                <a:lnTo>
                  <a:pt x="404093" y="403357"/>
                </a:lnTo>
                <a:lnTo>
                  <a:pt x="0" y="4033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5400000">
            <a:off x="2335577" y="7250812"/>
            <a:ext cx="404093" cy="403358"/>
          </a:xfrm>
          <a:custGeom>
            <a:avLst/>
            <a:gdLst/>
            <a:ahLst/>
            <a:cxnLst/>
            <a:rect r="r" b="b" t="t" l="l"/>
            <a:pathLst>
              <a:path h="403358" w="404093">
                <a:moveTo>
                  <a:pt x="0" y="0"/>
                </a:moveTo>
                <a:lnTo>
                  <a:pt x="404093" y="0"/>
                </a:lnTo>
                <a:lnTo>
                  <a:pt x="404093" y="403358"/>
                </a:lnTo>
                <a:lnTo>
                  <a:pt x="0" y="4033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78234" y="6816668"/>
            <a:ext cx="1675738" cy="1675738"/>
          </a:xfrm>
          <a:custGeom>
            <a:avLst/>
            <a:gdLst/>
            <a:ahLst/>
            <a:cxnLst/>
            <a:rect r="r" b="b" t="t" l="l"/>
            <a:pathLst>
              <a:path h="1675738" w="1675738">
                <a:moveTo>
                  <a:pt x="0" y="0"/>
                </a:moveTo>
                <a:lnTo>
                  <a:pt x="1675738" y="0"/>
                </a:lnTo>
                <a:lnTo>
                  <a:pt x="1675738" y="1675738"/>
                </a:lnTo>
                <a:lnTo>
                  <a:pt x="0" y="1675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332355" y="235570"/>
            <a:ext cx="17349132" cy="216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4"/>
              </a:lnSpc>
            </a:pPr>
            <a:r>
              <a:rPr lang="en-US" b="true" sz="5499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ФІНАНСОВА ДОПОМОГА </a:t>
            </a:r>
          </a:p>
          <a:p>
            <a:pPr algn="ctr">
              <a:lnSpc>
                <a:spcPts val="5664"/>
              </a:lnSpc>
            </a:pPr>
            <a:r>
              <a:rPr lang="en-US" b="true" sz="5499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РОБОТОДАВЦЯМ ЧЕРЕЗ ЗУПИНЕННЯ (СКОРОЧЕННЯ)</a:t>
            </a:r>
            <a:r>
              <a:rPr lang="en-US" sz="5499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виробництва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32355" y="3464677"/>
            <a:ext cx="609600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розмір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859325" y="3430974"/>
            <a:ext cx="456935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тривалість виплат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961860" y="3316237"/>
            <a:ext cx="4338700" cy="678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</a:t>
            </a:r>
          </a:p>
          <a:p>
            <a:pPr algn="ctr">
              <a:lnSpc>
                <a:spcPts val="261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подання заяви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11502" y="4157254"/>
            <a:ext cx="4823877" cy="117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 50 % від мі</a:t>
            </a:r>
            <a:r>
              <a:rPr lang="en-US" b="true" sz="25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н. з/п, відповідно до втраченого заробітку</a:t>
            </a:r>
            <a:r>
              <a:rPr lang="en-US" b="true" sz="25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та робочого часу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859325" y="4147729"/>
            <a:ext cx="4569350" cy="120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180 днів</a:t>
            </a:r>
            <a:r>
              <a:rPr lang="en-US" b="true" sz="25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з дня </a:t>
            </a:r>
          </a:p>
          <a:p>
            <a:pPr algn="ctr">
              <a:lnSpc>
                <a:spcPts val="3200"/>
              </a:lnSpc>
            </a:pPr>
            <a:r>
              <a:rPr lang="en-US" b="true" sz="25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зупинення/скорочення протягом 36 місяців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912314" y="4287428"/>
            <a:ext cx="4388246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ротягом 90 календарних днів 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 дня зупинення (скорочення)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67353" y="2247532"/>
            <a:ext cx="17820647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b="true" sz="30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 причин економічного, технологічного характеру, </a:t>
            </a:r>
          </a:p>
          <a:p>
            <a:pPr algn="ctr">
              <a:lnSpc>
                <a:spcPts val="3360"/>
              </a:lnSpc>
            </a:pPr>
            <a:r>
              <a:rPr lang="en-US" b="true" sz="30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введення надзвичайного стану, воєнного стану та ін.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050036" y="5782721"/>
            <a:ext cx="13802855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зупинення (ско</a:t>
            </a:r>
            <a:r>
              <a:rPr lang="en-US" sz="23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рочення) виробництва охопило не менш як 20 % чисельності працівників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018215" y="6361365"/>
            <a:ext cx="14476247" cy="708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6"/>
              </a:lnSpc>
            </a:pPr>
            <a:r>
              <a:rPr lang="en-US" sz="23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рівень ско</a:t>
            </a:r>
            <a:r>
              <a:rPr lang="en-US" sz="23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рочення тривалості робочого часу та доходу ФОП, яка є застрахованою особою, становить 30 % і більше на місяць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050036" y="7165148"/>
            <a:ext cx="14491507" cy="1413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6"/>
              </a:lnSpc>
            </a:pPr>
            <a:r>
              <a:rPr lang="en-US" sz="23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відсу</a:t>
            </a:r>
            <a:r>
              <a:rPr lang="en-US" sz="23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тність у роботодавця або ФОП заборгованостей: із виплати з/п, сплати єдиного внеску та/або сплати страхових внесків на загальнообов’язкове державне пенсійне страхування протягом 6 міс., перед державним (місцевим) бюджетом понад 6 міс., що передують місяцю зупинення (скорочення)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050036" y="8645206"/>
            <a:ext cx="14444425" cy="1413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6"/>
              </a:lnSpc>
            </a:pPr>
            <a:r>
              <a:rPr lang="en-US" sz="23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спла</a:t>
            </a:r>
            <a:r>
              <a:rPr lang="en-US" sz="23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 роботодавцем за кожного працівника або фізичною особою - підприємцем, яка є застрахованою особою, єдиного внеску на загальнообов’язкове державне соціальне страхування протягом останніх шести місяців, що передують місяцю, в якому почалося зупинення (скорочення)</a:t>
            </a:r>
          </a:p>
        </p:txBody>
      </p:sp>
      <p:sp>
        <p:nvSpPr>
          <p:cNvPr name="TextBox 45" id="45"/>
          <p:cNvSpPr txBox="true"/>
          <p:nvPr/>
        </p:nvSpPr>
        <p:spPr>
          <a:xfrm rot="-1988715">
            <a:off x="-68301" y="7181683"/>
            <a:ext cx="2584432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умови</a:t>
            </a:r>
          </a:p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отримання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40694" y="-166154"/>
            <a:ext cx="10631517" cy="10631517"/>
          </a:xfrm>
          <a:custGeom>
            <a:avLst/>
            <a:gdLst/>
            <a:ahLst/>
            <a:cxnLst/>
            <a:rect r="r" b="b" t="t" l="l"/>
            <a:pathLst>
              <a:path h="10631517" w="10631517">
                <a:moveTo>
                  <a:pt x="0" y="0"/>
                </a:moveTo>
                <a:lnTo>
                  <a:pt x="10631517" y="0"/>
                </a:lnTo>
                <a:lnTo>
                  <a:pt x="10631517" y="10631517"/>
                </a:lnTo>
                <a:lnTo>
                  <a:pt x="0" y="10631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0800000">
            <a:off x="8055106" y="-172259"/>
            <a:ext cx="10631517" cy="10631517"/>
          </a:xfrm>
          <a:custGeom>
            <a:avLst/>
            <a:gdLst/>
            <a:ahLst/>
            <a:cxnLst/>
            <a:rect r="r" b="b" t="t" l="l"/>
            <a:pathLst>
              <a:path h="10631517" w="10631517">
                <a:moveTo>
                  <a:pt x="0" y="0"/>
                </a:moveTo>
                <a:lnTo>
                  <a:pt x="10631517" y="0"/>
                </a:lnTo>
                <a:lnTo>
                  <a:pt x="10631517" y="10631518"/>
                </a:lnTo>
                <a:lnTo>
                  <a:pt x="0" y="106315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-10800000">
            <a:off x="6938080" y="8246207"/>
            <a:ext cx="6064231" cy="1370341"/>
            <a:chOff x="0" y="0"/>
            <a:chExt cx="1597164" cy="3609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97164" cy="360913"/>
            </a:xfrm>
            <a:custGeom>
              <a:avLst/>
              <a:gdLst/>
              <a:ahLst/>
              <a:cxnLst/>
              <a:rect r="r" b="b" t="t" l="l"/>
              <a:pathLst>
                <a:path h="360913" w="1597164">
                  <a:moveTo>
                    <a:pt x="0" y="0"/>
                  </a:moveTo>
                  <a:lnTo>
                    <a:pt x="1597164" y="0"/>
                  </a:lnTo>
                  <a:lnTo>
                    <a:pt x="1597164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597164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10800000">
            <a:off x="-1456230" y="9616548"/>
            <a:ext cx="9626215" cy="1370341"/>
            <a:chOff x="0" y="0"/>
            <a:chExt cx="2535300" cy="3609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35300" cy="360913"/>
            </a:xfrm>
            <a:custGeom>
              <a:avLst/>
              <a:gdLst/>
              <a:ahLst/>
              <a:cxnLst/>
              <a:rect r="r" b="b" t="t" l="l"/>
              <a:pathLst>
                <a:path h="360913" w="2535300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285690" y="670452"/>
            <a:ext cx="6064231" cy="1370341"/>
            <a:chOff x="0" y="0"/>
            <a:chExt cx="1597164" cy="3609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97164" cy="360913"/>
            </a:xfrm>
            <a:custGeom>
              <a:avLst/>
              <a:gdLst/>
              <a:ahLst/>
              <a:cxnLst/>
              <a:rect r="r" b="b" t="t" l="l"/>
              <a:pathLst>
                <a:path h="360913" w="1597164">
                  <a:moveTo>
                    <a:pt x="0" y="0"/>
                  </a:moveTo>
                  <a:lnTo>
                    <a:pt x="1597164" y="0"/>
                  </a:lnTo>
                  <a:lnTo>
                    <a:pt x="1597164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597164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118015" y="-699889"/>
            <a:ext cx="9626215" cy="1370341"/>
            <a:chOff x="0" y="0"/>
            <a:chExt cx="2535300" cy="36091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35300" cy="360913"/>
            </a:xfrm>
            <a:custGeom>
              <a:avLst/>
              <a:gdLst/>
              <a:ahLst/>
              <a:cxnLst/>
              <a:rect r="r" b="b" t="t" l="l"/>
              <a:pathLst>
                <a:path h="360913" w="2535300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277461" y="983518"/>
            <a:ext cx="10563033" cy="182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ВАУЧЕР НА НАВЧАННЯ</a:t>
            </a:r>
          </a:p>
          <a:p>
            <a:pPr algn="l">
              <a:lnSpc>
                <a:spcPts val="715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9503658" y="2148923"/>
            <a:ext cx="8001310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Ваучер — це документ, що дає право одноразово безкоштовно пройти навчання за затвердженим переліком професій та спеціальностей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56878" y="2439932"/>
            <a:ext cx="895866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4294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професія та спеціальність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345900" y="1788147"/>
            <a:ext cx="1875070" cy="1875070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670839" y="2113086"/>
            <a:ext cx="1225192" cy="122519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  <a:r>
                <a:rPr lang="en-US" b="true" sz="3499">
                  <a:solidFill>
                    <a:srgbClr val="1B2C5D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161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-9581706">
            <a:off x="1805589" y="4000818"/>
            <a:ext cx="1124424" cy="977972"/>
            <a:chOff x="0" y="0"/>
            <a:chExt cx="473018" cy="41140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73018" cy="411409"/>
            </a:xfrm>
            <a:custGeom>
              <a:avLst/>
              <a:gdLst/>
              <a:ahLst/>
              <a:cxnLst/>
              <a:rect r="r" b="b" t="t" l="l"/>
              <a:pathLst>
                <a:path h="411409" w="473018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204661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-10800000">
            <a:off x="1850610" y="4084117"/>
            <a:ext cx="8119585" cy="5341661"/>
            <a:chOff x="0" y="0"/>
            <a:chExt cx="3415713" cy="224710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415713" cy="2247107"/>
            </a:xfrm>
            <a:custGeom>
              <a:avLst/>
              <a:gdLst/>
              <a:ahLst/>
              <a:cxnLst/>
              <a:rect r="r" b="b" t="t" l="l"/>
              <a:pathLst>
                <a:path h="2247107" w="3415713">
                  <a:moveTo>
                    <a:pt x="0" y="0"/>
                  </a:moveTo>
                  <a:lnTo>
                    <a:pt x="3415713" y="0"/>
                  </a:lnTo>
                  <a:lnTo>
                    <a:pt x="3415713" y="2247107"/>
                  </a:lnTo>
                  <a:lnTo>
                    <a:pt x="0" y="2247107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3415713" cy="22852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-10800000">
            <a:off x="1670839" y="3718445"/>
            <a:ext cx="5851470" cy="977972"/>
            <a:chOff x="0" y="0"/>
            <a:chExt cx="2461571" cy="41140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461571" cy="411409"/>
            </a:xfrm>
            <a:custGeom>
              <a:avLst/>
              <a:gdLst/>
              <a:ahLst/>
              <a:cxnLst/>
              <a:rect r="r" b="b" t="t" l="l"/>
              <a:pathLst>
                <a:path h="411409" w="2461571">
                  <a:moveTo>
                    <a:pt x="0" y="0"/>
                  </a:moveTo>
                  <a:lnTo>
                    <a:pt x="2461571" y="0"/>
                  </a:lnTo>
                  <a:lnTo>
                    <a:pt x="2461571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2461571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973444" y="3921681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хто може отримати?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081422" y="4874719"/>
            <a:ext cx="7888773" cy="438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особи віком 45+ (зі стажем не  менше 15 років)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ВПО, ветерани, особи з інвалідністю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звільнені з військової служби (має вислугу не менше 10 років)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особи, стосовно яких встановлено факт позбавлення особистої свободи внаслідок воєнної агресії проти України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особи, які отримали поранення, контузію, каліцтво або захворювання внаслідок воєнної агресії в Україні</a:t>
            </a:r>
          </a:p>
          <a:p>
            <a:pPr algn="l">
              <a:lnSpc>
                <a:spcPts val="3220"/>
              </a:lnSpc>
            </a:pPr>
          </a:p>
        </p:txBody>
      </p:sp>
      <p:grpSp>
        <p:nvGrpSpPr>
          <p:cNvPr name="Group 36" id="36"/>
          <p:cNvGrpSpPr/>
          <p:nvPr/>
        </p:nvGrpSpPr>
        <p:grpSpPr>
          <a:xfrm rot="0">
            <a:off x="11947044" y="4084117"/>
            <a:ext cx="3652719" cy="3652719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  <a:p>
              <a:pPr algn="ctr">
                <a:lnSpc>
                  <a:spcPts val="4899"/>
                </a:lnSpc>
              </a:pPr>
              <a:r>
                <a:rPr lang="en-US" sz="3499" b="true">
                  <a:solidFill>
                    <a:srgbClr val="EFEFE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33 280 грн</a:t>
              </a:r>
            </a:p>
            <a:p>
              <a:pPr algn="ctr">
                <a:lnSpc>
                  <a:spcPts val="489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2315546" y="4489804"/>
            <a:ext cx="2915716" cy="2915716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  <a:p>
              <a:pPr algn="ctr">
                <a:lnSpc>
                  <a:spcPts val="4899"/>
                </a:lnSpc>
              </a:pPr>
              <a:r>
                <a:rPr lang="en-US" sz="3499" b="true">
                  <a:solidFill>
                    <a:srgbClr val="EFEFE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33 280 </a:t>
              </a:r>
              <a:r>
                <a:rPr lang="en-US" sz="3499">
                  <a:solidFill>
                    <a:srgbClr val="EFEFEF"/>
                  </a:solidFill>
                  <a:latin typeface="Open Sans"/>
                  <a:ea typeface="Open Sans"/>
                  <a:cs typeface="Open Sans"/>
                  <a:sym typeface="Open Sans"/>
                </a:rPr>
                <a:t>грн</a:t>
              </a:r>
            </a:p>
            <a:p>
              <a:pPr algn="ctr">
                <a:lnSpc>
                  <a:spcPts val="4899"/>
                </a:lnSpc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9329332" y="7832086"/>
            <a:ext cx="895866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максимальна сума ваучера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5599" y="-619342"/>
            <a:ext cx="10631517" cy="10631517"/>
          </a:xfrm>
          <a:custGeom>
            <a:avLst/>
            <a:gdLst/>
            <a:ahLst/>
            <a:cxnLst/>
            <a:rect r="r" b="b" t="t" l="l"/>
            <a:pathLst>
              <a:path h="10631517" w="10631517">
                <a:moveTo>
                  <a:pt x="0" y="0"/>
                </a:moveTo>
                <a:lnTo>
                  <a:pt x="10631518" y="0"/>
                </a:lnTo>
                <a:lnTo>
                  <a:pt x="10631518" y="10631517"/>
                </a:lnTo>
                <a:lnTo>
                  <a:pt x="0" y="10631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0800000">
            <a:off x="7897177" y="-178363"/>
            <a:ext cx="10631517" cy="10631517"/>
          </a:xfrm>
          <a:custGeom>
            <a:avLst/>
            <a:gdLst/>
            <a:ahLst/>
            <a:cxnLst/>
            <a:rect r="r" b="b" t="t" l="l"/>
            <a:pathLst>
              <a:path h="10631517" w="10631517">
                <a:moveTo>
                  <a:pt x="0" y="0"/>
                </a:moveTo>
                <a:lnTo>
                  <a:pt x="10631517" y="0"/>
                </a:lnTo>
                <a:lnTo>
                  <a:pt x="10631517" y="10631517"/>
                </a:lnTo>
                <a:lnTo>
                  <a:pt x="0" y="10631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-10800000">
            <a:off x="6938080" y="8246207"/>
            <a:ext cx="6064231" cy="1370341"/>
            <a:chOff x="0" y="0"/>
            <a:chExt cx="1597164" cy="3609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97164" cy="360913"/>
            </a:xfrm>
            <a:custGeom>
              <a:avLst/>
              <a:gdLst/>
              <a:ahLst/>
              <a:cxnLst/>
              <a:rect r="r" b="b" t="t" l="l"/>
              <a:pathLst>
                <a:path h="360913" w="1597164">
                  <a:moveTo>
                    <a:pt x="0" y="0"/>
                  </a:moveTo>
                  <a:lnTo>
                    <a:pt x="1597164" y="0"/>
                  </a:lnTo>
                  <a:lnTo>
                    <a:pt x="1597164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597164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10800000">
            <a:off x="-1456230" y="9616548"/>
            <a:ext cx="9626215" cy="1370341"/>
            <a:chOff x="0" y="0"/>
            <a:chExt cx="2535300" cy="3609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35300" cy="360913"/>
            </a:xfrm>
            <a:custGeom>
              <a:avLst/>
              <a:gdLst/>
              <a:ahLst/>
              <a:cxnLst/>
              <a:rect r="r" b="b" t="t" l="l"/>
              <a:pathLst>
                <a:path h="360913" w="2535300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285690" y="670452"/>
            <a:ext cx="6064231" cy="1370341"/>
            <a:chOff x="0" y="0"/>
            <a:chExt cx="1597164" cy="3609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97164" cy="360913"/>
            </a:xfrm>
            <a:custGeom>
              <a:avLst/>
              <a:gdLst/>
              <a:ahLst/>
              <a:cxnLst/>
              <a:rect r="r" b="b" t="t" l="l"/>
              <a:pathLst>
                <a:path h="360913" w="1597164">
                  <a:moveTo>
                    <a:pt x="0" y="0"/>
                  </a:moveTo>
                  <a:lnTo>
                    <a:pt x="1597164" y="0"/>
                  </a:lnTo>
                  <a:lnTo>
                    <a:pt x="1597164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597164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118015" y="-699889"/>
            <a:ext cx="9626215" cy="1370341"/>
            <a:chOff x="0" y="0"/>
            <a:chExt cx="2535300" cy="36091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35300" cy="360913"/>
            </a:xfrm>
            <a:custGeom>
              <a:avLst/>
              <a:gdLst/>
              <a:ahLst/>
              <a:cxnLst/>
              <a:rect r="r" b="b" t="t" l="l"/>
              <a:pathLst>
                <a:path h="360913" w="2535300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3018984" y="1095375"/>
            <a:ext cx="13902422" cy="92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ПРОФЕСІЙНЕ НАВЧАННЯ ЖІНОК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616331" y="1958975"/>
            <a:ext cx="8115300" cy="1456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для працевлаштування у сферах, </a:t>
            </a:r>
          </a:p>
          <a:p>
            <a:pPr algn="r">
              <a:lnSpc>
                <a:spcPts val="4200"/>
              </a:lnSpc>
            </a:pPr>
            <a:r>
              <a:rPr lang="en-US" sz="30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де вони були недостатньо представлені</a:t>
            </a:r>
          </a:p>
          <a:p>
            <a:pPr algn="r">
              <a:lnSpc>
                <a:spcPts val="3220"/>
              </a:lnSpc>
            </a:pPr>
          </a:p>
        </p:txBody>
      </p:sp>
      <p:grpSp>
        <p:nvGrpSpPr>
          <p:cNvPr name="Group 18" id="18"/>
          <p:cNvGrpSpPr/>
          <p:nvPr/>
        </p:nvGrpSpPr>
        <p:grpSpPr>
          <a:xfrm rot="-9581706">
            <a:off x="1805589" y="3086736"/>
            <a:ext cx="1124424" cy="977972"/>
            <a:chOff x="0" y="0"/>
            <a:chExt cx="473018" cy="41140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73018" cy="411409"/>
            </a:xfrm>
            <a:custGeom>
              <a:avLst/>
              <a:gdLst/>
              <a:ahLst/>
              <a:cxnLst/>
              <a:rect r="r" b="b" t="t" l="l"/>
              <a:pathLst>
                <a:path h="411409" w="473018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-10800000">
            <a:off x="1973444" y="3347121"/>
            <a:ext cx="9938003" cy="6059841"/>
            <a:chOff x="0" y="0"/>
            <a:chExt cx="4180677" cy="254922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180677" cy="2549228"/>
            </a:xfrm>
            <a:custGeom>
              <a:avLst/>
              <a:gdLst/>
              <a:ahLst/>
              <a:cxnLst/>
              <a:rect r="r" b="b" t="t" l="l"/>
              <a:pathLst>
                <a:path h="2549228" w="4180677">
                  <a:moveTo>
                    <a:pt x="0" y="0"/>
                  </a:moveTo>
                  <a:lnTo>
                    <a:pt x="4180677" y="0"/>
                  </a:lnTo>
                  <a:lnTo>
                    <a:pt x="4180677" y="2549228"/>
                  </a:lnTo>
                  <a:lnTo>
                    <a:pt x="0" y="2549228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4180677" cy="25873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-10800000">
            <a:off x="1670839" y="2858136"/>
            <a:ext cx="5851470" cy="977972"/>
            <a:chOff x="0" y="0"/>
            <a:chExt cx="2461571" cy="41140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461571" cy="411409"/>
            </a:xfrm>
            <a:custGeom>
              <a:avLst/>
              <a:gdLst/>
              <a:ahLst/>
              <a:cxnLst/>
              <a:rect r="r" b="b" t="t" l="l"/>
              <a:pathLst>
                <a:path h="411409" w="2461571">
                  <a:moveTo>
                    <a:pt x="0" y="0"/>
                  </a:moveTo>
                  <a:lnTo>
                    <a:pt x="2461571" y="0"/>
                  </a:lnTo>
                  <a:lnTo>
                    <a:pt x="2461571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2461571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2187216" y="3061371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умови: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973444" y="3817057"/>
            <a:ext cx="9639692" cy="558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організовується на замовлення роботодавця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строк професійного навчання осіб визначається робочими навчальними планами та освітніми програмами і не може перевищувати 10 місяців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напра</a:t>
            </a: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вленням на професійне навчання гарантується оплата центром зайнятості закладу освіти вартості професійного навчання в розмірі, що не перевищує 10 розмірів прожиткового мінімуму для працездатних осіб, установленого на дату прийняття рішення про його видачу (</a:t>
            </a:r>
            <a:r>
              <a:rPr lang="en-US" b="true" sz="23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33 280</a:t>
            </a: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 грн) 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за результатами особа отримує свідоцтво про присвоєння (підвищення) кваліфікації відповідно до законодавства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обов’язкова умова – працевлаштування за набутою професією протягом 15 календарних днів після завершення навчання</a:t>
            </a:r>
          </a:p>
          <a:p>
            <a:pPr algn="l">
              <a:lnSpc>
                <a:spcPts val="3220"/>
              </a:lnSpc>
            </a:pPr>
          </a:p>
        </p:txBody>
      </p:sp>
      <p:grpSp>
        <p:nvGrpSpPr>
          <p:cNvPr name="Group 29" id="29"/>
          <p:cNvGrpSpPr/>
          <p:nvPr/>
        </p:nvGrpSpPr>
        <p:grpSpPr>
          <a:xfrm rot="0">
            <a:off x="12673981" y="3978839"/>
            <a:ext cx="3848331" cy="3848331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  <a:p>
              <a:pPr algn="ctr">
                <a:lnSpc>
                  <a:spcPts val="4899"/>
                </a:lnSpc>
              </a:pPr>
              <a:r>
                <a:rPr lang="en-US" sz="3499" b="true">
                  <a:solidFill>
                    <a:srgbClr val="EFEFE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33 280 грн</a:t>
              </a:r>
            </a:p>
            <a:p>
              <a:pPr algn="ctr">
                <a:lnSpc>
                  <a:spcPts val="489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956037" y="4241249"/>
            <a:ext cx="3284218" cy="3370404"/>
            <a:chOff x="0" y="0"/>
            <a:chExt cx="915525" cy="93955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15526" cy="939551"/>
            </a:xfrm>
            <a:custGeom>
              <a:avLst/>
              <a:gdLst/>
              <a:ahLst/>
              <a:cxnLst/>
              <a:rect r="r" b="b" t="t" l="l"/>
              <a:pathLst>
                <a:path h="939551" w="915526">
                  <a:moveTo>
                    <a:pt x="457763" y="0"/>
                  </a:moveTo>
                  <a:cubicBezTo>
                    <a:pt x="204947" y="0"/>
                    <a:pt x="0" y="210326"/>
                    <a:pt x="0" y="469776"/>
                  </a:cubicBezTo>
                  <a:cubicBezTo>
                    <a:pt x="0" y="729225"/>
                    <a:pt x="204947" y="939551"/>
                    <a:pt x="457763" y="939551"/>
                  </a:cubicBezTo>
                  <a:cubicBezTo>
                    <a:pt x="710578" y="939551"/>
                    <a:pt x="915526" y="729225"/>
                    <a:pt x="915526" y="469776"/>
                  </a:cubicBezTo>
                  <a:cubicBezTo>
                    <a:pt x="915526" y="210326"/>
                    <a:pt x="710578" y="0"/>
                    <a:pt x="457763" y="0"/>
                  </a:cubicBez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85831" y="30933"/>
              <a:ext cx="743864" cy="820535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3438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31 </a:t>
              </a:r>
            </a:p>
            <a:p>
              <a:pPr algn="ctr">
                <a:lnSpc>
                  <a:spcPts val="4899"/>
                </a:lnSpc>
              </a:pPr>
              <a:r>
                <a:rPr lang="en-US" sz="3499" b="true">
                  <a:solidFill>
                    <a:srgbClr val="03438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професія</a:t>
              </a:r>
            </a:p>
            <a:p>
              <a:pPr algn="ctr">
                <a:lnSpc>
                  <a:spcPts val="4899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6644" y="1076325"/>
            <a:ext cx="15702433" cy="2127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ПРОГРАМИ ПРОФЕСІЙНОГО НАВЧАННЯ СУМСЬКОГО ЦПТО - </a:t>
            </a:r>
          </a:p>
          <a:p>
            <a:pPr algn="l">
              <a:lnSpc>
                <a:spcPts val="4399"/>
              </a:lnSpc>
            </a:pPr>
            <a:r>
              <a:rPr lang="en-US" sz="3999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НЕОБХІДНІ НАВИЧКИ ДЛЯ УСПІШНОЇ КАР'ЄРИ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764867" y="-699889"/>
            <a:ext cx="16931738" cy="1533898"/>
            <a:chOff x="0" y="0"/>
            <a:chExt cx="4459388" cy="40399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9388" cy="403990"/>
            </a:xfrm>
            <a:custGeom>
              <a:avLst/>
              <a:gdLst/>
              <a:ahLst/>
              <a:cxnLst/>
              <a:rect r="r" b="b" t="t" l="l"/>
              <a:pathLst>
                <a:path h="403990" w="4459388">
                  <a:moveTo>
                    <a:pt x="0" y="0"/>
                  </a:moveTo>
                  <a:lnTo>
                    <a:pt x="4459388" y="0"/>
                  </a:lnTo>
                  <a:lnTo>
                    <a:pt x="4459388" y="403990"/>
                  </a:lnTo>
                  <a:lnTo>
                    <a:pt x="0" y="403990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59388" cy="4420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-5564795" y="4649156"/>
            <a:ext cx="10698089" cy="1533898"/>
            <a:chOff x="0" y="0"/>
            <a:chExt cx="2817604" cy="4039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17604" cy="403990"/>
            </a:xfrm>
            <a:custGeom>
              <a:avLst/>
              <a:gdLst/>
              <a:ahLst/>
              <a:cxnLst/>
              <a:rect r="r" b="b" t="t" l="l"/>
              <a:pathLst>
                <a:path h="403990" w="2817604">
                  <a:moveTo>
                    <a:pt x="0" y="0"/>
                  </a:moveTo>
                  <a:lnTo>
                    <a:pt x="2817604" y="0"/>
                  </a:lnTo>
                  <a:lnTo>
                    <a:pt x="2817604" y="403990"/>
                  </a:lnTo>
                  <a:lnTo>
                    <a:pt x="0" y="403990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817604" cy="4420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47625" y="-28892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313285" y="3204210"/>
            <a:ext cx="8743570" cy="5825403"/>
          </a:xfrm>
          <a:custGeom>
            <a:avLst/>
            <a:gdLst/>
            <a:ahLst/>
            <a:cxnLst/>
            <a:rect r="r" b="b" t="t" l="l"/>
            <a:pathLst>
              <a:path h="5825403" w="8743570">
                <a:moveTo>
                  <a:pt x="0" y="0"/>
                </a:moveTo>
                <a:lnTo>
                  <a:pt x="8743570" y="0"/>
                </a:lnTo>
                <a:lnTo>
                  <a:pt x="8743570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16314" y="3952543"/>
            <a:ext cx="9321799" cy="5462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4002"/>
              </a:lnSpc>
              <a:buFont typeface="Arial"/>
              <a:buChar char="•"/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Бджоляр</a:t>
            </a:r>
          </a:p>
          <a:p>
            <a:pPr algn="l" marL="496571" indent="-248285" lvl="1">
              <a:lnSpc>
                <a:spcPts val="4002"/>
              </a:lnSpc>
              <a:buFont typeface="Arial"/>
              <a:buChar char="•"/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Зварник </a:t>
            </a: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пластмас</a:t>
            </a:r>
          </a:p>
          <a:p>
            <a:pPr algn="l" marL="496571" indent="-248285" lvl="1">
              <a:lnSpc>
                <a:spcPts val="4002"/>
              </a:lnSpc>
              <a:buFont typeface="Arial"/>
              <a:buChar char="•"/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Кухар</a:t>
            </a:r>
          </a:p>
          <a:p>
            <a:pPr algn="l" marL="496571" indent="-248285" lvl="1">
              <a:lnSpc>
                <a:spcPts val="4002"/>
              </a:lnSpc>
              <a:buFont typeface="Arial"/>
              <a:buChar char="•"/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Електромонтер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з ремонту та обслуговування електроустаткування</a:t>
            </a:r>
          </a:p>
          <a:p>
            <a:pPr algn="l" marL="496571" indent="-248285" lvl="1">
              <a:lnSpc>
                <a:spcPts val="4002"/>
              </a:lnSpc>
              <a:buFont typeface="Arial"/>
              <a:buChar char="•"/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Електрогазозварник </a:t>
            </a:r>
          </a:p>
          <a:p>
            <a:pPr algn="l" marL="496571" indent="-248285" lvl="1">
              <a:lnSpc>
                <a:spcPts val="4002"/>
              </a:lnSpc>
              <a:buFont typeface="Arial"/>
              <a:buChar char="•"/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Оператор котельні</a:t>
            </a:r>
          </a:p>
          <a:p>
            <a:pPr algn="l" marL="496571" indent="-248285" lvl="1">
              <a:lnSpc>
                <a:spcPts val="4002"/>
              </a:lnSpc>
              <a:buFont typeface="Arial"/>
              <a:buChar char="•"/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Машиніст (кочегар) котельні</a:t>
            </a:r>
          </a:p>
          <a:p>
            <a:pPr algn="l" marL="496571" indent="-248285" lvl="1">
              <a:lnSpc>
                <a:spcPts val="4002"/>
              </a:lnSpc>
              <a:buFont typeface="Arial"/>
              <a:buChar char="•"/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Продавець продовольчих/непродовольчих товарів</a:t>
            </a:r>
          </a:p>
          <a:p>
            <a:pPr algn="l" marL="496571" indent="-248285" lvl="1">
              <a:lnSpc>
                <a:spcPts val="4002"/>
              </a:lnSpc>
              <a:buFont typeface="Arial"/>
              <a:buChar char="•"/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Перукар</a:t>
            </a:r>
          </a:p>
          <a:p>
            <a:pPr algn="l" marL="0" indent="0" lvl="0">
              <a:lnSpc>
                <a:spcPts val="348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3685070" y="3659927"/>
            <a:ext cx="176047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Суми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121181" y="4400550"/>
            <a:ext cx="176047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Полтава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761662" y="5502809"/>
            <a:ext cx="4905252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Івано-Франківськ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350499" y="4629150"/>
            <a:ext cx="176047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Львів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53815" y="4019218"/>
            <a:ext cx="176047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Рівне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668604" y="4629150"/>
            <a:ext cx="176047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Харків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06440" y="6688695"/>
            <a:ext cx="176047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Одеса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976031" y="5358954"/>
            <a:ext cx="176047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Дніпро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4983" y="259197"/>
            <a:ext cx="15584786" cy="92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ОСВІТНІ ПРОГРАМИ: 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5400000">
            <a:off x="-384825" y="-1677897"/>
            <a:ext cx="5413194" cy="5413194"/>
          </a:xfrm>
          <a:custGeom>
            <a:avLst/>
            <a:gdLst/>
            <a:ahLst/>
            <a:cxnLst/>
            <a:rect r="r" b="b" t="t" l="l"/>
            <a:pathLst>
              <a:path h="5413194" w="5413194">
                <a:moveTo>
                  <a:pt x="5413194" y="0"/>
                </a:moveTo>
                <a:lnTo>
                  <a:pt x="0" y="0"/>
                </a:lnTo>
                <a:lnTo>
                  <a:pt x="0" y="5413194"/>
                </a:lnTo>
                <a:lnTo>
                  <a:pt x="5413194" y="5413194"/>
                </a:lnTo>
                <a:lnTo>
                  <a:pt x="54131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44983" y="2513447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хто може отримати?</a:t>
            </a:r>
          </a:p>
        </p:txBody>
      </p:sp>
      <p:grpSp>
        <p:nvGrpSpPr>
          <p:cNvPr name="Group 5" id="5"/>
          <p:cNvGrpSpPr/>
          <p:nvPr/>
        </p:nvGrpSpPr>
        <p:grpSpPr>
          <a:xfrm rot="-10800000">
            <a:off x="752732" y="3027797"/>
            <a:ext cx="5421279" cy="6396698"/>
            <a:chOff x="0" y="0"/>
            <a:chExt cx="2195063" cy="259000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5063" cy="2590008"/>
            </a:xfrm>
            <a:custGeom>
              <a:avLst/>
              <a:gdLst/>
              <a:ahLst/>
              <a:cxnLst/>
              <a:rect r="r" b="b" t="t" l="l"/>
              <a:pathLst>
                <a:path h="2590008" w="2195063">
                  <a:moveTo>
                    <a:pt x="0" y="0"/>
                  </a:moveTo>
                  <a:lnTo>
                    <a:pt x="2195063" y="0"/>
                  </a:lnTo>
                  <a:lnTo>
                    <a:pt x="2195063" y="2590008"/>
                  </a:lnTo>
                  <a:lnTo>
                    <a:pt x="0" y="2590008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195063" cy="26281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44416" y="3537675"/>
            <a:ext cx="4837912" cy="584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Підприємництво та бізнес-планування </a:t>
            </a:r>
          </a:p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(для отри</a:t>
            </a: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мання гранту "Власна справа")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Генеруй бізнес-ідею. Розпочни свій бізнес. Вдосконалюй свій бізнес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true" rot="423365">
            <a:off x="-748284" y="6601259"/>
            <a:ext cx="4094284" cy="4094284"/>
          </a:xfrm>
          <a:custGeom>
            <a:avLst/>
            <a:gdLst/>
            <a:ahLst/>
            <a:cxnLst/>
            <a:rect r="r" b="b" t="t" l="l"/>
            <a:pathLst>
              <a:path h="4094284" w="4094284">
                <a:moveTo>
                  <a:pt x="0" y="4094284"/>
                </a:moveTo>
                <a:lnTo>
                  <a:pt x="4094284" y="4094284"/>
                </a:lnTo>
                <a:lnTo>
                  <a:pt x="4094284" y="0"/>
                </a:lnTo>
                <a:lnTo>
                  <a:pt x="0" y="0"/>
                </a:lnTo>
                <a:lnTo>
                  <a:pt x="0" y="40942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-10800000">
            <a:off x="0" y="10149906"/>
            <a:ext cx="18505355" cy="1370341"/>
            <a:chOff x="0" y="0"/>
            <a:chExt cx="4873838" cy="3609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73838" cy="360913"/>
            </a:xfrm>
            <a:custGeom>
              <a:avLst/>
              <a:gdLst/>
              <a:ahLst/>
              <a:cxnLst/>
              <a:rect r="r" b="b" t="t" l="l"/>
              <a:pathLst>
                <a:path h="360913" w="4873838">
                  <a:moveTo>
                    <a:pt x="0" y="0"/>
                  </a:moveTo>
                  <a:lnTo>
                    <a:pt x="4873838" y="0"/>
                  </a:lnTo>
                  <a:lnTo>
                    <a:pt x="4873838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873838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10800000">
            <a:off x="1298858" y="1961973"/>
            <a:ext cx="4329029" cy="1217249"/>
            <a:chOff x="0" y="0"/>
            <a:chExt cx="1752814" cy="49286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412526" y="2331497"/>
            <a:ext cx="456935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Підприємництво</a:t>
            </a:r>
          </a:p>
        </p:txBody>
      </p:sp>
      <p:grpSp>
        <p:nvGrpSpPr>
          <p:cNvPr name="Group 17" id="17"/>
          <p:cNvGrpSpPr/>
          <p:nvPr/>
        </p:nvGrpSpPr>
        <p:grpSpPr>
          <a:xfrm rot="-10800000">
            <a:off x="6593593" y="3027797"/>
            <a:ext cx="5421279" cy="6396698"/>
            <a:chOff x="0" y="0"/>
            <a:chExt cx="2195063" cy="259000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95063" cy="2590008"/>
            </a:xfrm>
            <a:custGeom>
              <a:avLst/>
              <a:gdLst/>
              <a:ahLst/>
              <a:cxnLst/>
              <a:rect r="r" b="b" t="t" l="l"/>
              <a:pathLst>
                <a:path h="2590008" w="2195063">
                  <a:moveTo>
                    <a:pt x="0" y="0"/>
                  </a:moveTo>
                  <a:lnTo>
                    <a:pt x="2195063" y="0"/>
                  </a:lnTo>
                  <a:lnTo>
                    <a:pt x="2195063" y="2590008"/>
                  </a:lnTo>
                  <a:lnTo>
                    <a:pt x="0" y="2590008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195063" cy="26281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10800000">
            <a:off x="7228456" y="1961973"/>
            <a:ext cx="4329029" cy="1217249"/>
            <a:chOff x="0" y="0"/>
            <a:chExt cx="1752814" cy="49286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-10800000">
            <a:off x="7228456" y="1961973"/>
            <a:ext cx="4329029" cy="1217249"/>
            <a:chOff x="0" y="0"/>
            <a:chExt cx="1752814" cy="49286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6730807" y="2180072"/>
            <a:ext cx="5324327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ІТ та </a:t>
            </a:r>
          </a:p>
          <a:p>
            <a:pPr algn="ctr">
              <a:lnSpc>
                <a:spcPts val="3300"/>
              </a:lnSpc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цифрові Технології</a:t>
            </a:r>
          </a:p>
          <a:p>
            <a:pPr algn="ctr">
              <a:lnSpc>
                <a:spcPts val="3300"/>
              </a:lnSpc>
            </a:pPr>
          </a:p>
        </p:txBody>
      </p:sp>
      <p:grpSp>
        <p:nvGrpSpPr>
          <p:cNvPr name="Group 27" id="27"/>
          <p:cNvGrpSpPr/>
          <p:nvPr/>
        </p:nvGrpSpPr>
        <p:grpSpPr>
          <a:xfrm rot="-10800000">
            <a:off x="12483759" y="3027797"/>
            <a:ext cx="5421279" cy="6396698"/>
            <a:chOff x="0" y="0"/>
            <a:chExt cx="2195063" cy="259000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195063" cy="2590008"/>
            </a:xfrm>
            <a:custGeom>
              <a:avLst/>
              <a:gdLst/>
              <a:ahLst/>
              <a:cxnLst/>
              <a:rect r="r" b="b" t="t" l="l"/>
              <a:pathLst>
                <a:path h="2590008" w="2195063">
                  <a:moveTo>
                    <a:pt x="0" y="0"/>
                  </a:moveTo>
                  <a:lnTo>
                    <a:pt x="2195063" y="0"/>
                  </a:lnTo>
                  <a:lnTo>
                    <a:pt x="2195063" y="2590008"/>
                  </a:lnTo>
                  <a:lnTo>
                    <a:pt x="0" y="2590008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2195063" cy="26281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2686631" y="3678147"/>
            <a:ext cx="5015536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Курси автоматиз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ованої бухгалтерії BAS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Курс кошторисної справи та ціноутворення </a:t>
            </a:r>
          </a:p>
          <a:p>
            <a:pPr algn="l">
              <a:lnSpc>
                <a:spcPts val="4200"/>
              </a:lnSpc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7018529" y="3678147"/>
            <a:ext cx="4329029" cy="584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Курси цифровог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 маркетингу та SMM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Технології штучного інтелекту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Цифрова та медіаграмотність </a:t>
            </a:r>
          </a:p>
          <a:p>
            <a:pPr algn="l">
              <a:lnSpc>
                <a:spcPts val="4200"/>
              </a:lnSpc>
            </a:pPr>
          </a:p>
        </p:txBody>
      </p:sp>
      <p:grpSp>
        <p:nvGrpSpPr>
          <p:cNvPr name="Group 32" id="32"/>
          <p:cNvGrpSpPr/>
          <p:nvPr/>
        </p:nvGrpSpPr>
        <p:grpSpPr>
          <a:xfrm rot="-10800000">
            <a:off x="13017159" y="1961973"/>
            <a:ext cx="4329029" cy="1217249"/>
            <a:chOff x="0" y="0"/>
            <a:chExt cx="1752814" cy="49286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3017159" y="2180072"/>
            <a:ext cx="4569350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Бухгалтерія та фінанси</a:t>
            </a:r>
          </a:p>
          <a:p>
            <a:pPr algn="ctr">
              <a:lnSpc>
                <a:spcPts val="3300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6233" y="670901"/>
            <a:ext cx="8946280" cy="92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ОСВІТНІ ПРОГРАМИ: </a:t>
            </a:r>
          </a:p>
        </p:txBody>
      </p:sp>
      <p:grpSp>
        <p:nvGrpSpPr>
          <p:cNvPr name="Group 3" id="3"/>
          <p:cNvGrpSpPr/>
          <p:nvPr/>
        </p:nvGrpSpPr>
        <p:grpSpPr>
          <a:xfrm rot="-10800000">
            <a:off x="1179563" y="3754824"/>
            <a:ext cx="6611237" cy="5748167"/>
            <a:chOff x="0" y="0"/>
            <a:chExt cx="2676875" cy="232742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76875" cy="2327420"/>
            </a:xfrm>
            <a:custGeom>
              <a:avLst/>
              <a:gdLst/>
              <a:ahLst/>
              <a:cxnLst/>
              <a:rect r="r" b="b" t="t" l="l"/>
              <a:pathLst>
                <a:path h="2327420" w="2676875">
                  <a:moveTo>
                    <a:pt x="0" y="0"/>
                  </a:moveTo>
                  <a:lnTo>
                    <a:pt x="2676875" y="0"/>
                  </a:lnTo>
                  <a:lnTo>
                    <a:pt x="2676875" y="2327420"/>
                  </a:lnTo>
                  <a:lnTo>
                    <a:pt x="0" y="2327420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676875" cy="23655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416221" y="2752677"/>
            <a:ext cx="6137921" cy="1217249"/>
            <a:chOff x="0" y="0"/>
            <a:chExt cx="2485230" cy="4928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485230" cy="492861"/>
            </a:xfrm>
            <a:custGeom>
              <a:avLst/>
              <a:gdLst/>
              <a:ahLst/>
              <a:cxnLst/>
              <a:rect r="r" b="b" t="t" l="l"/>
              <a:pathLst>
                <a:path h="492861" w="2485230">
                  <a:moveTo>
                    <a:pt x="0" y="0"/>
                  </a:moveTo>
                  <a:lnTo>
                    <a:pt x="2485230" y="0"/>
                  </a:lnTo>
                  <a:lnTo>
                    <a:pt x="2485230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485230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458142" y="3169485"/>
            <a:ext cx="609600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СЕРВІСНЕ ОБСЛУГОВУВАННЯ </a:t>
            </a:r>
          </a:p>
          <a:p>
            <a:pPr algn="ctr">
              <a:lnSpc>
                <a:spcPts val="3300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10489374">
            <a:off x="486242" y="9431270"/>
            <a:ext cx="3930947" cy="2149316"/>
            <a:chOff x="0" y="0"/>
            <a:chExt cx="1149614" cy="62857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2E5A9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true" rot="-5098649">
            <a:off x="15132034" y="6376642"/>
            <a:ext cx="3997134" cy="3997134"/>
          </a:xfrm>
          <a:custGeom>
            <a:avLst/>
            <a:gdLst/>
            <a:ahLst/>
            <a:cxnLst/>
            <a:rect r="r" b="b" t="t" l="l"/>
            <a:pathLst>
              <a:path h="3997134" w="3997134">
                <a:moveTo>
                  <a:pt x="0" y="3997134"/>
                </a:moveTo>
                <a:lnTo>
                  <a:pt x="3997134" y="3997134"/>
                </a:lnTo>
                <a:lnTo>
                  <a:pt x="3997134" y="0"/>
                </a:lnTo>
                <a:lnTo>
                  <a:pt x="0" y="0"/>
                </a:lnTo>
                <a:lnTo>
                  <a:pt x="0" y="39971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-5400000">
            <a:off x="-1352493" y="7095592"/>
            <a:ext cx="3369696" cy="3369696"/>
          </a:xfrm>
          <a:custGeom>
            <a:avLst/>
            <a:gdLst/>
            <a:ahLst/>
            <a:cxnLst/>
            <a:rect r="r" b="b" t="t" l="l"/>
            <a:pathLst>
              <a:path h="3369696" w="3369696">
                <a:moveTo>
                  <a:pt x="0" y="0"/>
                </a:moveTo>
                <a:lnTo>
                  <a:pt x="3369696" y="0"/>
                </a:lnTo>
                <a:lnTo>
                  <a:pt x="3369696" y="3369696"/>
                </a:lnTo>
                <a:lnTo>
                  <a:pt x="0" y="3369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5" id="15"/>
          <p:cNvSpPr txBox="true"/>
          <p:nvPr/>
        </p:nvSpPr>
        <p:spPr>
          <a:xfrm rot="0">
            <a:off x="1275444" y="4131287"/>
            <a:ext cx="6278698" cy="568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Монт</a:t>
            </a:r>
            <a:r>
              <a:rPr lang="en-US" b="true" sz="2499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аж та проєктування сонячних електростанцій</a:t>
            </a:r>
          </a:p>
          <a:p>
            <a:pPr algn="l">
              <a:lnSpc>
                <a:spcPts val="3499"/>
              </a:lnSpc>
            </a:pP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Побутове та промислове зварювання труб з різних матеріалів</a:t>
            </a:r>
          </a:p>
          <a:p>
            <a:pPr algn="l">
              <a:lnSpc>
                <a:spcPts val="3499"/>
              </a:lnSpc>
            </a:pP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Ремонт побутових приладів та побутової техніки</a:t>
            </a:r>
          </a:p>
          <a:p>
            <a:pPr algn="l">
              <a:lnSpc>
                <a:spcPts val="3499"/>
              </a:lnSpc>
            </a:pP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Монтаж сантехнічного обладнання</a:t>
            </a:r>
          </a:p>
          <a:p>
            <a:pPr algn="r">
              <a:lnSpc>
                <a:spcPts val="3500"/>
              </a:lnSpc>
            </a:pPr>
          </a:p>
        </p:txBody>
      </p:sp>
      <p:grpSp>
        <p:nvGrpSpPr>
          <p:cNvPr name="Group 16" id="16"/>
          <p:cNvGrpSpPr/>
          <p:nvPr/>
        </p:nvGrpSpPr>
        <p:grpSpPr>
          <a:xfrm rot="-10800000">
            <a:off x="10170147" y="3626260"/>
            <a:ext cx="6611237" cy="5876732"/>
            <a:chOff x="0" y="0"/>
            <a:chExt cx="2676875" cy="237947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676875" cy="2379475"/>
            </a:xfrm>
            <a:custGeom>
              <a:avLst/>
              <a:gdLst/>
              <a:ahLst/>
              <a:cxnLst/>
              <a:rect r="r" b="b" t="t" l="l"/>
              <a:pathLst>
                <a:path h="2379475" w="2676875">
                  <a:moveTo>
                    <a:pt x="0" y="0"/>
                  </a:moveTo>
                  <a:lnTo>
                    <a:pt x="2676875" y="0"/>
                  </a:lnTo>
                  <a:lnTo>
                    <a:pt x="2676875" y="2379475"/>
                  </a:lnTo>
                  <a:lnTo>
                    <a:pt x="0" y="2379475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2676875" cy="24175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0585505" y="4100032"/>
            <a:ext cx="5987497" cy="4872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524"/>
              </a:lnSpc>
              <a:buFont typeface="Arial"/>
              <a:buChar char="•"/>
            </a:pPr>
            <a:r>
              <a:rPr lang="en-US" b="true" sz="2499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Школа Фермерства:</a:t>
            </a:r>
            <a:r>
              <a:rPr lang="en-US" b="true" sz="2499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тепличне господарство, садівництво, ягідництво, ландшафтний дизайн</a:t>
            </a:r>
          </a:p>
          <a:p>
            <a:pPr algn="l">
              <a:lnSpc>
                <a:spcPts val="3524"/>
              </a:lnSpc>
            </a:pPr>
          </a:p>
          <a:p>
            <a:pPr algn="l" marL="539749" indent="-269875" lvl="1">
              <a:lnSpc>
                <a:spcPts val="3524"/>
              </a:lnSpc>
              <a:buFont typeface="Arial"/>
              <a:buChar char="•"/>
            </a:pPr>
            <a:r>
              <a:rPr lang="en-US" b="true" sz="2499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Використання агродрона у сільськогосподарському виробництві</a:t>
            </a:r>
          </a:p>
          <a:p>
            <a:pPr algn="l">
              <a:lnSpc>
                <a:spcPts val="3524"/>
              </a:lnSpc>
            </a:pPr>
          </a:p>
          <a:p>
            <a:pPr algn="l" marL="539749" indent="-269875" lvl="1">
              <a:lnSpc>
                <a:spcPts val="3524"/>
              </a:lnSpc>
              <a:buFont typeface="Arial"/>
              <a:buChar char="•"/>
            </a:pPr>
            <a:r>
              <a:rPr lang="en-US" b="true" sz="2499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Курс помічника бджоляра</a:t>
            </a:r>
          </a:p>
          <a:p>
            <a:pPr algn="ctr">
              <a:lnSpc>
                <a:spcPts val="4350"/>
              </a:lnSpc>
            </a:pPr>
          </a:p>
        </p:txBody>
      </p:sp>
      <p:grpSp>
        <p:nvGrpSpPr>
          <p:cNvPr name="Group 20" id="20"/>
          <p:cNvGrpSpPr/>
          <p:nvPr/>
        </p:nvGrpSpPr>
        <p:grpSpPr>
          <a:xfrm rot="5400000">
            <a:off x="-7068430" y="6751126"/>
            <a:ext cx="14469215" cy="332355"/>
            <a:chOff x="0" y="0"/>
            <a:chExt cx="3810822" cy="8753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810822" cy="87534"/>
            </a:xfrm>
            <a:custGeom>
              <a:avLst/>
              <a:gdLst/>
              <a:ahLst/>
              <a:cxnLst/>
              <a:rect r="r" b="b" t="t" l="l"/>
              <a:pathLst>
                <a:path h="87534" w="3810822">
                  <a:moveTo>
                    <a:pt x="0" y="0"/>
                  </a:moveTo>
                  <a:lnTo>
                    <a:pt x="3810822" y="0"/>
                  </a:lnTo>
                  <a:lnTo>
                    <a:pt x="3810822" y="87534"/>
                  </a:lnTo>
                  <a:lnTo>
                    <a:pt x="0" y="87534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3810822" cy="1256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1558895">
            <a:off x="-30099" y="-2175942"/>
            <a:ext cx="4738727" cy="4738727"/>
          </a:xfrm>
          <a:custGeom>
            <a:avLst/>
            <a:gdLst/>
            <a:ahLst/>
            <a:cxnLst/>
            <a:rect r="r" b="b" t="t" l="l"/>
            <a:pathLst>
              <a:path h="4738727" w="4738727">
                <a:moveTo>
                  <a:pt x="0" y="0"/>
                </a:moveTo>
                <a:lnTo>
                  <a:pt x="4738727" y="0"/>
                </a:lnTo>
                <a:lnTo>
                  <a:pt x="4738727" y="4738727"/>
                </a:lnTo>
                <a:lnTo>
                  <a:pt x="0" y="4738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4" id="24"/>
          <p:cNvGrpSpPr/>
          <p:nvPr/>
        </p:nvGrpSpPr>
        <p:grpSpPr>
          <a:xfrm rot="10489374">
            <a:off x="12576479" y="8953410"/>
            <a:ext cx="3930947" cy="2149316"/>
            <a:chOff x="0" y="0"/>
            <a:chExt cx="1149614" cy="62857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61AFEA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0106183" y="719524"/>
            <a:ext cx="7153117" cy="182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4294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НАВИЧКИ ДЛЯ СУЧАСНОСТІ</a:t>
            </a:r>
          </a:p>
        </p:txBody>
      </p:sp>
      <p:grpSp>
        <p:nvGrpSpPr>
          <p:cNvPr name="Group 28" id="28"/>
          <p:cNvGrpSpPr/>
          <p:nvPr/>
        </p:nvGrpSpPr>
        <p:grpSpPr>
          <a:xfrm rot="-10800000">
            <a:off x="10458458" y="2752677"/>
            <a:ext cx="6137921" cy="1217249"/>
            <a:chOff x="0" y="0"/>
            <a:chExt cx="2485230" cy="49286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485230" cy="492861"/>
            </a:xfrm>
            <a:custGeom>
              <a:avLst/>
              <a:gdLst/>
              <a:ahLst/>
              <a:cxnLst/>
              <a:rect r="r" b="b" t="t" l="l"/>
              <a:pathLst>
                <a:path h="492861" w="2485230">
                  <a:moveTo>
                    <a:pt x="0" y="0"/>
                  </a:moveTo>
                  <a:lnTo>
                    <a:pt x="2485230" y="0"/>
                  </a:lnTo>
                  <a:lnTo>
                    <a:pt x="2485230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2485230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0585505" y="3150435"/>
            <a:ext cx="5780521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СІЛЬСЬКЕ ГОСПОДАРСТВО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4983" y="259197"/>
            <a:ext cx="10268215" cy="92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СПЕЦІАЛЬНІ ПРОГРАМИ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5400000">
            <a:off x="-861614" y="-1677897"/>
            <a:ext cx="5413194" cy="5413194"/>
          </a:xfrm>
          <a:custGeom>
            <a:avLst/>
            <a:gdLst/>
            <a:ahLst/>
            <a:cxnLst/>
            <a:rect r="r" b="b" t="t" l="l"/>
            <a:pathLst>
              <a:path h="5413194" w="5413194">
                <a:moveTo>
                  <a:pt x="5413194" y="0"/>
                </a:moveTo>
                <a:lnTo>
                  <a:pt x="0" y="0"/>
                </a:lnTo>
                <a:lnTo>
                  <a:pt x="0" y="5413194"/>
                </a:lnTo>
                <a:lnTo>
                  <a:pt x="5413194" y="5413194"/>
                </a:lnTo>
                <a:lnTo>
                  <a:pt x="54131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44983" y="2513447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хто може отримати?</a:t>
            </a:r>
          </a:p>
        </p:txBody>
      </p:sp>
      <p:grpSp>
        <p:nvGrpSpPr>
          <p:cNvPr name="Group 5" id="5"/>
          <p:cNvGrpSpPr/>
          <p:nvPr/>
        </p:nvGrpSpPr>
        <p:grpSpPr>
          <a:xfrm rot="-10800000">
            <a:off x="512215" y="4747335"/>
            <a:ext cx="6886905" cy="4958529"/>
            <a:chOff x="0" y="0"/>
            <a:chExt cx="2788492" cy="20076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88492" cy="2007697"/>
            </a:xfrm>
            <a:custGeom>
              <a:avLst/>
              <a:gdLst/>
              <a:ahLst/>
              <a:cxnLst/>
              <a:rect r="r" b="b" t="t" l="l"/>
              <a:pathLst>
                <a:path h="2007697" w="2788492">
                  <a:moveTo>
                    <a:pt x="0" y="0"/>
                  </a:moveTo>
                  <a:lnTo>
                    <a:pt x="2788492" y="0"/>
                  </a:lnTo>
                  <a:lnTo>
                    <a:pt x="2788492" y="2007697"/>
                  </a:lnTo>
                  <a:lnTo>
                    <a:pt x="0" y="2007697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88492" cy="2045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1385149" y="3233573"/>
            <a:ext cx="5421279" cy="2036924"/>
            <a:chOff x="0" y="0"/>
            <a:chExt cx="2195063" cy="8247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95063" cy="824746"/>
            </a:xfrm>
            <a:custGeom>
              <a:avLst/>
              <a:gdLst/>
              <a:ahLst/>
              <a:cxnLst/>
              <a:rect r="r" b="b" t="t" l="l"/>
              <a:pathLst>
                <a:path h="824746" w="2195063">
                  <a:moveTo>
                    <a:pt x="0" y="0"/>
                  </a:moveTo>
                  <a:lnTo>
                    <a:pt x="2195063" y="0"/>
                  </a:lnTo>
                  <a:lnTo>
                    <a:pt x="2195063" y="824746"/>
                  </a:lnTo>
                  <a:lnTo>
                    <a:pt x="0" y="824746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195063" cy="862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536711" y="3678147"/>
            <a:ext cx="4837912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ТЕХНОЛОГІЇ МАЙБУТНЬОГО:</a:t>
            </a:r>
          </a:p>
        </p:txBody>
      </p:sp>
      <p:sp>
        <p:nvSpPr>
          <p:cNvPr name="Freeform 12" id="12"/>
          <p:cNvSpPr/>
          <p:nvPr/>
        </p:nvSpPr>
        <p:spPr>
          <a:xfrm flipH="false" flipV="true" rot="-10123406">
            <a:off x="15105476" y="-108645"/>
            <a:ext cx="4094284" cy="4094284"/>
          </a:xfrm>
          <a:custGeom>
            <a:avLst/>
            <a:gdLst/>
            <a:ahLst/>
            <a:cxnLst/>
            <a:rect r="r" b="b" t="t" l="l"/>
            <a:pathLst>
              <a:path h="4094284" w="4094284">
                <a:moveTo>
                  <a:pt x="0" y="4094284"/>
                </a:moveTo>
                <a:lnTo>
                  <a:pt x="4094284" y="4094284"/>
                </a:lnTo>
                <a:lnTo>
                  <a:pt x="4094284" y="0"/>
                </a:lnTo>
                <a:lnTo>
                  <a:pt x="0" y="0"/>
                </a:lnTo>
                <a:lnTo>
                  <a:pt x="0" y="40942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10800000">
            <a:off x="0" y="10149906"/>
            <a:ext cx="18505355" cy="1370341"/>
            <a:chOff x="0" y="0"/>
            <a:chExt cx="4873838" cy="36091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73838" cy="360913"/>
            </a:xfrm>
            <a:custGeom>
              <a:avLst/>
              <a:gdLst/>
              <a:ahLst/>
              <a:cxnLst/>
              <a:rect r="r" b="b" t="t" l="l"/>
              <a:pathLst>
                <a:path h="360913" w="4873838">
                  <a:moveTo>
                    <a:pt x="0" y="0"/>
                  </a:moveTo>
                  <a:lnTo>
                    <a:pt x="4873838" y="0"/>
                  </a:lnTo>
                  <a:lnTo>
                    <a:pt x="4873838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873838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932244" y="5489379"/>
            <a:ext cx="6046846" cy="371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Керування БПЛА (дроном): теорія і практика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НалагодженняStarlink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Основи 3D друку</a:t>
            </a:r>
          </a:p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grpSp>
        <p:nvGrpSpPr>
          <p:cNvPr name="Group 17" id="17"/>
          <p:cNvGrpSpPr/>
          <p:nvPr/>
        </p:nvGrpSpPr>
        <p:grpSpPr>
          <a:xfrm rot="-10800000">
            <a:off x="9775002" y="4747335"/>
            <a:ext cx="6886905" cy="4958529"/>
            <a:chOff x="0" y="0"/>
            <a:chExt cx="2788492" cy="200769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788492" cy="2007697"/>
            </a:xfrm>
            <a:custGeom>
              <a:avLst/>
              <a:gdLst/>
              <a:ahLst/>
              <a:cxnLst/>
              <a:rect r="r" b="b" t="t" l="l"/>
              <a:pathLst>
                <a:path h="2007697" w="2788492">
                  <a:moveTo>
                    <a:pt x="0" y="0"/>
                  </a:moveTo>
                  <a:lnTo>
                    <a:pt x="2788492" y="0"/>
                  </a:lnTo>
                  <a:lnTo>
                    <a:pt x="2788492" y="2007697"/>
                  </a:lnTo>
                  <a:lnTo>
                    <a:pt x="0" y="2007697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788492" cy="2045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10800000">
            <a:off x="10393517" y="3308832"/>
            <a:ext cx="5421279" cy="2036924"/>
            <a:chOff x="0" y="0"/>
            <a:chExt cx="2195063" cy="82474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195063" cy="824746"/>
            </a:xfrm>
            <a:custGeom>
              <a:avLst/>
              <a:gdLst/>
              <a:ahLst/>
              <a:cxnLst/>
              <a:rect r="r" b="b" t="t" l="l"/>
              <a:pathLst>
                <a:path h="824746" w="2195063">
                  <a:moveTo>
                    <a:pt x="0" y="0"/>
                  </a:moveTo>
                  <a:lnTo>
                    <a:pt x="2195063" y="0"/>
                  </a:lnTo>
                  <a:lnTo>
                    <a:pt x="2195063" y="824746"/>
                  </a:lnTo>
                  <a:lnTo>
                    <a:pt x="0" y="824746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2195063" cy="8628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1053940" y="3699585"/>
            <a:ext cx="432902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ЖИТТЄВО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ВАЖЛИВІ НАВИЧКИ: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844983" y="1202172"/>
            <a:ext cx="15121218" cy="182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b="true" sz="6500">
                <a:solidFill>
                  <a:srgbClr val="4294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ДЛЯ ОСОБИСТОГО РОЗВИТКУ </a:t>
            </a:r>
          </a:p>
          <a:p>
            <a:pPr algn="l">
              <a:lnSpc>
                <a:spcPts val="7150"/>
              </a:lnSpc>
            </a:pPr>
            <a:r>
              <a:rPr lang="en-US" b="true" sz="6500">
                <a:solidFill>
                  <a:srgbClr val="4294C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 БЕЗПЕКИ В СУЧАСНОМУ СВІТІ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14120" y="5543550"/>
            <a:ext cx="6333590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Курс надання першої домедичної допомоги та навичок самодопомоги</a:t>
            </a:r>
          </a:p>
          <a:p>
            <a:pPr algn="l">
              <a:lnSpc>
                <a:spcPts val="420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Курс практичної психологіч</a:t>
            </a: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ної </a:t>
            </a:r>
            <a:r>
              <a:rPr lang="en-US" b="true" sz="30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підтримки цивільного населення</a:t>
            </a:r>
          </a:p>
          <a:p>
            <a:pPr algn="ctr">
              <a:lnSpc>
                <a:spcPts val="420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43679" y="698826"/>
            <a:ext cx="15584786" cy="182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МІКРОГРАНТ «ВЛАСНА СПРАВА»</a:t>
            </a:r>
          </a:p>
          <a:p>
            <a:pPr algn="ctr">
              <a:lnSpc>
                <a:spcPts val="715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true" flipV="false" rot="-5400000">
            <a:off x="-620847" y="-1180186"/>
            <a:ext cx="5413194" cy="5413194"/>
          </a:xfrm>
          <a:custGeom>
            <a:avLst/>
            <a:gdLst/>
            <a:ahLst/>
            <a:cxnLst/>
            <a:rect r="r" b="b" t="t" l="l"/>
            <a:pathLst>
              <a:path h="5413194" w="5413194">
                <a:moveTo>
                  <a:pt x="5413194" y="0"/>
                </a:moveTo>
                <a:lnTo>
                  <a:pt x="0" y="0"/>
                </a:lnTo>
                <a:lnTo>
                  <a:pt x="0" y="5413194"/>
                </a:lnTo>
                <a:lnTo>
                  <a:pt x="5413194" y="5413194"/>
                </a:lnTo>
                <a:lnTo>
                  <a:pt x="54131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V="true">
            <a:off x="6663698" y="5358298"/>
            <a:ext cx="1811831" cy="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5" id="5"/>
          <p:cNvSpPr/>
          <p:nvPr/>
        </p:nvSpPr>
        <p:spPr>
          <a:xfrm flipH="true">
            <a:off x="3517818" y="5413121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9144000" y="4939833"/>
            <a:ext cx="8346548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умови зареєструватися фізичною особою підприємцем без створення робочих місць </a:t>
            </a:r>
          </a:p>
        </p:txBody>
      </p:sp>
      <p:sp>
        <p:nvSpPr>
          <p:cNvPr name="AutoShape 7" id="7"/>
          <p:cNvSpPr/>
          <p:nvPr/>
        </p:nvSpPr>
        <p:spPr>
          <a:xfrm flipH="true">
            <a:off x="3588787" y="6981517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-9581706">
            <a:off x="1523538" y="2222754"/>
            <a:ext cx="1124424" cy="977972"/>
            <a:chOff x="0" y="0"/>
            <a:chExt cx="473018" cy="41140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3018" cy="411409"/>
            </a:xfrm>
            <a:custGeom>
              <a:avLst/>
              <a:gdLst/>
              <a:ahLst/>
              <a:cxnLst/>
              <a:rect r="r" b="b" t="t" l="l"/>
              <a:pathLst>
                <a:path h="411409" w="473018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1739762" y="1780752"/>
            <a:ext cx="5806859" cy="2618262"/>
            <a:chOff x="0" y="0"/>
            <a:chExt cx="2442805" cy="110143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42805" cy="1101439"/>
            </a:xfrm>
            <a:custGeom>
              <a:avLst/>
              <a:gdLst/>
              <a:ahLst/>
              <a:cxnLst/>
              <a:rect r="r" b="b" t="t" l="l"/>
              <a:pathLst>
                <a:path h="1101439" w="2442805">
                  <a:moveTo>
                    <a:pt x="0" y="0"/>
                  </a:moveTo>
                  <a:lnTo>
                    <a:pt x="2442805" y="0"/>
                  </a:lnTo>
                  <a:lnTo>
                    <a:pt x="2442805" y="1101439"/>
                  </a:lnTo>
                  <a:lnTo>
                    <a:pt x="0" y="1101439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442805" cy="11395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085750" y="2970647"/>
            <a:ext cx="5228468" cy="174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53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фізичні особи</a:t>
            </a:r>
          </a:p>
          <a:p>
            <a:pPr algn="just" marL="539753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фізичні особи</a:t>
            </a: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 підприємці</a:t>
            </a:r>
          </a:p>
          <a:p>
            <a:pPr algn="just" marL="539753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юридичні особи</a:t>
            </a:r>
          </a:p>
          <a:p>
            <a:pPr algn="just">
              <a:lnSpc>
                <a:spcPts val="3500"/>
              </a:lnSpc>
            </a:pPr>
          </a:p>
        </p:txBody>
      </p:sp>
      <p:grpSp>
        <p:nvGrpSpPr>
          <p:cNvPr name="Group 15" id="15"/>
          <p:cNvGrpSpPr/>
          <p:nvPr/>
        </p:nvGrpSpPr>
        <p:grpSpPr>
          <a:xfrm rot="-10800000">
            <a:off x="1377116" y="1994154"/>
            <a:ext cx="5851470" cy="1033643"/>
            <a:chOff x="0" y="0"/>
            <a:chExt cx="2461571" cy="4348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61571" cy="434829"/>
            </a:xfrm>
            <a:custGeom>
              <a:avLst/>
              <a:gdLst/>
              <a:ahLst/>
              <a:cxnLst/>
              <a:rect r="r" b="b" t="t" l="l"/>
              <a:pathLst>
                <a:path h="434829" w="2461571">
                  <a:moveTo>
                    <a:pt x="0" y="0"/>
                  </a:moveTo>
                  <a:lnTo>
                    <a:pt x="2461571" y="0"/>
                  </a:lnTo>
                  <a:lnTo>
                    <a:pt x="2461571" y="434829"/>
                  </a:lnTo>
                  <a:lnTo>
                    <a:pt x="0" y="434829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461571" cy="472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893494" y="2197390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хто може отримати?</a:t>
            </a:r>
          </a:p>
        </p:txBody>
      </p:sp>
      <p:grpSp>
        <p:nvGrpSpPr>
          <p:cNvPr name="Group 19" id="19"/>
          <p:cNvGrpSpPr/>
          <p:nvPr/>
        </p:nvGrpSpPr>
        <p:grpSpPr>
          <a:xfrm rot="-10800000">
            <a:off x="1377116" y="4893203"/>
            <a:ext cx="4329029" cy="1039836"/>
            <a:chOff x="0" y="0"/>
            <a:chExt cx="1752814" cy="42102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143945" y="5072548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від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50 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100 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тис.грн</a:t>
            </a:r>
          </a:p>
        </p:txBody>
      </p:sp>
      <p:grpSp>
        <p:nvGrpSpPr>
          <p:cNvPr name="Group 23" id="23"/>
          <p:cNvGrpSpPr/>
          <p:nvPr/>
        </p:nvGrpSpPr>
        <p:grpSpPr>
          <a:xfrm rot="-10800000">
            <a:off x="1400460" y="6224029"/>
            <a:ext cx="4329029" cy="1039836"/>
            <a:chOff x="0" y="0"/>
            <a:chExt cx="1752814" cy="42102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-10800000">
            <a:off x="1400460" y="7559140"/>
            <a:ext cx="4329029" cy="1039836"/>
            <a:chOff x="0" y="0"/>
            <a:chExt cx="1752814" cy="42102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-10800000">
            <a:off x="1400460" y="8894250"/>
            <a:ext cx="4329029" cy="1039836"/>
            <a:chOff x="0" y="0"/>
            <a:chExt cx="1752814" cy="42102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155617" y="6380714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200 т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ис.грн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55617" y="7727106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300 т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ис.грн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55617" y="9073498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500 т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ис.грн</a:t>
            </a:r>
          </a:p>
        </p:txBody>
      </p:sp>
      <p:sp>
        <p:nvSpPr>
          <p:cNvPr name="AutoShape 35" id="35"/>
          <p:cNvSpPr/>
          <p:nvPr/>
        </p:nvSpPr>
        <p:spPr>
          <a:xfrm flipH="true">
            <a:off x="3612599" y="8462123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6" id="36"/>
          <p:cNvSpPr txBox="true"/>
          <p:nvPr/>
        </p:nvSpPr>
        <p:spPr>
          <a:xfrm rot="0">
            <a:off x="9144000" y="6247999"/>
            <a:ext cx="8346548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для молоді 18-25 років за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умови зареєструватися фізичною особою підприємцем без створення робочих місць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261305" y="9214778"/>
            <a:ext cx="8346548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 2-х робочих місць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144000" y="7775366"/>
            <a:ext cx="8346548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 1-го робочогомісця</a:t>
            </a:r>
          </a:p>
        </p:txBody>
      </p:sp>
      <p:sp>
        <p:nvSpPr>
          <p:cNvPr name="Freeform 39" id="39"/>
          <p:cNvSpPr/>
          <p:nvPr/>
        </p:nvSpPr>
        <p:spPr>
          <a:xfrm flipH="false" flipV="true" rot="-5400000">
            <a:off x="13194914" y="-1440661"/>
            <a:ext cx="6157558" cy="6157558"/>
          </a:xfrm>
          <a:custGeom>
            <a:avLst/>
            <a:gdLst/>
            <a:ahLst/>
            <a:cxnLst/>
            <a:rect r="r" b="b" t="t" l="l"/>
            <a:pathLst>
              <a:path h="6157558" w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0" id="40"/>
          <p:cNvSpPr/>
          <p:nvPr/>
        </p:nvSpPr>
        <p:spPr>
          <a:xfrm flipV="true">
            <a:off x="6589481" y="8079058"/>
            <a:ext cx="1811831" cy="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41" id="41"/>
          <p:cNvSpPr/>
          <p:nvPr/>
        </p:nvSpPr>
        <p:spPr>
          <a:xfrm flipV="true">
            <a:off x="6663698" y="6847439"/>
            <a:ext cx="1811831" cy="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42" id="42"/>
          <p:cNvSpPr/>
          <p:nvPr/>
        </p:nvSpPr>
        <p:spPr>
          <a:xfrm flipV="true">
            <a:off x="6589481" y="9433218"/>
            <a:ext cx="1811831" cy="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43" id="43"/>
          <p:cNvGrpSpPr/>
          <p:nvPr/>
        </p:nvGrpSpPr>
        <p:grpSpPr>
          <a:xfrm rot="0">
            <a:off x="14795444" y="7238982"/>
            <a:ext cx="2812409" cy="2812409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4762955" y="8046525"/>
            <a:ext cx="287738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дії </a:t>
            </a:r>
          </a:p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роки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84185" y="7962376"/>
            <a:ext cx="20343527" cy="1195868"/>
            <a:chOff x="0" y="0"/>
            <a:chExt cx="5357966" cy="3149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357966" cy="314961"/>
            </a:xfrm>
            <a:custGeom>
              <a:avLst/>
              <a:gdLst/>
              <a:ahLst/>
              <a:cxnLst/>
              <a:rect r="r" b="b" t="t" l="l"/>
              <a:pathLst>
                <a:path h="314961" w="5357966">
                  <a:moveTo>
                    <a:pt x="0" y="0"/>
                  </a:moveTo>
                  <a:lnTo>
                    <a:pt x="5357966" y="0"/>
                  </a:lnTo>
                  <a:lnTo>
                    <a:pt x="5357966" y="314961"/>
                  </a:lnTo>
                  <a:lnTo>
                    <a:pt x="0" y="3149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357966" cy="353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784185" y="9084495"/>
            <a:ext cx="20343527" cy="1533898"/>
            <a:chOff x="0" y="0"/>
            <a:chExt cx="5357966" cy="4039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357966" cy="403990"/>
            </a:xfrm>
            <a:custGeom>
              <a:avLst/>
              <a:gdLst/>
              <a:ahLst/>
              <a:cxnLst/>
              <a:rect r="r" b="b" t="t" l="l"/>
              <a:pathLst>
                <a:path h="403990" w="5357966">
                  <a:moveTo>
                    <a:pt x="0" y="0"/>
                  </a:moveTo>
                  <a:lnTo>
                    <a:pt x="5357966" y="0"/>
                  </a:lnTo>
                  <a:lnTo>
                    <a:pt x="5357966" y="403990"/>
                  </a:lnTo>
                  <a:lnTo>
                    <a:pt x="0" y="403990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357966" cy="4420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tru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10287000"/>
                </a:moveTo>
                <a:lnTo>
                  <a:pt x="10287000" y="10287000"/>
                </a:lnTo>
                <a:lnTo>
                  <a:pt x="10287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0">
            <a:off x="5143500" y="818128"/>
            <a:ext cx="12183255" cy="5405303"/>
            <a:chOff x="0" y="0"/>
            <a:chExt cx="16244341" cy="720707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66675"/>
              <a:ext cx="16244341" cy="36628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150"/>
                </a:lnSpc>
              </a:pPr>
              <a:r>
                <a:rPr lang="en-US" sz="6500" b="true">
                  <a:solidFill>
                    <a:srgbClr val="03438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ПІДТРИМКА ТА ДОПОМОГА </a:t>
              </a:r>
            </a:p>
            <a:p>
              <a:pPr algn="l">
                <a:lnSpc>
                  <a:spcPts val="7150"/>
                </a:lnSpc>
              </a:pPr>
              <a:r>
                <a:rPr lang="en-US" sz="6500" b="true">
                  <a:solidFill>
                    <a:srgbClr val="03438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КОЖНОМУ</a:t>
              </a:r>
            </a:p>
            <a:p>
              <a:pPr algn="l">
                <a:lnSpc>
                  <a:spcPts val="7150"/>
                </a:lnSpc>
              </a:pP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0" y="3462133"/>
              <a:ext cx="832772" cy="832772"/>
            </a:xfrm>
            <a:custGeom>
              <a:avLst/>
              <a:gdLst/>
              <a:ahLst/>
              <a:cxnLst/>
              <a:rect r="r" b="b" t="t" l="l"/>
              <a:pathLst>
                <a:path h="832772" w="832772">
                  <a:moveTo>
                    <a:pt x="0" y="0"/>
                  </a:moveTo>
                  <a:lnTo>
                    <a:pt x="832772" y="0"/>
                  </a:lnTo>
                  <a:lnTo>
                    <a:pt x="832772" y="832771"/>
                  </a:lnTo>
                  <a:lnTo>
                    <a:pt x="0" y="832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4919228"/>
              <a:ext cx="832772" cy="832772"/>
            </a:xfrm>
            <a:custGeom>
              <a:avLst/>
              <a:gdLst/>
              <a:ahLst/>
              <a:cxnLst/>
              <a:rect r="r" b="b" t="t" l="l"/>
              <a:pathLst>
                <a:path h="832772" w="832772">
                  <a:moveTo>
                    <a:pt x="0" y="0"/>
                  </a:moveTo>
                  <a:lnTo>
                    <a:pt x="832772" y="0"/>
                  </a:lnTo>
                  <a:lnTo>
                    <a:pt x="832772" y="832772"/>
                  </a:lnTo>
                  <a:lnTo>
                    <a:pt x="0" y="832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6374300"/>
              <a:ext cx="832772" cy="832772"/>
            </a:xfrm>
            <a:custGeom>
              <a:avLst/>
              <a:gdLst/>
              <a:ahLst/>
              <a:cxnLst/>
              <a:rect r="r" b="b" t="t" l="l"/>
              <a:pathLst>
                <a:path h="832772" w="832772">
                  <a:moveTo>
                    <a:pt x="0" y="0"/>
                  </a:moveTo>
                  <a:lnTo>
                    <a:pt x="832772" y="0"/>
                  </a:lnTo>
                  <a:lnTo>
                    <a:pt x="832772" y="832771"/>
                  </a:lnTo>
                  <a:lnTo>
                    <a:pt x="0" y="832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TextBox 14" id="14"/>
          <p:cNvSpPr txBox="true"/>
          <p:nvPr/>
        </p:nvSpPr>
        <p:spPr>
          <a:xfrm rot="0">
            <a:off x="6582571" y="2968554"/>
            <a:ext cx="8748998" cy="4310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820"/>
              </a:lnSpc>
            </a:pPr>
            <a:r>
              <a:rPr lang="en-US" b="true" sz="3571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0 800 2</a:t>
            </a:r>
            <a:r>
              <a:rPr lang="en-US" b="true" sz="3571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19727</a:t>
            </a:r>
          </a:p>
          <a:p>
            <a:pPr algn="just">
              <a:lnSpc>
                <a:spcPts val="8820"/>
              </a:lnSpc>
            </a:pPr>
            <a:r>
              <a:rPr lang="en-US" b="true" sz="3571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cz</a:t>
            </a:r>
            <a:r>
              <a:rPr lang="en-US" b="true" sz="3571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@socz.gov.ua</a:t>
            </a:r>
          </a:p>
          <a:p>
            <a:pPr algn="just">
              <a:lnSpc>
                <a:spcPts val="8820"/>
              </a:lnSpc>
            </a:pPr>
            <a:r>
              <a:rPr lang="en-US" b="true" sz="3571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www.dcz.gov.ua</a:t>
            </a:r>
          </a:p>
          <a:p>
            <a:pPr algn="just">
              <a:lnSpc>
                <a:spcPts val="8820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1070"/>
            <a:ext cx="9873830" cy="11243492"/>
          </a:xfrm>
          <a:custGeom>
            <a:avLst/>
            <a:gdLst/>
            <a:ahLst/>
            <a:cxnLst/>
            <a:rect r="r" b="b" t="t" l="l"/>
            <a:pathLst>
              <a:path h="11243492" w="9873830">
                <a:moveTo>
                  <a:pt x="0" y="0"/>
                </a:moveTo>
                <a:lnTo>
                  <a:pt x="9873830" y="0"/>
                </a:lnTo>
                <a:lnTo>
                  <a:pt x="9873830" y="11243492"/>
                </a:lnTo>
                <a:lnTo>
                  <a:pt x="0" y="1124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8414170" y="0"/>
            <a:ext cx="9873830" cy="11243492"/>
          </a:xfrm>
          <a:custGeom>
            <a:avLst/>
            <a:gdLst/>
            <a:ahLst/>
            <a:cxnLst/>
            <a:rect r="r" b="b" t="t" l="l"/>
            <a:pathLst>
              <a:path h="11243492" w="9873830">
                <a:moveTo>
                  <a:pt x="9873830" y="11243492"/>
                </a:moveTo>
                <a:lnTo>
                  <a:pt x="0" y="11243492"/>
                </a:lnTo>
                <a:lnTo>
                  <a:pt x="0" y="0"/>
                </a:lnTo>
                <a:lnTo>
                  <a:pt x="9873830" y="0"/>
                </a:lnTo>
                <a:lnTo>
                  <a:pt x="9873830" y="1124349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82694" y="3813400"/>
            <a:ext cx="11922611" cy="3391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31"/>
              </a:lnSpc>
            </a:pPr>
            <a:r>
              <a:rPr lang="en-US" b="true" sz="12028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43679" y="670251"/>
            <a:ext cx="15584786" cy="148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 межах розширеної програми</a:t>
            </a:r>
          </a:p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«Власна справа» дошкільна освіта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5400000">
            <a:off x="-683136" y="-1312446"/>
            <a:ext cx="5413194" cy="5413194"/>
          </a:xfrm>
          <a:custGeom>
            <a:avLst/>
            <a:gdLst/>
            <a:ahLst/>
            <a:cxnLst/>
            <a:rect r="r" b="b" t="t" l="l"/>
            <a:pathLst>
              <a:path h="5413194" w="5413194">
                <a:moveTo>
                  <a:pt x="5413194" y="0"/>
                </a:moveTo>
                <a:lnTo>
                  <a:pt x="0" y="0"/>
                </a:lnTo>
                <a:lnTo>
                  <a:pt x="0" y="5413194"/>
                </a:lnTo>
                <a:lnTo>
                  <a:pt x="5413194" y="5413194"/>
                </a:lnTo>
                <a:lnTo>
                  <a:pt x="54131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9581706">
            <a:off x="1535210" y="2647851"/>
            <a:ext cx="1124424" cy="977972"/>
            <a:chOff x="0" y="0"/>
            <a:chExt cx="473018" cy="4114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73018" cy="411409"/>
            </a:xfrm>
            <a:custGeom>
              <a:avLst/>
              <a:gdLst/>
              <a:ahLst/>
              <a:cxnLst/>
              <a:rect r="r" b="b" t="t" l="l"/>
              <a:pathLst>
                <a:path h="411409" w="473018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10800000">
            <a:off x="1796554" y="2823300"/>
            <a:ext cx="5806859" cy="2372030"/>
            <a:chOff x="0" y="0"/>
            <a:chExt cx="2442805" cy="99785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42805" cy="997855"/>
            </a:xfrm>
            <a:custGeom>
              <a:avLst/>
              <a:gdLst/>
              <a:ahLst/>
              <a:cxnLst/>
              <a:rect r="r" b="b" t="t" l="l"/>
              <a:pathLst>
                <a:path h="997855" w="2442805">
                  <a:moveTo>
                    <a:pt x="0" y="0"/>
                  </a:moveTo>
                  <a:lnTo>
                    <a:pt x="2442805" y="0"/>
                  </a:lnTo>
                  <a:lnTo>
                    <a:pt x="2442805" y="997855"/>
                  </a:lnTo>
                  <a:lnTo>
                    <a:pt x="0" y="997855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442805" cy="10359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023461" y="3397250"/>
            <a:ext cx="5228468" cy="174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53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фізичні особи</a:t>
            </a:r>
          </a:p>
          <a:p>
            <a:pPr algn="just" marL="539753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фізичні особи</a:t>
            </a: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 підприємці</a:t>
            </a:r>
          </a:p>
          <a:p>
            <a:pPr algn="just" marL="539753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юридичні особи</a:t>
            </a:r>
          </a:p>
          <a:p>
            <a:pPr algn="just">
              <a:lnSpc>
                <a:spcPts val="3500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-10800000">
            <a:off x="1400460" y="2331793"/>
            <a:ext cx="5851470" cy="1033643"/>
            <a:chOff x="0" y="0"/>
            <a:chExt cx="2461571" cy="4348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61571" cy="434829"/>
            </a:xfrm>
            <a:custGeom>
              <a:avLst/>
              <a:gdLst/>
              <a:ahLst/>
              <a:cxnLst/>
              <a:rect r="r" b="b" t="t" l="l"/>
              <a:pathLst>
                <a:path h="434829" w="2461571">
                  <a:moveTo>
                    <a:pt x="0" y="0"/>
                  </a:moveTo>
                  <a:lnTo>
                    <a:pt x="2461571" y="0"/>
                  </a:lnTo>
                  <a:lnTo>
                    <a:pt x="2461571" y="434829"/>
                  </a:lnTo>
                  <a:lnTo>
                    <a:pt x="0" y="434829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461571" cy="472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844983" y="2513447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хто може отримати?</a:t>
            </a:r>
          </a:p>
        </p:txBody>
      </p:sp>
      <p:grpSp>
        <p:nvGrpSpPr>
          <p:cNvPr name="Group 15" id="15"/>
          <p:cNvGrpSpPr/>
          <p:nvPr/>
        </p:nvGrpSpPr>
        <p:grpSpPr>
          <a:xfrm rot="-10800000">
            <a:off x="8449334" y="2616919"/>
            <a:ext cx="4329029" cy="1039836"/>
            <a:chOff x="0" y="0"/>
            <a:chExt cx="1752814" cy="42102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AutoShape 18" id="18"/>
          <p:cNvSpPr/>
          <p:nvPr/>
        </p:nvSpPr>
        <p:spPr>
          <a:xfrm>
            <a:off x="10515499" y="3656754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9" id="19"/>
          <p:cNvGrpSpPr/>
          <p:nvPr/>
        </p:nvGrpSpPr>
        <p:grpSpPr>
          <a:xfrm rot="-10800000">
            <a:off x="8449334" y="4103664"/>
            <a:ext cx="4329029" cy="1039836"/>
            <a:chOff x="0" y="0"/>
            <a:chExt cx="1752814" cy="42102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129954" y="2791465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b="true" sz="30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500 т</a:t>
            </a: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ис.грн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204491" y="4294929"/>
            <a:ext cx="481871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true" sz="30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млн. грн*</a:t>
            </a:r>
          </a:p>
          <a:p>
            <a:pPr algn="ctr">
              <a:lnSpc>
                <a:spcPts val="4200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4344428" y="2699324"/>
            <a:ext cx="2914872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 </a:t>
            </a:r>
          </a:p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2-х робочих місць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344132" y="3740591"/>
            <a:ext cx="3655783" cy="1589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 4 робочих місць </a:t>
            </a:r>
          </a:p>
          <a:p>
            <a:pPr algn="l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співфінансування:</a:t>
            </a:r>
          </a:p>
          <a:p>
            <a:pPr algn="l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70% грант/30% власні</a:t>
            </a:r>
          </a:p>
        </p:txBody>
      </p:sp>
      <p:sp>
        <p:nvSpPr>
          <p:cNvPr name="Freeform 26" id="26"/>
          <p:cNvSpPr/>
          <p:nvPr/>
        </p:nvSpPr>
        <p:spPr>
          <a:xfrm flipH="false" flipV="true" rot="10498388">
            <a:off x="15004432" y="-382154"/>
            <a:ext cx="4989175" cy="4989175"/>
          </a:xfrm>
          <a:custGeom>
            <a:avLst/>
            <a:gdLst/>
            <a:ahLst/>
            <a:cxnLst/>
            <a:rect r="r" b="b" t="t" l="l"/>
            <a:pathLst>
              <a:path h="4989175" w="4989175">
                <a:moveTo>
                  <a:pt x="0" y="4989175"/>
                </a:moveTo>
                <a:lnTo>
                  <a:pt x="4989175" y="4989175"/>
                </a:lnTo>
                <a:lnTo>
                  <a:pt x="4989175" y="0"/>
                </a:lnTo>
                <a:lnTo>
                  <a:pt x="0" y="0"/>
                </a:lnTo>
                <a:lnTo>
                  <a:pt x="0" y="498917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7" id="27"/>
          <p:cNvSpPr/>
          <p:nvPr/>
        </p:nvSpPr>
        <p:spPr>
          <a:xfrm flipV="true">
            <a:off x="12948966" y="3098739"/>
            <a:ext cx="1223716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28" id="28"/>
          <p:cNvGrpSpPr/>
          <p:nvPr/>
        </p:nvGrpSpPr>
        <p:grpSpPr>
          <a:xfrm rot="0">
            <a:off x="14686611" y="6958771"/>
            <a:ext cx="2812409" cy="2812409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4654122" y="7812526"/>
            <a:ext cx="287738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дії </a:t>
            </a:r>
          </a:p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роки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00460" y="6133254"/>
            <a:ext cx="11873637" cy="1732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519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* зареє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стрований як ФОП не менше 12 місяців до моменту подання заяви та за умов СПІВФІНАНСУВАННЯ (вноситься сума 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співфінансування за рахунок власних або кредитних коштів 30% вартості проєкту)</a:t>
            </a:r>
          </a:p>
          <a:p>
            <a:pPr algn="l" marL="0" indent="0" lvl="0">
              <a:lnSpc>
                <a:spcPts val="3519"/>
              </a:lnSpc>
            </a:pPr>
          </a:p>
        </p:txBody>
      </p:sp>
      <p:sp>
        <p:nvSpPr>
          <p:cNvPr name="AutoShape 33" id="33"/>
          <p:cNvSpPr/>
          <p:nvPr/>
        </p:nvSpPr>
        <p:spPr>
          <a:xfrm flipV="true">
            <a:off x="12948669" y="4540056"/>
            <a:ext cx="1223716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34" id="34"/>
          <p:cNvGrpSpPr/>
          <p:nvPr/>
        </p:nvGrpSpPr>
        <p:grpSpPr>
          <a:xfrm rot="-10800000">
            <a:off x="-1303830" y="9768948"/>
            <a:ext cx="9626215" cy="1370341"/>
            <a:chOff x="0" y="0"/>
            <a:chExt cx="2535300" cy="36091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535300" cy="360913"/>
            </a:xfrm>
            <a:custGeom>
              <a:avLst/>
              <a:gdLst/>
              <a:ahLst/>
              <a:cxnLst/>
              <a:rect r="r" b="b" t="t" l="l"/>
              <a:pathLst>
                <a:path h="360913" w="2535300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37" id="37"/>
          <p:cNvSpPr/>
          <p:nvPr/>
        </p:nvSpPr>
        <p:spPr>
          <a:xfrm flipH="false" flipV="false" rot="-10800000">
            <a:off x="7866738" y="-175477"/>
            <a:ext cx="11737023" cy="11737023"/>
          </a:xfrm>
          <a:custGeom>
            <a:avLst/>
            <a:gdLst/>
            <a:ahLst/>
            <a:cxnLst/>
            <a:rect r="r" b="b" t="t" l="l"/>
            <a:pathLst>
              <a:path h="11737023" w="11737023">
                <a:moveTo>
                  <a:pt x="0" y="0"/>
                </a:moveTo>
                <a:lnTo>
                  <a:pt x="11737023" y="0"/>
                </a:lnTo>
                <a:lnTo>
                  <a:pt x="11737023" y="11737023"/>
                </a:lnTo>
                <a:lnTo>
                  <a:pt x="0" y="11737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77116" y="470154"/>
            <a:ext cx="16394506" cy="239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 межах розширеної програми</a:t>
            </a:r>
          </a:p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«Власна справа» </a:t>
            </a:r>
          </a:p>
          <a:p>
            <a:pPr algn="l">
              <a:lnSpc>
                <a:spcPts val="7150"/>
              </a:lnSpc>
            </a:pPr>
            <a:r>
              <a:rPr lang="en-US" sz="65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креативна індустрія</a:t>
            </a:r>
          </a:p>
        </p:txBody>
      </p:sp>
      <p:sp>
        <p:nvSpPr>
          <p:cNvPr name="Freeform 3" id="3"/>
          <p:cNvSpPr/>
          <p:nvPr/>
        </p:nvSpPr>
        <p:spPr>
          <a:xfrm flipH="false" flipV="true" rot="-10185412">
            <a:off x="14239663" y="-1849951"/>
            <a:ext cx="5320869" cy="5320869"/>
          </a:xfrm>
          <a:custGeom>
            <a:avLst/>
            <a:gdLst/>
            <a:ahLst/>
            <a:cxnLst/>
            <a:rect r="r" b="b" t="t" l="l"/>
            <a:pathLst>
              <a:path h="5320869" w="5320869">
                <a:moveTo>
                  <a:pt x="0" y="5320868"/>
                </a:moveTo>
                <a:lnTo>
                  <a:pt x="5320868" y="5320868"/>
                </a:lnTo>
                <a:lnTo>
                  <a:pt x="5320868" y="0"/>
                </a:lnTo>
                <a:lnTo>
                  <a:pt x="0" y="0"/>
                </a:lnTo>
                <a:lnTo>
                  <a:pt x="0" y="53208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6394877" y="4185430"/>
            <a:ext cx="1250304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5" id="5"/>
          <p:cNvSpPr/>
          <p:nvPr/>
        </p:nvSpPr>
        <p:spPr>
          <a:xfrm flipH="true">
            <a:off x="3494006" y="4394982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8379386" y="3853983"/>
            <a:ext cx="8520711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умови зареєструватися фізичною особою підприємцем без створення робочих місць </a:t>
            </a:r>
          </a:p>
        </p:txBody>
      </p:sp>
      <p:sp>
        <p:nvSpPr>
          <p:cNvPr name="AutoShape 7" id="7"/>
          <p:cNvSpPr/>
          <p:nvPr/>
        </p:nvSpPr>
        <p:spPr>
          <a:xfrm flipH="true">
            <a:off x="3494006" y="5958278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-9581706">
            <a:off x="10975187" y="975193"/>
            <a:ext cx="1124424" cy="977972"/>
            <a:chOff x="0" y="0"/>
            <a:chExt cx="473018" cy="41140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3018" cy="411409"/>
            </a:xfrm>
            <a:custGeom>
              <a:avLst/>
              <a:gdLst/>
              <a:ahLst/>
              <a:cxnLst/>
              <a:rect r="r" b="b" t="t" l="l"/>
              <a:pathLst>
                <a:path h="411409" w="473018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11067619" y="1417459"/>
            <a:ext cx="5806859" cy="2144474"/>
            <a:chOff x="0" y="0"/>
            <a:chExt cx="2442805" cy="90212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42805" cy="902128"/>
            </a:xfrm>
            <a:custGeom>
              <a:avLst/>
              <a:gdLst/>
              <a:ahLst/>
              <a:cxnLst/>
              <a:rect r="r" b="b" t="t" l="l"/>
              <a:pathLst>
                <a:path h="902128" w="2442805">
                  <a:moveTo>
                    <a:pt x="0" y="0"/>
                  </a:moveTo>
                  <a:lnTo>
                    <a:pt x="2442805" y="0"/>
                  </a:lnTo>
                  <a:lnTo>
                    <a:pt x="2442805" y="902128"/>
                  </a:lnTo>
                  <a:lnTo>
                    <a:pt x="0" y="902128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442805" cy="940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356814" y="1815683"/>
            <a:ext cx="5228468" cy="174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53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фізичні особи</a:t>
            </a:r>
          </a:p>
          <a:p>
            <a:pPr algn="just" marL="539753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фізичні особи</a:t>
            </a: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 підприємці</a:t>
            </a:r>
          </a:p>
          <a:p>
            <a:pPr algn="just" marL="539753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юридичні особи</a:t>
            </a:r>
          </a:p>
          <a:p>
            <a:pPr algn="just">
              <a:lnSpc>
                <a:spcPts val="3500"/>
              </a:lnSpc>
            </a:pPr>
          </a:p>
        </p:txBody>
      </p:sp>
      <p:grpSp>
        <p:nvGrpSpPr>
          <p:cNvPr name="Group 15" id="15"/>
          <p:cNvGrpSpPr/>
          <p:nvPr/>
        </p:nvGrpSpPr>
        <p:grpSpPr>
          <a:xfrm rot="-10800000">
            <a:off x="10840437" y="677972"/>
            <a:ext cx="5851470" cy="1033643"/>
            <a:chOff x="0" y="0"/>
            <a:chExt cx="2461571" cy="4348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61571" cy="434829"/>
            </a:xfrm>
            <a:custGeom>
              <a:avLst/>
              <a:gdLst/>
              <a:ahLst/>
              <a:cxnLst/>
              <a:rect r="r" b="b" t="t" l="l"/>
              <a:pathLst>
                <a:path h="434829" w="2461571">
                  <a:moveTo>
                    <a:pt x="0" y="0"/>
                  </a:moveTo>
                  <a:lnTo>
                    <a:pt x="2461571" y="0"/>
                  </a:lnTo>
                  <a:lnTo>
                    <a:pt x="2461571" y="434829"/>
                  </a:lnTo>
                  <a:lnTo>
                    <a:pt x="0" y="434829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461571" cy="472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1334711" y="903109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хто може отримати?</a:t>
            </a:r>
          </a:p>
        </p:txBody>
      </p:sp>
      <p:grpSp>
        <p:nvGrpSpPr>
          <p:cNvPr name="Group 19" id="19"/>
          <p:cNvGrpSpPr/>
          <p:nvPr/>
        </p:nvGrpSpPr>
        <p:grpSpPr>
          <a:xfrm rot="-10800000">
            <a:off x="1424273" y="3646464"/>
            <a:ext cx="4329029" cy="1039836"/>
            <a:chOff x="0" y="0"/>
            <a:chExt cx="1752814" cy="42102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1155617" y="3880632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від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50 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100 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тис.грн</a:t>
            </a:r>
          </a:p>
        </p:txBody>
      </p:sp>
      <p:grpSp>
        <p:nvGrpSpPr>
          <p:cNvPr name="Group 23" id="23"/>
          <p:cNvGrpSpPr/>
          <p:nvPr/>
        </p:nvGrpSpPr>
        <p:grpSpPr>
          <a:xfrm rot="-10800000">
            <a:off x="1377116" y="5008940"/>
            <a:ext cx="4329029" cy="1039836"/>
            <a:chOff x="0" y="0"/>
            <a:chExt cx="1752814" cy="42102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-10800000">
            <a:off x="1424273" y="6372626"/>
            <a:ext cx="4329029" cy="1039836"/>
            <a:chOff x="0" y="0"/>
            <a:chExt cx="1752814" cy="42102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-10800000">
            <a:off x="1400460" y="7736311"/>
            <a:ext cx="4329029" cy="1039836"/>
            <a:chOff x="0" y="0"/>
            <a:chExt cx="1752814" cy="42102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084648" y="5202087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200 т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ис.грн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84648" y="6563126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500 т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ис.грн</a:t>
            </a:r>
          </a:p>
        </p:txBody>
      </p:sp>
      <p:sp>
        <p:nvSpPr>
          <p:cNvPr name="AutoShape 34" id="34"/>
          <p:cNvSpPr/>
          <p:nvPr/>
        </p:nvSpPr>
        <p:spPr>
          <a:xfrm flipH="true">
            <a:off x="3517818" y="7060658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1084648" y="7970479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млн. грн*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188687" y="7904918"/>
            <a:ext cx="6191953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 4 робочих місць </a:t>
            </a:r>
          </a:p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співфінансування 70% грант/30% власні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238734" y="5348516"/>
            <a:ext cx="8346548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 1-го робочогомісця</a:t>
            </a:r>
          </a:p>
        </p:txBody>
      </p:sp>
      <p:sp>
        <p:nvSpPr>
          <p:cNvPr name="Freeform 38" id="38"/>
          <p:cNvSpPr/>
          <p:nvPr/>
        </p:nvSpPr>
        <p:spPr>
          <a:xfrm flipH="false" flipV="true" rot="671708">
            <a:off x="-1386738" y="6967604"/>
            <a:ext cx="3966678" cy="3966678"/>
          </a:xfrm>
          <a:custGeom>
            <a:avLst/>
            <a:gdLst/>
            <a:ahLst/>
            <a:cxnLst/>
            <a:rect r="r" b="b" t="t" l="l"/>
            <a:pathLst>
              <a:path h="3966678" w="3966678">
                <a:moveTo>
                  <a:pt x="0" y="3966678"/>
                </a:moveTo>
                <a:lnTo>
                  <a:pt x="3966678" y="3966678"/>
                </a:lnTo>
                <a:lnTo>
                  <a:pt x="3966678" y="0"/>
                </a:lnTo>
                <a:lnTo>
                  <a:pt x="0" y="0"/>
                </a:lnTo>
                <a:lnTo>
                  <a:pt x="0" y="396667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14795444" y="5853242"/>
            <a:ext cx="2812409" cy="2812409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14795444" y="6706996"/>
            <a:ext cx="2877387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дії </a:t>
            </a:r>
          </a:p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роки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283066" y="6674103"/>
            <a:ext cx="5047580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 2-х робочих місць</a:t>
            </a:r>
          </a:p>
        </p:txBody>
      </p:sp>
      <p:sp>
        <p:nvSpPr>
          <p:cNvPr name="AutoShape 44" id="44"/>
          <p:cNvSpPr/>
          <p:nvPr/>
        </p:nvSpPr>
        <p:spPr>
          <a:xfrm>
            <a:off x="6394587" y="5547906"/>
            <a:ext cx="1250304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45" id="45"/>
          <p:cNvSpPr/>
          <p:nvPr/>
        </p:nvSpPr>
        <p:spPr>
          <a:xfrm>
            <a:off x="6395167" y="8304333"/>
            <a:ext cx="1250304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46" id="46"/>
          <p:cNvSpPr/>
          <p:nvPr/>
        </p:nvSpPr>
        <p:spPr>
          <a:xfrm>
            <a:off x="6394297" y="6841581"/>
            <a:ext cx="1250304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TextBox 47" id="47"/>
          <p:cNvSpPr txBox="true"/>
          <p:nvPr/>
        </p:nvSpPr>
        <p:spPr>
          <a:xfrm rot="0">
            <a:off x="1424273" y="9052372"/>
            <a:ext cx="15858840" cy="78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*зареєстрований як ФОП не менше 12 місяців до моменту подання заяви та за умов </a:t>
            </a:r>
            <a:r>
              <a:rPr lang="en-US" b="true" sz="23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СПІВФІНАНСУВАННЯ</a:t>
            </a: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(вноситься сума співфінансування за рахунок власних або кредитних коштів 30% вартості проєкту)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4983" y="259197"/>
            <a:ext cx="15584786" cy="182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ГРАНТ ДЛЯ ВЕТЕРАНІВ </a:t>
            </a:r>
          </a:p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 ЧЛЕНІВ ЇХ СІМЕЙ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5400000">
            <a:off x="-683136" y="-1312446"/>
            <a:ext cx="5413194" cy="5413194"/>
          </a:xfrm>
          <a:custGeom>
            <a:avLst/>
            <a:gdLst/>
            <a:ahLst/>
            <a:cxnLst/>
            <a:rect r="r" b="b" t="t" l="l"/>
            <a:pathLst>
              <a:path h="5413194" w="5413194">
                <a:moveTo>
                  <a:pt x="5413194" y="0"/>
                </a:moveTo>
                <a:lnTo>
                  <a:pt x="0" y="0"/>
                </a:lnTo>
                <a:lnTo>
                  <a:pt x="0" y="5413194"/>
                </a:lnTo>
                <a:lnTo>
                  <a:pt x="5413194" y="5413194"/>
                </a:lnTo>
                <a:lnTo>
                  <a:pt x="54131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9581706">
            <a:off x="12630538" y="3734250"/>
            <a:ext cx="1124424" cy="977972"/>
            <a:chOff x="0" y="0"/>
            <a:chExt cx="473018" cy="4114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73018" cy="411409"/>
            </a:xfrm>
            <a:custGeom>
              <a:avLst/>
              <a:gdLst/>
              <a:ahLst/>
              <a:cxnLst/>
              <a:rect r="r" b="b" t="t" l="l"/>
              <a:pathLst>
                <a:path h="411409" w="473018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10800000">
            <a:off x="12726059" y="4101333"/>
            <a:ext cx="5228468" cy="1882050"/>
            <a:chOff x="0" y="0"/>
            <a:chExt cx="2199490" cy="7917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99490" cy="791733"/>
            </a:xfrm>
            <a:custGeom>
              <a:avLst/>
              <a:gdLst/>
              <a:ahLst/>
              <a:cxnLst/>
              <a:rect r="r" b="b" t="t" l="l"/>
              <a:pathLst>
                <a:path h="791733" w="2199490">
                  <a:moveTo>
                    <a:pt x="0" y="0"/>
                  </a:moveTo>
                  <a:lnTo>
                    <a:pt x="2199490" y="0"/>
                  </a:lnTo>
                  <a:lnTo>
                    <a:pt x="2199490" y="791733"/>
                  </a:lnTo>
                  <a:lnTo>
                    <a:pt x="0" y="791733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99490" cy="8298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2726059" y="4725242"/>
            <a:ext cx="5228468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53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фізичні особи</a:t>
            </a:r>
          </a:p>
          <a:p>
            <a:pPr algn="just" marL="539753" indent="-269876" lvl="1">
              <a:lnSpc>
                <a:spcPts val="3500"/>
              </a:lnSpc>
              <a:buFont typeface="Arial"/>
              <a:buChar char="•"/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фізичні особи</a:t>
            </a: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 підприємці</a:t>
            </a:r>
          </a:p>
          <a:p>
            <a:pPr algn="just">
              <a:lnSpc>
                <a:spcPts val="3500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-10800000">
            <a:off x="12495788" y="3423743"/>
            <a:ext cx="5254848" cy="1033643"/>
            <a:chOff x="0" y="0"/>
            <a:chExt cx="2210587" cy="43482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10587" cy="434829"/>
            </a:xfrm>
            <a:custGeom>
              <a:avLst/>
              <a:gdLst/>
              <a:ahLst/>
              <a:cxnLst/>
              <a:rect r="r" b="b" t="t" l="l"/>
              <a:pathLst>
                <a:path h="434829" w="2210587">
                  <a:moveTo>
                    <a:pt x="0" y="0"/>
                  </a:moveTo>
                  <a:lnTo>
                    <a:pt x="2210587" y="0"/>
                  </a:lnTo>
                  <a:lnTo>
                    <a:pt x="2210587" y="434829"/>
                  </a:lnTo>
                  <a:lnTo>
                    <a:pt x="0" y="434829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210587" cy="472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844983" y="2513447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хто може отримати?</a:t>
            </a:r>
          </a:p>
        </p:txBody>
      </p:sp>
      <p:sp>
        <p:nvSpPr>
          <p:cNvPr name="AutoShape 15" id="15"/>
          <p:cNvSpPr/>
          <p:nvPr/>
        </p:nvSpPr>
        <p:spPr>
          <a:xfrm>
            <a:off x="3240295" y="3885354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-10800000">
            <a:off x="1099593" y="3307651"/>
            <a:ext cx="4329029" cy="1039836"/>
            <a:chOff x="0" y="0"/>
            <a:chExt cx="1752814" cy="42102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AutoShape 19" id="19"/>
          <p:cNvSpPr/>
          <p:nvPr/>
        </p:nvSpPr>
        <p:spPr>
          <a:xfrm>
            <a:off x="3264107" y="5329996"/>
            <a:ext cx="0" cy="864254"/>
          </a:xfrm>
          <a:prstGeom prst="line">
            <a:avLst/>
          </a:prstGeom>
          <a:ln cap="flat" w="47625">
            <a:solidFill>
              <a:srgbClr val="03438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0" id="20"/>
          <p:cNvGrpSpPr/>
          <p:nvPr/>
        </p:nvGrpSpPr>
        <p:grpSpPr>
          <a:xfrm rot="-10800000">
            <a:off x="1103687" y="4623712"/>
            <a:ext cx="4329029" cy="1039836"/>
            <a:chOff x="0" y="0"/>
            <a:chExt cx="1752814" cy="42102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075781" y="3527361"/>
            <a:ext cx="432902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b="true" sz="30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250 т</a:t>
            </a: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ис.грн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04236" y="4887092"/>
            <a:ext cx="5669862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 2-х робочих місць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488649" y="5899589"/>
            <a:ext cx="4802878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 4 робочих місць </a:t>
            </a:r>
          </a:p>
          <a:p>
            <a:pPr algn="l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співфінансування:</a:t>
            </a:r>
          </a:p>
          <a:p>
            <a:pPr algn="l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70% грант/30% власні</a:t>
            </a:r>
          </a:p>
        </p:txBody>
      </p:sp>
      <p:sp>
        <p:nvSpPr>
          <p:cNvPr name="Freeform 26" id="26"/>
          <p:cNvSpPr/>
          <p:nvPr/>
        </p:nvSpPr>
        <p:spPr>
          <a:xfrm flipH="false" flipV="true" rot="10498388">
            <a:off x="15004432" y="-382154"/>
            <a:ext cx="4989175" cy="4989175"/>
          </a:xfrm>
          <a:custGeom>
            <a:avLst/>
            <a:gdLst/>
            <a:ahLst/>
            <a:cxnLst/>
            <a:rect r="r" b="b" t="t" l="l"/>
            <a:pathLst>
              <a:path h="4989175" w="4989175">
                <a:moveTo>
                  <a:pt x="0" y="4989175"/>
                </a:moveTo>
                <a:lnTo>
                  <a:pt x="4989175" y="4989175"/>
                </a:lnTo>
                <a:lnTo>
                  <a:pt x="4989175" y="0"/>
                </a:lnTo>
                <a:lnTo>
                  <a:pt x="0" y="0"/>
                </a:lnTo>
                <a:lnTo>
                  <a:pt x="0" y="498917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7" id="27"/>
          <p:cNvSpPr/>
          <p:nvPr/>
        </p:nvSpPr>
        <p:spPr>
          <a:xfrm flipV="true">
            <a:off x="5904571" y="3846617"/>
            <a:ext cx="1223716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28" id="28"/>
          <p:cNvGrpSpPr/>
          <p:nvPr/>
        </p:nvGrpSpPr>
        <p:grpSpPr>
          <a:xfrm rot="0">
            <a:off x="14686611" y="6958771"/>
            <a:ext cx="2812409" cy="2812409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45804" lIns="45804" bIns="45804" rIns="45804"/>
            <a:lstStyle/>
            <a:p>
              <a:pPr algn="ctr">
                <a:lnSpc>
                  <a:spcPts val="489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4654122" y="7545826"/>
            <a:ext cx="2877387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дії </a:t>
            </a:r>
          </a:p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3, 5 або 7 років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75781" y="7412794"/>
            <a:ext cx="12198317" cy="1732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19"/>
              </a:lnSpc>
            </a:pPr>
            <a:r>
              <a:rPr lang="en-US" sz="2300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* зареє</a:t>
            </a:r>
            <a:r>
              <a:rPr lang="en-US" sz="2300" strike="noStrike" u="none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стрований як ФОП не менше 12 місяців до моменту подання заяви та за умов 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СПІВФІНАНСУВАННЯ</a:t>
            </a:r>
            <a:r>
              <a:rPr lang="en-US" sz="2300" strike="noStrike" u="none">
                <a:solidFill>
                  <a:srgbClr val="0D1D29"/>
                </a:solidFill>
                <a:latin typeface="Open Sans"/>
                <a:ea typeface="Open Sans"/>
                <a:cs typeface="Open Sans"/>
                <a:sym typeface="Open Sans"/>
              </a:rPr>
              <a:t> (вноситься сума співфінансування за рахунок власних або кредитних коштів 30% вартості проєкту)</a:t>
            </a:r>
          </a:p>
          <a:p>
            <a:pPr algn="l" marL="0" indent="0" lvl="0">
              <a:lnSpc>
                <a:spcPts val="3519"/>
              </a:lnSpc>
            </a:pPr>
          </a:p>
        </p:txBody>
      </p:sp>
      <p:sp>
        <p:nvSpPr>
          <p:cNvPr name="AutoShape 33" id="33"/>
          <p:cNvSpPr/>
          <p:nvPr/>
        </p:nvSpPr>
        <p:spPr>
          <a:xfrm flipV="true">
            <a:off x="5904274" y="5134105"/>
            <a:ext cx="1223716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34" id="34"/>
          <p:cNvGrpSpPr/>
          <p:nvPr/>
        </p:nvGrpSpPr>
        <p:grpSpPr>
          <a:xfrm rot="-10800000">
            <a:off x="-1303830" y="9768948"/>
            <a:ext cx="9626215" cy="1370341"/>
            <a:chOff x="0" y="0"/>
            <a:chExt cx="2535300" cy="360913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535300" cy="360913"/>
            </a:xfrm>
            <a:custGeom>
              <a:avLst/>
              <a:gdLst/>
              <a:ahLst/>
              <a:cxnLst/>
              <a:rect r="r" b="b" t="t" l="l"/>
              <a:pathLst>
                <a:path h="360913" w="2535300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03687" y="1994471"/>
            <a:ext cx="16431915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грантова програма для фізичних осіб або фізичних осіб – підприємців, які мають статус учасників бойових дій, осіб з інвалідністю внаслідок війни або є членами їх сімей (чоловік/дружина), а також члени сімей тих, хто - загинув (пропав безвісти) або помер внаслідок війни</a:t>
            </a:r>
          </a:p>
        </p:txBody>
      </p:sp>
      <p:grpSp>
        <p:nvGrpSpPr>
          <p:cNvPr name="Group 38" id="38"/>
          <p:cNvGrpSpPr/>
          <p:nvPr/>
        </p:nvGrpSpPr>
        <p:grpSpPr>
          <a:xfrm rot="-10800000">
            <a:off x="1099593" y="5878455"/>
            <a:ext cx="4329029" cy="1039836"/>
            <a:chOff x="0" y="0"/>
            <a:chExt cx="1752814" cy="421027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752814" cy="421027"/>
            </a:xfrm>
            <a:custGeom>
              <a:avLst/>
              <a:gdLst/>
              <a:ahLst/>
              <a:cxnLst/>
              <a:rect r="r" b="b" t="t" l="l"/>
              <a:pathLst>
                <a:path h="421027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21027"/>
                  </a:lnTo>
                  <a:lnTo>
                    <a:pt x="0" y="421027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38100"/>
              <a:ext cx="1752814" cy="4591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075781" y="6177719"/>
            <a:ext cx="4254042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true" sz="30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млн. грн*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604236" y="3609129"/>
            <a:ext cx="5669862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 1-го робочого місця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28700" y="4819782"/>
            <a:ext cx="432902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до</a:t>
            </a:r>
            <a:r>
              <a:rPr lang="en-US" b="true" sz="30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500 т</a:t>
            </a:r>
            <a:r>
              <a:rPr lang="en-US" sz="3000">
                <a:solidFill>
                  <a:srgbClr val="034383"/>
                </a:solidFill>
                <a:latin typeface="Open Sans"/>
                <a:ea typeface="Open Sans"/>
                <a:cs typeface="Open Sans"/>
                <a:sym typeface="Open Sans"/>
              </a:rPr>
              <a:t>ис.грн</a:t>
            </a:r>
          </a:p>
        </p:txBody>
      </p:sp>
      <p:sp>
        <p:nvSpPr>
          <p:cNvPr name="AutoShape 44" id="44"/>
          <p:cNvSpPr/>
          <p:nvPr/>
        </p:nvSpPr>
        <p:spPr>
          <a:xfrm flipV="true">
            <a:off x="5903978" y="6425371"/>
            <a:ext cx="1223716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TextBox 45" id="45"/>
          <p:cNvSpPr txBox="true"/>
          <p:nvPr/>
        </p:nvSpPr>
        <p:spPr>
          <a:xfrm rot="0">
            <a:off x="12841179" y="3575962"/>
            <a:ext cx="441812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хто може отримати?</a:t>
            </a:r>
          </a:p>
        </p:txBody>
      </p:sp>
      <p:grpSp>
        <p:nvGrpSpPr>
          <p:cNvPr name="Group 46" id="46"/>
          <p:cNvGrpSpPr/>
          <p:nvPr/>
        </p:nvGrpSpPr>
        <p:grpSpPr>
          <a:xfrm rot="-10800000">
            <a:off x="8028071" y="9885480"/>
            <a:ext cx="10380767" cy="1370341"/>
            <a:chOff x="0" y="0"/>
            <a:chExt cx="2734029" cy="360913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2734029" cy="360913"/>
            </a:xfrm>
            <a:custGeom>
              <a:avLst/>
              <a:gdLst/>
              <a:ahLst/>
              <a:cxnLst/>
              <a:rect r="r" b="b" t="t" l="l"/>
              <a:pathLst>
                <a:path h="360913" w="2734029">
                  <a:moveTo>
                    <a:pt x="0" y="0"/>
                  </a:moveTo>
                  <a:lnTo>
                    <a:pt x="2734029" y="0"/>
                  </a:lnTo>
                  <a:lnTo>
                    <a:pt x="2734029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38100"/>
              <a:ext cx="2734029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6233" y="670901"/>
            <a:ext cx="16700922" cy="273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КОМПЕНСАЦІЯ ВИТРАТ НА ОПЛАТУ ПРАЦІ ЗА ПРАЦЕВЛАШТУВАННЯ ВПО </a:t>
            </a:r>
          </a:p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ПІД ЧАС ВОЄННОГО СТАНУ</a:t>
            </a:r>
          </a:p>
        </p:txBody>
      </p:sp>
      <p:grpSp>
        <p:nvGrpSpPr>
          <p:cNvPr name="Group 3" id="3"/>
          <p:cNvGrpSpPr/>
          <p:nvPr/>
        </p:nvGrpSpPr>
        <p:grpSpPr>
          <a:xfrm rot="-10800000">
            <a:off x="793539" y="4391826"/>
            <a:ext cx="5384336" cy="3955005"/>
            <a:chOff x="0" y="0"/>
            <a:chExt cx="2180105" cy="16013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80105" cy="1601372"/>
            </a:xfrm>
            <a:custGeom>
              <a:avLst/>
              <a:gdLst/>
              <a:ahLst/>
              <a:cxnLst/>
              <a:rect r="r" b="b" t="t" l="l"/>
              <a:pathLst>
                <a:path h="1601372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01372"/>
                  </a:lnTo>
                  <a:lnTo>
                    <a:pt x="0" y="1601372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180105" cy="16394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271097" y="3783202"/>
            <a:ext cx="4329029" cy="1217249"/>
            <a:chOff x="0" y="0"/>
            <a:chExt cx="1752814" cy="4928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6514526" y="4363448"/>
            <a:ext cx="5384336" cy="3983383"/>
            <a:chOff x="0" y="0"/>
            <a:chExt cx="2180105" cy="16128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80105" cy="1612862"/>
            </a:xfrm>
            <a:custGeom>
              <a:avLst/>
              <a:gdLst/>
              <a:ahLst/>
              <a:cxnLst/>
              <a:rect r="r" b="b" t="t" l="l"/>
              <a:pathLst>
                <a:path h="1612862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12862"/>
                  </a:lnTo>
                  <a:lnTo>
                    <a:pt x="0" y="1612862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180105" cy="1650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10800000">
            <a:off x="6979486" y="3783202"/>
            <a:ext cx="4329029" cy="1217249"/>
            <a:chOff x="0" y="0"/>
            <a:chExt cx="1752814" cy="4928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18526" y="4163423"/>
            <a:ext cx="609600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розмір компенсації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22019" y="4163423"/>
            <a:ext cx="456935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тривалість виплат</a:t>
            </a:r>
          </a:p>
        </p:txBody>
      </p:sp>
      <p:grpSp>
        <p:nvGrpSpPr>
          <p:cNvPr name="Group 17" id="17"/>
          <p:cNvGrpSpPr/>
          <p:nvPr/>
        </p:nvGrpSpPr>
        <p:grpSpPr>
          <a:xfrm rot="-10800000">
            <a:off x="12289387" y="4377637"/>
            <a:ext cx="5384336" cy="3983383"/>
            <a:chOff x="0" y="0"/>
            <a:chExt cx="2180105" cy="161286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80105" cy="1612862"/>
            </a:xfrm>
            <a:custGeom>
              <a:avLst/>
              <a:gdLst/>
              <a:ahLst/>
              <a:cxnLst/>
              <a:rect r="r" b="b" t="t" l="l"/>
              <a:pathLst>
                <a:path h="1612862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12862"/>
                  </a:lnTo>
                  <a:lnTo>
                    <a:pt x="0" y="1612862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180105" cy="1650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10800000">
            <a:off x="12817041" y="3783202"/>
            <a:ext cx="4329029" cy="1217249"/>
            <a:chOff x="0" y="0"/>
            <a:chExt cx="1752814" cy="49286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2319391" y="3881377"/>
            <a:ext cx="5324327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</a:t>
            </a:r>
          </a:p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подання заяви</a:t>
            </a:r>
          </a:p>
          <a:p>
            <a:pPr algn="ctr">
              <a:lnSpc>
                <a:spcPts val="3300"/>
              </a:lnSpc>
            </a:pPr>
          </a:p>
        </p:txBody>
      </p:sp>
      <p:grpSp>
        <p:nvGrpSpPr>
          <p:cNvPr name="Group 24" id="24"/>
          <p:cNvGrpSpPr/>
          <p:nvPr/>
        </p:nvGrpSpPr>
        <p:grpSpPr>
          <a:xfrm rot="10489374">
            <a:off x="11851103" y="8559976"/>
            <a:ext cx="3930947" cy="2149316"/>
            <a:chOff x="0" y="0"/>
            <a:chExt cx="1149614" cy="62857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true" rot="-4544047">
            <a:off x="14693342" y="6493429"/>
            <a:ext cx="3997134" cy="3997134"/>
          </a:xfrm>
          <a:custGeom>
            <a:avLst/>
            <a:gdLst/>
            <a:ahLst/>
            <a:cxnLst/>
            <a:rect r="r" b="b" t="t" l="l"/>
            <a:pathLst>
              <a:path h="3997134" w="3997134">
                <a:moveTo>
                  <a:pt x="0" y="3997133"/>
                </a:moveTo>
                <a:lnTo>
                  <a:pt x="3997133" y="3997133"/>
                </a:lnTo>
                <a:lnTo>
                  <a:pt x="3997133" y="0"/>
                </a:lnTo>
                <a:lnTo>
                  <a:pt x="0" y="0"/>
                </a:lnTo>
                <a:lnTo>
                  <a:pt x="0" y="399713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10198819">
            <a:off x="967871" y="8963672"/>
            <a:ext cx="4364942" cy="2386610"/>
            <a:chOff x="0" y="0"/>
            <a:chExt cx="1149614" cy="62857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-5400000">
            <a:off x="-828615" y="6917304"/>
            <a:ext cx="3369696" cy="3369696"/>
          </a:xfrm>
          <a:custGeom>
            <a:avLst/>
            <a:gdLst/>
            <a:ahLst/>
            <a:cxnLst/>
            <a:rect r="r" b="b" t="t" l="l"/>
            <a:pathLst>
              <a:path h="3369696" w="3369696">
                <a:moveTo>
                  <a:pt x="0" y="0"/>
                </a:moveTo>
                <a:lnTo>
                  <a:pt x="3369696" y="0"/>
                </a:lnTo>
                <a:lnTo>
                  <a:pt x="3369696" y="3369696"/>
                </a:lnTo>
                <a:lnTo>
                  <a:pt x="0" y="3369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2" id="32"/>
          <p:cNvSpPr txBox="true"/>
          <p:nvPr/>
        </p:nvSpPr>
        <p:spPr>
          <a:xfrm rot="0">
            <a:off x="1073768" y="5880984"/>
            <a:ext cx="4823877" cy="202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щом</a:t>
            </a: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ісячно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у розмірі мін. з/п </a:t>
            </a:r>
          </a:p>
          <a:p>
            <a:pPr algn="ctr">
              <a:lnSpc>
                <a:spcPts val="3220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 кожну працевлаштовану особу з числа ВПО</a:t>
            </a:r>
          </a:p>
          <a:p>
            <a:pPr algn="ctr">
              <a:lnSpc>
                <a:spcPts val="3220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(8 647 грн)</a:t>
            </a:r>
          </a:p>
          <a:p>
            <a:pPr algn="l">
              <a:lnSpc>
                <a:spcPts val="3500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7048026" y="5804784"/>
            <a:ext cx="4569350" cy="2026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2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макс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имальна тривалість компенсації: 6 місяців</a:t>
            </a:r>
          </a:p>
          <a:p>
            <a:pPr algn="ctr">
              <a:lnSpc>
                <a:spcPts val="4002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(8 647 грн х 6 = 51 882 грн)</a:t>
            </a:r>
          </a:p>
          <a:p>
            <a:pPr algn="just">
              <a:lnSpc>
                <a:spcPts val="4350"/>
              </a:lnSpc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13052702" y="5872102"/>
            <a:ext cx="4388246" cy="1985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74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 раніше, ніж через 5 робочих днів і не пізніше </a:t>
            </a:r>
          </a:p>
          <a:p>
            <a:pPr algn="ctr">
              <a:lnSpc>
                <a:spcPts val="3174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180 днів з дати працевлаштування</a:t>
            </a:r>
          </a:p>
          <a:p>
            <a:pPr algn="just">
              <a:lnSpc>
                <a:spcPts val="317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6233" y="670901"/>
            <a:ext cx="16700922" cy="363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КОМПЕНСАЦІЯ ВИТРАТ НА ОПЛАТУ ПРАЦІ ЗА ПРАЦЕВЛАШТУВАННЯ ВПО </a:t>
            </a:r>
          </a:p>
          <a:p>
            <a:pPr algn="ctr">
              <a:lnSpc>
                <a:spcPts val="7150"/>
              </a:lnSpc>
            </a:pPr>
            <a:r>
              <a:rPr lang="en-US" sz="65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із числа зареєстрованих безробітних</a:t>
            </a:r>
          </a:p>
          <a:p>
            <a:pPr algn="ctr">
              <a:lnSpc>
                <a:spcPts val="715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-10800000">
            <a:off x="793539" y="4391826"/>
            <a:ext cx="5384336" cy="3955005"/>
            <a:chOff x="0" y="0"/>
            <a:chExt cx="2180105" cy="16013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80105" cy="1601372"/>
            </a:xfrm>
            <a:custGeom>
              <a:avLst/>
              <a:gdLst/>
              <a:ahLst/>
              <a:cxnLst/>
              <a:rect r="r" b="b" t="t" l="l"/>
              <a:pathLst>
                <a:path h="1601372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01372"/>
                  </a:lnTo>
                  <a:lnTo>
                    <a:pt x="0" y="1601372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180105" cy="16394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321193" y="3783202"/>
            <a:ext cx="4329029" cy="1217249"/>
            <a:chOff x="0" y="0"/>
            <a:chExt cx="1752814" cy="4928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6514526" y="4363448"/>
            <a:ext cx="5384336" cy="3983383"/>
            <a:chOff x="0" y="0"/>
            <a:chExt cx="2180105" cy="16128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80105" cy="1612862"/>
            </a:xfrm>
            <a:custGeom>
              <a:avLst/>
              <a:gdLst/>
              <a:ahLst/>
              <a:cxnLst/>
              <a:rect r="r" b="b" t="t" l="l"/>
              <a:pathLst>
                <a:path h="1612862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12862"/>
                  </a:lnTo>
                  <a:lnTo>
                    <a:pt x="0" y="1612862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180105" cy="1650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10800000">
            <a:off x="6979486" y="3783202"/>
            <a:ext cx="4329029" cy="1217249"/>
            <a:chOff x="0" y="0"/>
            <a:chExt cx="1752814" cy="4928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37707" y="4191801"/>
            <a:ext cx="609600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розмір компенсації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22019" y="4163423"/>
            <a:ext cx="456935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тривалість виплат</a:t>
            </a:r>
          </a:p>
        </p:txBody>
      </p:sp>
      <p:grpSp>
        <p:nvGrpSpPr>
          <p:cNvPr name="Group 17" id="17"/>
          <p:cNvGrpSpPr/>
          <p:nvPr/>
        </p:nvGrpSpPr>
        <p:grpSpPr>
          <a:xfrm rot="-10800000">
            <a:off x="12289387" y="4391826"/>
            <a:ext cx="5384336" cy="3983383"/>
            <a:chOff x="0" y="0"/>
            <a:chExt cx="2180105" cy="161286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80105" cy="1612862"/>
            </a:xfrm>
            <a:custGeom>
              <a:avLst/>
              <a:gdLst/>
              <a:ahLst/>
              <a:cxnLst/>
              <a:rect r="r" b="b" t="t" l="l"/>
              <a:pathLst>
                <a:path h="1612862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12862"/>
                  </a:lnTo>
                  <a:lnTo>
                    <a:pt x="0" y="1612862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180105" cy="1650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10800000">
            <a:off x="12817041" y="3783202"/>
            <a:ext cx="4329029" cy="1217249"/>
            <a:chOff x="0" y="0"/>
            <a:chExt cx="1752814" cy="49286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2946508" y="3953873"/>
            <a:ext cx="4036463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</a:t>
            </a:r>
          </a:p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подання заяви</a:t>
            </a:r>
          </a:p>
        </p:txBody>
      </p:sp>
      <p:grpSp>
        <p:nvGrpSpPr>
          <p:cNvPr name="Group 24" id="24"/>
          <p:cNvGrpSpPr/>
          <p:nvPr/>
        </p:nvGrpSpPr>
        <p:grpSpPr>
          <a:xfrm rot="10489374">
            <a:off x="5428643" y="9082319"/>
            <a:ext cx="3930947" cy="2149316"/>
            <a:chOff x="0" y="0"/>
            <a:chExt cx="1149614" cy="62857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true" rot="-5098649">
            <a:off x="15132034" y="6376642"/>
            <a:ext cx="3997134" cy="3997134"/>
          </a:xfrm>
          <a:custGeom>
            <a:avLst/>
            <a:gdLst/>
            <a:ahLst/>
            <a:cxnLst/>
            <a:rect r="r" b="b" t="t" l="l"/>
            <a:pathLst>
              <a:path h="3997134" w="3997134">
                <a:moveTo>
                  <a:pt x="0" y="3997134"/>
                </a:moveTo>
                <a:lnTo>
                  <a:pt x="3997134" y="3997134"/>
                </a:lnTo>
                <a:lnTo>
                  <a:pt x="3997134" y="0"/>
                </a:lnTo>
                <a:lnTo>
                  <a:pt x="0" y="0"/>
                </a:lnTo>
                <a:lnTo>
                  <a:pt x="0" y="39971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10198819">
            <a:off x="967871" y="8963672"/>
            <a:ext cx="4364942" cy="2386610"/>
            <a:chOff x="0" y="0"/>
            <a:chExt cx="1149614" cy="62857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-5400000">
            <a:off x="-828615" y="6917304"/>
            <a:ext cx="3369696" cy="3369696"/>
          </a:xfrm>
          <a:custGeom>
            <a:avLst/>
            <a:gdLst/>
            <a:ahLst/>
            <a:cxnLst/>
            <a:rect r="r" b="b" t="t" l="l"/>
            <a:pathLst>
              <a:path h="3369696" w="3369696">
                <a:moveTo>
                  <a:pt x="0" y="0"/>
                </a:moveTo>
                <a:lnTo>
                  <a:pt x="3369696" y="0"/>
                </a:lnTo>
                <a:lnTo>
                  <a:pt x="3369696" y="3369696"/>
                </a:lnTo>
                <a:lnTo>
                  <a:pt x="0" y="3369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2" id="32"/>
          <p:cNvSpPr txBox="true"/>
          <p:nvPr/>
        </p:nvSpPr>
        <p:spPr>
          <a:xfrm rot="0">
            <a:off x="1028700" y="5574969"/>
            <a:ext cx="4823877" cy="202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вит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рати на оплату праці, </a:t>
            </a:r>
          </a:p>
          <a:p>
            <a:pPr algn="ctr">
              <a:lnSpc>
                <a:spcPts val="3220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 вище 2 мінімальних заробітних плат</a:t>
            </a:r>
          </a:p>
          <a:p>
            <a:pPr algn="ctr">
              <a:lnSpc>
                <a:spcPts val="3220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(від 8 647 грн до 17 294 грн)</a:t>
            </a:r>
          </a:p>
          <a:p>
            <a:pPr algn="l">
              <a:lnSpc>
                <a:spcPts val="3500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6859325" y="5675707"/>
            <a:ext cx="4569350" cy="2026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2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 місяців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протягом року </a:t>
            </a:r>
          </a:p>
          <a:p>
            <a:pPr algn="ctr">
              <a:lnSpc>
                <a:spcPts val="4002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(від 51 882 грн до 103 764 грн) </a:t>
            </a:r>
          </a:p>
          <a:p>
            <a:pPr algn="ctr">
              <a:lnSpc>
                <a:spcPts val="4002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 кожен непарний місяць</a:t>
            </a:r>
          </a:p>
          <a:p>
            <a:pPr algn="just">
              <a:lnSpc>
                <a:spcPts val="4350"/>
              </a:lnSpc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12770616" y="5762308"/>
            <a:ext cx="4388246" cy="1372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ротягом 2 місяців </a:t>
            </a:r>
          </a:p>
          <a:p>
            <a:pPr algn="ctr">
              <a:lnSpc>
                <a:spcPts val="3726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 дня працевлаштування ВПО</a:t>
            </a:r>
          </a:p>
        </p:txBody>
      </p:sp>
      <p:grpSp>
        <p:nvGrpSpPr>
          <p:cNvPr name="Group 35" id="35"/>
          <p:cNvGrpSpPr/>
          <p:nvPr/>
        </p:nvGrpSpPr>
        <p:grpSpPr>
          <a:xfrm rot="-10800000">
            <a:off x="1028700" y="9954645"/>
            <a:ext cx="14469215" cy="332355"/>
            <a:chOff x="0" y="0"/>
            <a:chExt cx="3810822" cy="8753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810822" cy="87534"/>
            </a:xfrm>
            <a:custGeom>
              <a:avLst/>
              <a:gdLst/>
              <a:ahLst/>
              <a:cxnLst/>
              <a:rect r="r" b="b" t="t" l="l"/>
              <a:pathLst>
                <a:path h="87534" w="3810822">
                  <a:moveTo>
                    <a:pt x="0" y="0"/>
                  </a:moveTo>
                  <a:lnTo>
                    <a:pt x="3810822" y="0"/>
                  </a:lnTo>
                  <a:lnTo>
                    <a:pt x="3810822" y="87534"/>
                  </a:lnTo>
                  <a:lnTo>
                    <a:pt x="0" y="87534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810822" cy="1256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1558895">
            <a:off x="139373" y="-2136845"/>
            <a:ext cx="4593694" cy="4593694"/>
          </a:xfrm>
          <a:custGeom>
            <a:avLst/>
            <a:gdLst/>
            <a:ahLst/>
            <a:cxnLst/>
            <a:rect r="r" b="b" t="t" l="l"/>
            <a:pathLst>
              <a:path h="4593694" w="4593694">
                <a:moveTo>
                  <a:pt x="0" y="0"/>
                </a:moveTo>
                <a:lnTo>
                  <a:pt x="4593694" y="0"/>
                </a:lnTo>
                <a:lnTo>
                  <a:pt x="4593694" y="4593694"/>
                </a:lnTo>
                <a:lnTo>
                  <a:pt x="0" y="4593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9" id="39"/>
          <p:cNvGrpSpPr/>
          <p:nvPr/>
        </p:nvGrpSpPr>
        <p:grpSpPr>
          <a:xfrm rot="10489374">
            <a:off x="12576479" y="8953410"/>
            <a:ext cx="3930947" cy="2149316"/>
            <a:chOff x="0" y="0"/>
            <a:chExt cx="1149614" cy="62857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56233" y="670901"/>
            <a:ext cx="16700922" cy="273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КОМПЕНСАЦІЯ ЄДИНОГО ВНЕСКУ ЗА ПРАЦЕВЛАШТУВАННЯ БЕЗРОБІТНИХ </a:t>
            </a:r>
          </a:p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</a:t>
            </a:r>
            <a:r>
              <a:rPr lang="en-US" sz="6500" b="true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 нові робочі місця</a:t>
            </a:r>
          </a:p>
        </p:txBody>
      </p:sp>
      <p:grpSp>
        <p:nvGrpSpPr>
          <p:cNvPr name="Group 3" id="3"/>
          <p:cNvGrpSpPr/>
          <p:nvPr/>
        </p:nvGrpSpPr>
        <p:grpSpPr>
          <a:xfrm rot="-10800000">
            <a:off x="793539" y="4391826"/>
            <a:ext cx="5384336" cy="3955005"/>
            <a:chOff x="0" y="0"/>
            <a:chExt cx="2180105" cy="16013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80105" cy="1601372"/>
            </a:xfrm>
            <a:custGeom>
              <a:avLst/>
              <a:gdLst/>
              <a:ahLst/>
              <a:cxnLst/>
              <a:rect r="r" b="b" t="t" l="l"/>
              <a:pathLst>
                <a:path h="1601372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01372"/>
                  </a:lnTo>
                  <a:lnTo>
                    <a:pt x="0" y="1601372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180105" cy="16394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1258926" y="3783202"/>
            <a:ext cx="4329029" cy="1217249"/>
            <a:chOff x="0" y="0"/>
            <a:chExt cx="1752814" cy="49286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10800000">
            <a:off x="6514526" y="4363448"/>
            <a:ext cx="5384336" cy="3983383"/>
            <a:chOff x="0" y="0"/>
            <a:chExt cx="2180105" cy="161286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80105" cy="1612862"/>
            </a:xfrm>
            <a:custGeom>
              <a:avLst/>
              <a:gdLst/>
              <a:ahLst/>
              <a:cxnLst/>
              <a:rect r="r" b="b" t="t" l="l"/>
              <a:pathLst>
                <a:path h="1612862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12862"/>
                  </a:lnTo>
                  <a:lnTo>
                    <a:pt x="0" y="1612862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180105" cy="1650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10800000">
            <a:off x="6922019" y="3783202"/>
            <a:ext cx="4329029" cy="1217249"/>
            <a:chOff x="0" y="0"/>
            <a:chExt cx="1752814" cy="49286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37707" y="4163423"/>
            <a:ext cx="609600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розмір компенсації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01859" y="4163423"/>
            <a:ext cx="456935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тривалість виплат</a:t>
            </a:r>
          </a:p>
        </p:txBody>
      </p:sp>
      <p:grpSp>
        <p:nvGrpSpPr>
          <p:cNvPr name="Group 17" id="17"/>
          <p:cNvGrpSpPr/>
          <p:nvPr/>
        </p:nvGrpSpPr>
        <p:grpSpPr>
          <a:xfrm rot="-10800000">
            <a:off x="12289387" y="4391826"/>
            <a:ext cx="5384336" cy="3983383"/>
            <a:chOff x="0" y="0"/>
            <a:chExt cx="2180105" cy="161286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80105" cy="1612862"/>
            </a:xfrm>
            <a:custGeom>
              <a:avLst/>
              <a:gdLst/>
              <a:ahLst/>
              <a:cxnLst/>
              <a:rect r="r" b="b" t="t" l="l"/>
              <a:pathLst>
                <a:path h="1612862" w="2180105">
                  <a:moveTo>
                    <a:pt x="0" y="0"/>
                  </a:moveTo>
                  <a:lnTo>
                    <a:pt x="2180105" y="0"/>
                  </a:lnTo>
                  <a:lnTo>
                    <a:pt x="2180105" y="1612862"/>
                  </a:lnTo>
                  <a:lnTo>
                    <a:pt x="0" y="1612862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180105" cy="1650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10800000">
            <a:off x="12800225" y="3754824"/>
            <a:ext cx="4329029" cy="1217249"/>
            <a:chOff x="0" y="0"/>
            <a:chExt cx="1752814" cy="49286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2862064" y="3982251"/>
            <a:ext cx="420535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</a:t>
            </a:r>
          </a:p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подання заяви</a:t>
            </a:r>
          </a:p>
        </p:txBody>
      </p:sp>
      <p:grpSp>
        <p:nvGrpSpPr>
          <p:cNvPr name="Group 24" id="24"/>
          <p:cNvGrpSpPr/>
          <p:nvPr/>
        </p:nvGrpSpPr>
        <p:grpSpPr>
          <a:xfrm rot="10489374">
            <a:off x="2902119" y="8953410"/>
            <a:ext cx="3930947" cy="2149316"/>
            <a:chOff x="0" y="0"/>
            <a:chExt cx="1149614" cy="62857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2E5A9D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true" rot="-5098649">
            <a:off x="15132034" y="6376642"/>
            <a:ext cx="3997134" cy="3997134"/>
          </a:xfrm>
          <a:custGeom>
            <a:avLst/>
            <a:gdLst/>
            <a:ahLst/>
            <a:cxnLst/>
            <a:rect r="r" b="b" t="t" l="l"/>
            <a:pathLst>
              <a:path h="3997134" w="3997134">
                <a:moveTo>
                  <a:pt x="0" y="3997134"/>
                </a:moveTo>
                <a:lnTo>
                  <a:pt x="3997134" y="3997134"/>
                </a:lnTo>
                <a:lnTo>
                  <a:pt x="3997134" y="0"/>
                </a:lnTo>
                <a:lnTo>
                  <a:pt x="0" y="0"/>
                </a:lnTo>
                <a:lnTo>
                  <a:pt x="0" y="399713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8" id="28"/>
          <p:cNvGrpSpPr/>
          <p:nvPr/>
        </p:nvGrpSpPr>
        <p:grpSpPr>
          <a:xfrm rot="10198819">
            <a:off x="967871" y="8963672"/>
            <a:ext cx="4364942" cy="2386610"/>
            <a:chOff x="0" y="0"/>
            <a:chExt cx="1149614" cy="62857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-5400000">
            <a:off x="-828615" y="6917304"/>
            <a:ext cx="3369696" cy="3369696"/>
          </a:xfrm>
          <a:custGeom>
            <a:avLst/>
            <a:gdLst/>
            <a:ahLst/>
            <a:cxnLst/>
            <a:rect r="r" b="b" t="t" l="l"/>
            <a:pathLst>
              <a:path h="3369696" w="3369696">
                <a:moveTo>
                  <a:pt x="0" y="0"/>
                </a:moveTo>
                <a:lnTo>
                  <a:pt x="3369696" y="0"/>
                </a:lnTo>
                <a:lnTo>
                  <a:pt x="3369696" y="3369696"/>
                </a:lnTo>
                <a:lnTo>
                  <a:pt x="0" y="3369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2" id="32"/>
          <p:cNvSpPr txBox="true"/>
          <p:nvPr/>
        </p:nvSpPr>
        <p:spPr>
          <a:xfrm rot="0">
            <a:off x="1073768" y="5518845"/>
            <a:ext cx="4823877" cy="1624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100% ф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актично сплаченого єдиного внеску</a:t>
            </a:r>
          </a:p>
          <a:p>
            <a:pPr algn="ctr">
              <a:lnSpc>
                <a:spcPts val="3220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(від 1 902,34 грн в міс.)</a:t>
            </a:r>
          </a:p>
          <a:p>
            <a:pPr algn="l">
              <a:lnSpc>
                <a:spcPts val="3500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6859325" y="5333826"/>
            <a:ext cx="4569350" cy="2121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3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 місяців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243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протягом двох років </a:t>
            </a:r>
          </a:p>
          <a:p>
            <a:pPr algn="ctr">
              <a:lnSpc>
                <a:spcPts val="3243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 кожен непарний місяць</a:t>
            </a:r>
          </a:p>
          <a:p>
            <a:pPr algn="ctr">
              <a:lnSpc>
                <a:spcPts val="3243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(від 22 828,08грн)</a:t>
            </a:r>
          </a:p>
          <a:p>
            <a:pPr algn="just">
              <a:lnSpc>
                <a:spcPts val="4350"/>
              </a:lnSpc>
            </a:pPr>
          </a:p>
        </p:txBody>
      </p:sp>
      <p:sp>
        <p:nvSpPr>
          <p:cNvPr name="TextBox 34" id="34"/>
          <p:cNvSpPr txBox="true"/>
          <p:nvPr/>
        </p:nvSpPr>
        <p:spPr>
          <a:xfrm rot="0">
            <a:off x="12770616" y="5851890"/>
            <a:ext cx="4388246" cy="113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ротягом 2 місяців </a:t>
            </a:r>
          </a:p>
          <a:p>
            <a:pPr algn="ctr">
              <a:lnSpc>
                <a:spcPts val="3565"/>
              </a:lnSpc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 дня працевлаштування</a:t>
            </a:r>
          </a:p>
          <a:p>
            <a:pPr algn="just">
              <a:lnSpc>
                <a:spcPts val="2760"/>
              </a:lnSpc>
            </a:pPr>
          </a:p>
        </p:txBody>
      </p:sp>
      <p:grpSp>
        <p:nvGrpSpPr>
          <p:cNvPr name="Group 35" id="35"/>
          <p:cNvGrpSpPr/>
          <p:nvPr/>
        </p:nvGrpSpPr>
        <p:grpSpPr>
          <a:xfrm rot="5400000">
            <a:off x="-7068430" y="6751126"/>
            <a:ext cx="14469215" cy="332355"/>
            <a:chOff x="0" y="0"/>
            <a:chExt cx="3810822" cy="8753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810822" cy="87534"/>
            </a:xfrm>
            <a:custGeom>
              <a:avLst/>
              <a:gdLst/>
              <a:ahLst/>
              <a:cxnLst/>
              <a:rect r="r" b="b" t="t" l="l"/>
              <a:pathLst>
                <a:path h="87534" w="3810822">
                  <a:moveTo>
                    <a:pt x="0" y="0"/>
                  </a:moveTo>
                  <a:lnTo>
                    <a:pt x="3810822" y="0"/>
                  </a:lnTo>
                  <a:lnTo>
                    <a:pt x="3810822" y="87534"/>
                  </a:lnTo>
                  <a:lnTo>
                    <a:pt x="0" y="87534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38100"/>
              <a:ext cx="3810822" cy="1256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1558895">
            <a:off x="-30099" y="-2175942"/>
            <a:ext cx="4738727" cy="4738727"/>
          </a:xfrm>
          <a:custGeom>
            <a:avLst/>
            <a:gdLst/>
            <a:ahLst/>
            <a:cxnLst/>
            <a:rect r="r" b="b" t="t" l="l"/>
            <a:pathLst>
              <a:path h="4738727" w="4738727">
                <a:moveTo>
                  <a:pt x="0" y="0"/>
                </a:moveTo>
                <a:lnTo>
                  <a:pt x="4738727" y="0"/>
                </a:lnTo>
                <a:lnTo>
                  <a:pt x="4738727" y="4738727"/>
                </a:lnTo>
                <a:lnTo>
                  <a:pt x="0" y="4738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9" id="39"/>
          <p:cNvGrpSpPr/>
          <p:nvPr/>
        </p:nvGrpSpPr>
        <p:grpSpPr>
          <a:xfrm rot="10489374">
            <a:off x="12576479" y="8953410"/>
            <a:ext cx="3930947" cy="2149316"/>
            <a:chOff x="0" y="0"/>
            <a:chExt cx="1149614" cy="628572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149614" cy="628572"/>
            </a:xfrm>
            <a:custGeom>
              <a:avLst/>
              <a:gdLst/>
              <a:ahLst/>
              <a:cxnLst/>
              <a:rect r="r" b="b" t="t" l="l"/>
              <a:pathLst>
                <a:path h="628572" w="1149614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61AFEA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4983" y="259197"/>
            <a:ext cx="15584786" cy="273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КОМПЕНСАЦІЯ НА ОПЛАТУ ПРАЦІ </a:t>
            </a:r>
          </a:p>
          <a:p>
            <a:pPr algn="ctr">
              <a:lnSpc>
                <a:spcPts val="7150"/>
              </a:lnSpc>
            </a:pPr>
            <a:r>
              <a:rPr lang="en-US" b="true" sz="6500">
                <a:solidFill>
                  <a:srgbClr val="0343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 ПРАЦЕВЛАШТОВАНИХ БЕЗРОБІТНИХ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5400000">
            <a:off x="-384825" y="-1677897"/>
            <a:ext cx="5413194" cy="5413194"/>
          </a:xfrm>
          <a:custGeom>
            <a:avLst/>
            <a:gdLst/>
            <a:ahLst/>
            <a:cxnLst/>
            <a:rect r="r" b="b" t="t" l="l"/>
            <a:pathLst>
              <a:path h="5413194" w="5413194">
                <a:moveTo>
                  <a:pt x="5413194" y="0"/>
                </a:moveTo>
                <a:lnTo>
                  <a:pt x="0" y="0"/>
                </a:lnTo>
                <a:lnTo>
                  <a:pt x="0" y="5413194"/>
                </a:lnTo>
                <a:lnTo>
                  <a:pt x="5413194" y="5413194"/>
                </a:lnTo>
                <a:lnTo>
                  <a:pt x="54131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0800000">
            <a:off x="12730968" y="7056922"/>
            <a:ext cx="5162648" cy="2779270"/>
            <a:chOff x="0" y="0"/>
            <a:chExt cx="2090344" cy="11253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90344" cy="1125320"/>
            </a:xfrm>
            <a:custGeom>
              <a:avLst/>
              <a:gdLst/>
              <a:ahLst/>
              <a:cxnLst/>
              <a:rect r="r" b="b" t="t" l="l"/>
              <a:pathLst>
                <a:path h="1125320" w="2090344">
                  <a:moveTo>
                    <a:pt x="0" y="0"/>
                  </a:moveTo>
                  <a:lnTo>
                    <a:pt x="2090344" y="0"/>
                  </a:lnTo>
                  <a:lnTo>
                    <a:pt x="2090344" y="1125320"/>
                  </a:lnTo>
                  <a:lnTo>
                    <a:pt x="0" y="1125320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090344" cy="1163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379234" y="8161822"/>
            <a:ext cx="4493205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протягом 2 місяців </a:t>
            </a:r>
          </a:p>
          <a:p>
            <a:pPr algn="ctr">
              <a:lnSpc>
                <a:spcPts val="3500"/>
              </a:lnSpc>
            </a:pP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 дня</a:t>
            </a:r>
            <a:r>
              <a:rPr lang="en-US" b="true" sz="25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працевлаштування </a:t>
            </a:r>
          </a:p>
          <a:p>
            <a:pPr algn="ctr">
              <a:lnSpc>
                <a:spcPts val="35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844983" y="2513447"/>
            <a:ext cx="48187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хто може отримати?</a:t>
            </a:r>
          </a:p>
        </p:txBody>
      </p:sp>
      <p:grpSp>
        <p:nvGrpSpPr>
          <p:cNvPr name="Group 9" id="9"/>
          <p:cNvGrpSpPr/>
          <p:nvPr/>
        </p:nvGrpSpPr>
        <p:grpSpPr>
          <a:xfrm rot="-10800000">
            <a:off x="1103687" y="3027797"/>
            <a:ext cx="4329029" cy="1235609"/>
            <a:chOff x="0" y="0"/>
            <a:chExt cx="1752814" cy="50029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52814" cy="500295"/>
            </a:xfrm>
            <a:custGeom>
              <a:avLst/>
              <a:gdLst/>
              <a:ahLst/>
              <a:cxnLst/>
              <a:rect r="r" b="b" t="t" l="l"/>
              <a:pathLst>
                <a:path h="500295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500295"/>
                  </a:lnTo>
                  <a:lnTo>
                    <a:pt x="0" y="500295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752814" cy="5383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75781" y="3046210"/>
            <a:ext cx="432902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учасники</a:t>
            </a:r>
          </a:p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</a:t>
            </a: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ойових дій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95012" y="5217224"/>
            <a:ext cx="4726682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50% ви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трат на оплату праці (не більше розміру мін. з/п)</a:t>
            </a:r>
          </a:p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(від 4 323,5 грн до 8 647 грн)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28040" y="7427712"/>
            <a:ext cx="4802878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50% 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витрат на оплату праці (не більше розміру мін. з/п)</a:t>
            </a:r>
          </a:p>
          <a:p>
            <a:pPr algn="l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(від 4 323,5 грн до 8 647 грн)</a:t>
            </a:r>
          </a:p>
        </p:txBody>
      </p:sp>
      <p:sp>
        <p:nvSpPr>
          <p:cNvPr name="Freeform 15" id="15"/>
          <p:cNvSpPr/>
          <p:nvPr/>
        </p:nvSpPr>
        <p:spPr>
          <a:xfrm flipH="false" flipV="true" rot="10498388">
            <a:off x="16253863" y="-528202"/>
            <a:ext cx="3844707" cy="3844707"/>
          </a:xfrm>
          <a:custGeom>
            <a:avLst/>
            <a:gdLst/>
            <a:ahLst/>
            <a:cxnLst/>
            <a:rect r="r" b="b" t="t" l="l"/>
            <a:pathLst>
              <a:path h="3844707" w="3844707">
                <a:moveTo>
                  <a:pt x="0" y="3844706"/>
                </a:moveTo>
                <a:lnTo>
                  <a:pt x="3844706" y="3844706"/>
                </a:lnTo>
                <a:lnTo>
                  <a:pt x="3844706" y="0"/>
                </a:lnTo>
                <a:lnTo>
                  <a:pt x="0" y="0"/>
                </a:lnTo>
                <a:lnTo>
                  <a:pt x="0" y="384470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 flipV="true">
            <a:off x="5904571" y="3697199"/>
            <a:ext cx="1223716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AutoShape 17" id="17"/>
          <p:cNvSpPr/>
          <p:nvPr/>
        </p:nvSpPr>
        <p:spPr>
          <a:xfrm flipV="true">
            <a:off x="5904274" y="5854762"/>
            <a:ext cx="1223716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18" id="18"/>
          <p:cNvGrpSpPr/>
          <p:nvPr/>
        </p:nvGrpSpPr>
        <p:grpSpPr>
          <a:xfrm rot="-10800000">
            <a:off x="7457431" y="10028355"/>
            <a:ext cx="11012484" cy="1370341"/>
            <a:chOff x="0" y="0"/>
            <a:chExt cx="2900407" cy="36091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900407" cy="360913"/>
            </a:xfrm>
            <a:custGeom>
              <a:avLst/>
              <a:gdLst/>
              <a:ahLst/>
              <a:cxnLst/>
              <a:rect r="r" b="b" t="t" l="l"/>
              <a:pathLst>
                <a:path h="360913" w="2900407">
                  <a:moveTo>
                    <a:pt x="0" y="0"/>
                  </a:moveTo>
                  <a:lnTo>
                    <a:pt x="2900407" y="0"/>
                  </a:lnTo>
                  <a:lnTo>
                    <a:pt x="2900407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2900407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-10800000">
            <a:off x="1075781" y="7428397"/>
            <a:ext cx="4329029" cy="1235609"/>
            <a:chOff x="0" y="0"/>
            <a:chExt cx="1752814" cy="50029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752814" cy="500295"/>
            </a:xfrm>
            <a:custGeom>
              <a:avLst/>
              <a:gdLst/>
              <a:ahLst/>
              <a:cxnLst/>
              <a:rect r="r" b="b" t="t" l="l"/>
              <a:pathLst>
                <a:path h="500295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500295"/>
                  </a:lnTo>
                  <a:lnTo>
                    <a:pt x="0" y="500295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752814" cy="5383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021879" y="7493752"/>
            <a:ext cx="4254042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особи</a:t>
            </a:r>
          </a:p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 5 років до пенсії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604236" y="3027112"/>
            <a:ext cx="4891553" cy="118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100% </a:t>
            </a: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витрат на оплату праці </a:t>
            </a:r>
          </a:p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(не більше 1,5 мін. з/п)</a:t>
            </a:r>
          </a:p>
          <a:p>
            <a:pPr algn="just" marL="0" indent="0" lvl="0">
              <a:lnSpc>
                <a:spcPts val="3220"/>
              </a:lnSpc>
              <a:spcBef>
                <a:spcPct val="0"/>
              </a:spcBef>
            </a:pPr>
            <a:r>
              <a:rPr lang="en-US" b="true" sz="2300" strike="noStrike" u="none">
                <a:solidFill>
                  <a:srgbClr val="0D1D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(від 8 647 грн до 12 970,5 грн)</a:t>
            </a:r>
          </a:p>
        </p:txBody>
      </p:sp>
      <p:grpSp>
        <p:nvGrpSpPr>
          <p:cNvPr name="Group 26" id="26"/>
          <p:cNvGrpSpPr/>
          <p:nvPr/>
        </p:nvGrpSpPr>
        <p:grpSpPr>
          <a:xfrm rot="-10800000">
            <a:off x="1103687" y="5217910"/>
            <a:ext cx="4329029" cy="1235609"/>
            <a:chOff x="0" y="0"/>
            <a:chExt cx="1752814" cy="50029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752814" cy="500295"/>
            </a:xfrm>
            <a:custGeom>
              <a:avLst/>
              <a:gdLst/>
              <a:ahLst/>
              <a:cxnLst/>
              <a:rect r="r" b="b" t="t" l="l"/>
              <a:pathLst>
                <a:path h="500295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500295"/>
                  </a:lnTo>
                  <a:lnTo>
                    <a:pt x="0" y="500295"/>
                  </a:lnTo>
                  <a:close/>
                </a:path>
              </a:pathLst>
            </a:custGeom>
            <a:solidFill>
              <a:srgbClr val="034383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1752814" cy="5383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028700" y="5321362"/>
            <a:ext cx="4329029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особи</a:t>
            </a:r>
          </a:p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 інвалідністю</a:t>
            </a:r>
          </a:p>
        </p:txBody>
      </p:sp>
      <p:sp>
        <p:nvSpPr>
          <p:cNvPr name="AutoShape 30" id="30"/>
          <p:cNvSpPr/>
          <p:nvPr/>
        </p:nvSpPr>
        <p:spPr>
          <a:xfrm flipV="true">
            <a:off x="5904867" y="8036677"/>
            <a:ext cx="1223716" cy="19050"/>
          </a:xfrm>
          <a:prstGeom prst="line">
            <a:avLst/>
          </a:prstGeom>
          <a:ln cap="flat" w="38100">
            <a:solidFill>
              <a:srgbClr val="034383"/>
            </a:solidFill>
            <a:prstDash val="solid"/>
            <a:headEnd type="none" len="sm" w="sm"/>
            <a:tailEnd type="oval" len="lg" w="lg"/>
          </a:ln>
        </p:spPr>
      </p:sp>
      <p:grpSp>
        <p:nvGrpSpPr>
          <p:cNvPr name="Group 31" id="31"/>
          <p:cNvGrpSpPr/>
          <p:nvPr/>
        </p:nvGrpSpPr>
        <p:grpSpPr>
          <a:xfrm rot="-10800000">
            <a:off x="-4782974" y="9787956"/>
            <a:ext cx="12311014" cy="1370341"/>
            <a:chOff x="0" y="0"/>
            <a:chExt cx="3242407" cy="36091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242407" cy="360913"/>
            </a:xfrm>
            <a:custGeom>
              <a:avLst/>
              <a:gdLst/>
              <a:ahLst/>
              <a:cxnLst/>
              <a:rect r="r" b="b" t="t" l="l"/>
              <a:pathLst>
                <a:path h="360913" w="3242407">
                  <a:moveTo>
                    <a:pt x="0" y="0"/>
                  </a:moveTo>
                  <a:lnTo>
                    <a:pt x="3242407" y="0"/>
                  </a:lnTo>
                  <a:lnTo>
                    <a:pt x="3242407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3242407" cy="39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-10800000">
            <a:off x="12791880" y="3477552"/>
            <a:ext cx="5162648" cy="2779270"/>
            <a:chOff x="0" y="0"/>
            <a:chExt cx="2090344" cy="11253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090344" cy="1125320"/>
            </a:xfrm>
            <a:custGeom>
              <a:avLst/>
              <a:gdLst/>
              <a:ahLst/>
              <a:cxnLst/>
              <a:rect r="r" b="b" t="t" l="l"/>
              <a:pathLst>
                <a:path h="1125320" w="2090344">
                  <a:moveTo>
                    <a:pt x="0" y="0"/>
                  </a:moveTo>
                  <a:lnTo>
                    <a:pt x="2090344" y="0"/>
                  </a:lnTo>
                  <a:lnTo>
                    <a:pt x="2090344" y="1125320"/>
                  </a:lnTo>
                  <a:lnTo>
                    <a:pt x="0" y="1125320"/>
                  </a:lnTo>
                  <a:close/>
                </a:path>
              </a:pathLst>
            </a:custGeom>
            <a:solidFill>
              <a:srgbClr val="EFEFE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2090344" cy="11634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-10800000">
            <a:off x="13175779" y="2914473"/>
            <a:ext cx="4329029" cy="1217249"/>
            <a:chOff x="0" y="0"/>
            <a:chExt cx="1752814" cy="49286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FBC613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13055618" y="3323072"/>
            <a:ext cx="456935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1B2C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тривалість виплат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218454" y="4237371"/>
            <a:ext cx="4286353" cy="1616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5"/>
              </a:lnSpc>
              <a:spcBef>
                <a:spcPct val="0"/>
              </a:spcBef>
            </a:pPr>
            <a:r>
              <a:rPr lang="en-US" b="true" sz="235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 місяців протягом року</a:t>
            </a:r>
          </a:p>
          <a:p>
            <a:pPr algn="ctr">
              <a:lnSpc>
                <a:spcPts val="3295"/>
              </a:lnSpc>
              <a:spcBef>
                <a:spcPct val="0"/>
              </a:spcBef>
            </a:pPr>
            <a:r>
              <a:rPr lang="en-US" b="true" sz="235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 кожен непарний місяць</a:t>
            </a:r>
          </a:p>
          <a:p>
            <a:pPr algn="ctr">
              <a:lnSpc>
                <a:spcPts val="3295"/>
              </a:lnSpc>
              <a:spcBef>
                <a:spcPct val="0"/>
              </a:spcBef>
            </a:pPr>
            <a:r>
              <a:rPr lang="en-US" b="true" sz="235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(від 25 941 грн до </a:t>
            </a:r>
          </a:p>
          <a:p>
            <a:pPr algn="ctr">
              <a:lnSpc>
                <a:spcPts val="3295"/>
              </a:lnSpc>
              <a:spcBef>
                <a:spcPct val="0"/>
              </a:spcBef>
            </a:pPr>
            <a:r>
              <a:rPr lang="en-US" b="true" sz="235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51 882 грн)</a:t>
            </a:r>
          </a:p>
        </p:txBody>
      </p:sp>
      <p:grpSp>
        <p:nvGrpSpPr>
          <p:cNvPr name="Group 42" id="42"/>
          <p:cNvGrpSpPr/>
          <p:nvPr/>
        </p:nvGrpSpPr>
        <p:grpSpPr>
          <a:xfrm rot="-10800000">
            <a:off x="13218454" y="6561622"/>
            <a:ext cx="4329029" cy="1217249"/>
            <a:chOff x="0" y="0"/>
            <a:chExt cx="1752814" cy="49286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752814" cy="492861"/>
            </a:xfrm>
            <a:custGeom>
              <a:avLst/>
              <a:gdLst/>
              <a:ahLst/>
              <a:cxnLst/>
              <a:rect r="r" b="b" t="t" l="l"/>
              <a:pathLst>
                <a:path h="492861" w="1752814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4294CE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5"/>
                </a:lnSpc>
              </a:pP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12720805" y="6771172"/>
            <a:ext cx="532432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термін </a:t>
            </a:r>
          </a:p>
          <a:p>
            <a:pPr algn="ctr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подання заяви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DAHG5bgHdus</dc:identifier>
  <dcterms:modified xsi:type="dcterms:W3CDTF">2011-08-01T06:04:30Z</dcterms:modified>
  <cp:revision>1</cp:revision>
  <dc:title>Послуги Державної служби зайнятості бізнесу</dc:title>
</cp:coreProperties>
</file>