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5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0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06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6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58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7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3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3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7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5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4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9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5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3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5305-07AE-45A5-B25E-BD25582EB6AF}" type="datetimeFigureOut">
              <a:rPr lang="ru-RU" smtClean="0"/>
              <a:t>вт 12.10.21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986728-7E7B-47CD-8FD9-74DEF4E2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9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167" y="2665143"/>
            <a:ext cx="10928194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4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МІСЬКИЙ КОМУНАЛЬНИЙ ЗАКЛАД</a:t>
            </a:r>
          </a:p>
          <a:p>
            <a:pPr algn="ctr"/>
            <a:r>
              <a:rPr lang="uk-UA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«ДИТЯЧО-ЮНАЦЬКА СПОРТИВНА ШКОЛА З ВІЛЬНОЇ БОРОТЬБИ»</a:t>
            </a:r>
            <a:endParaRPr lang="ru-RU" sz="36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61" y="0"/>
            <a:ext cx="2743200" cy="26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69193" cy="547896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фінансується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 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1.Рішенням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 року № 856-МР ДЮСШ  передано в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(спортивна зала ),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178,7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та 20,0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 року № 2618-МР, за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Металургів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2.Рішенням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 року №1414-МР передано в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нежитлові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пристосоване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залу),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Штепівська,31.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0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02286" cy="1286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2020-2021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884557"/>
            <a:ext cx="910228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 результатам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ДЮСШ  з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Мокренко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Дмитру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Пономаренко Вадиму,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Блідар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Данилу,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Крівопішину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Данилу -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розряд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Бережному Владиславу,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Діжевському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Нікіті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Охріменку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Нікіті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Худякову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Лущик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Даніїлу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Прихожаю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Едуарду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Щербаченко Владиславу – І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розряд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Водзинському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Мартиненку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Максиму, Михайленко Василю,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Козирь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Максиму, Остапенко  Богдану та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Панич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ІІ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розряд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70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443" y="609599"/>
            <a:ext cx="10604811" cy="121920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 в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науково-теоретичної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39" y="2207940"/>
            <a:ext cx="5575610" cy="4296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9" y="2207940"/>
            <a:ext cx="3222237" cy="42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2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41" y="609599"/>
            <a:ext cx="10225669" cy="187712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тренерсько-викладацького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у ДЮСШ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систематично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поповнюється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методична база з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спорту.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4" y="2587082"/>
            <a:ext cx="3203189" cy="4270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45" y="2587082"/>
            <a:ext cx="5694557" cy="42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29" y="609600"/>
            <a:ext cx="9645805" cy="116344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проводилась з тренерами-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викладачами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тренерській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провідного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спорту,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самоаналізу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" y="2486723"/>
            <a:ext cx="4460488" cy="3345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2486723"/>
            <a:ext cx="4616605" cy="33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12" y="501806"/>
            <a:ext cx="10121589" cy="157232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виховній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підлітками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розробленими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тематичними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планами, в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проводились ряд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товариських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вольових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працелюбства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дбайливого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24" y="2798957"/>
            <a:ext cx="4980877" cy="3423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5" y="2798957"/>
            <a:ext cx="4828479" cy="34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0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05" y="609600"/>
            <a:ext cx="9433931" cy="1320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нашої ДЮСШ гідно захищають честь нашої школи на змаганнях різного рівня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67" y="1930400"/>
            <a:ext cx="3190875" cy="4648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68" y="1933863"/>
            <a:ext cx="3341483" cy="4644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09" y="3251200"/>
            <a:ext cx="1828800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98" y="512956"/>
            <a:ext cx="9050992" cy="59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5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78" y="490653"/>
            <a:ext cx="8162693" cy="6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8" y="1866102"/>
            <a:ext cx="6214947" cy="4635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60" y="602165"/>
            <a:ext cx="6145197" cy="40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425656"/>
            <a:ext cx="113630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«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Дитячо-юнацька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спортивна школа з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2006 року.</a:t>
            </a:r>
          </a:p>
          <a:p>
            <a:pPr algn="ctr"/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ДЮСШ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відкрита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ради 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27.12.2006 року за № 309-МР.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577" y="4323803"/>
            <a:ext cx="1103811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ДЮСШ з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міським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комунальним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позашкільним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закладом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ради, </a:t>
            </a:r>
          </a:p>
          <a:p>
            <a:pPr algn="ctr"/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функціональному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спорту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ради.</a:t>
            </a:r>
            <a:endParaRPr lang="ru-RU" sz="2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3" y="1293542"/>
            <a:ext cx="7280072" cy="5151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58" y="485876"/>
            <a:ext cx="6674331" cy="44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3" y="251558"/>
            <a:ext cx="5029200" cy="3687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1" y="1449659"/>
            <a:ext cx="7211179" cy="47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59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8" y="501806"/>
            <a:ext cx="5709423" cy="4282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72" y="1895709"/>
            <a:ext cx="6792185" cy="44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07" y="499017"/>
            <a:ext cx="5832090" cy="4374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2" y="2408662"/>
            <a:ext cx="5694556" cy="42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68676" cy="8177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Готові до нових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8" y="1431693"/>
            <a:ext cx="3345899" cy="4461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94" y="1817649"/>
            <a:ext cx="7209716" cy="40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7" y="479502"/>
            <a:ext cx="6244684" cy="4683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2" y="2486722"/>
            <a:ext cx="5443420" cy="40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230341"/>
            <a:ext cx="4185623" cy="37532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ДЮСШ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2839940"/>
            <a:ext cx="4185623" cy="320142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СІТАЛО РОМАН ВОЛОДИМИРОВИЧ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ВИЩУ ОСВІТУ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СПОРТУ УКРАЇНИ З ВІЛЬНОЇ БОРОТЬБИ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ПОСАДІ ДИРЕКТОРА ДЮСШ З 01 ЛИСТОПАДА 2011 РОКУ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ТРЕНЕР-ВИКЛАДАЧ ЗА СУМІЩЕННЯМ З ВІЛЬНОЇ БОРОТЬБИ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37111" y="2098764"/>
            <a:ext cx="4030635" cy="50690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7912" y="2839940"/>
            <a:ext cx="3969834" cy="320142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ВЕЛИКОДНИЙ ГЕННАДІЙ АНАТОЛІЙОВИЧ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ВИЩУ ОСВІТУ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СПОРТУ УКРАЇНИ З ВІЛЬНОЇ БОРОТЬБИ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 ПОСАДУ ЗАСТУПНИКА ДИРЕКТОРА З 01 БЕРЕЗНЯ 2012 РОКУ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ТРЕНЕР-ВИКЛАДАЧ ЗА СУМІЩЕННЯМ З ВІЛЬНОЇ БОРОТЬБИ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0412" cy="87956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 ДЮСШ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0311" cy="20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64294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 МАЄ ІНСТРУКТОРА-МЕТОДИСТА ТА СТАРШОГО ТРЕНЕРА ВІДДІЛЕННЯ 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ВІЛЬНОЇ БОРОТЬБИ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732049"/>
            <a:ext cx="4412636" cy="27432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ІНСТРУКТОР-МЕТОДИСТ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ПОМИТКІНА ЮЛІЯ ГРИГОРІВНА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ВИЩУ ОСВІТУ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НА ПОСАДІ ІНСТРУКТОРА-МЕТОДИСТА ДЮСШ З 2007 РОКУ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9279" y="2732050"/>
            <a:ext cx="4336869" cy="27432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ТРЕНЕР ВІДДІЛЕННЯ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ІЛЛЯШЕНКО ОЛЕКСІЙ ЄВГЕНОВИЧ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ВИЩУ ОСВІТУ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НА ПОСАДІ ТРЕНЕРА ДЮСШ З 2007 РОКУ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41" y="4694663"/>
            <a:ext cx="1706137" cy="21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269" y="825027"/>
            <a:ext cx="914399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БУХГАЛТЕР ДЮСШ</a:t>
            </a:r>
          </a:p>
          <a:p>
            <a:pPr algn="ctr"/>
            <a:endParaRPr lang="uk-UA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ІЛИК НАТАЛІЯ ІВАНІВНА</a:t>
            </a:r>
          </a:p>
          <a:p>
            <a:pPr algn="ctr"/>
            <a:r>
              <a:rPr lang="uk-UA" sz="2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 ВИЩУ ОСВІТУ</a:t>
            </a:r>
          </a:p>
          <a:p>
            <a:pPr algn="ctr"/>
            <a:r>
              <a:rPr lang="uk-UA" sz="24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З 2007 РОКУ</a:t>
            </a:r>
            <a:endParaRPr lang="ru-RU" sz="2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144" y="3555163"/>
            <a:ext cx="9653451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ДЮСШ</a:t>
            </a:r>
          </a:p>
          <a:p>
            <a:pPr algn="ctr"/>
            <a:endParaRPr lang="ru-RU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ПЕТРЕНКО АЛЬОНА ВОЛОДИМИРІВНА</a:t>
            </a:r>
          </a:p>
          <a:p>
            <a:pPr algn="ctr"/>
            <a:r>
              <a:rPr lang="uk-UA" sz="24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 ВИЩУ ОСВІТУ</a:t>
            </a:r>
          </a:p>
          <a:p>
            <a:pPr algn="ctr"/>
            <a:r>
              <a:rPr lang="uk-UA" sz="2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З 2008 РОКУ</a:t>
            </a:r>
            <a:endParaRPr lang="ru-RU" sz="2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3" y="2016289"/>
            <a:ext cx="1828800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13954"/>
            <a:ext cx="7766936" cy="601529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 МАЄ ДРУГУ КАТЕГОРІЮ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06" y="1862255"/>
            <a:ext cx="10737667" cy="444710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ДЮСШ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тренерів-викладачів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них 9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тренерів-викладачів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суміщенням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20,30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40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стаж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стаж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26" y="2877015"/>
            <a:ext cx="1619794" cy="22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59" y="609600"/>
            <a:ext cx="9333569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тренерів-викладачів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743489"/>
              </p:ext>
            </p:extLst>
          </p:nvPr>
        </p:nvGraphicFramePr>
        <p:xfrm>
          <a:off x="446049" y="2029518"/>
          <a:ext cx="9500839" cy="450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0839">
                  <a:extLst>
                    <a:ext uri="{9D8B030D-6E8A-4147-A177-3AD203B41FA5}">
                      <a16:colId xmlns:a16="http://schemas.microsoft.com/office/drawing/2014/main" val="2247228610"/>
                    </a:ext>
                  </a:extLst>
                </a:gridCol>
              </a:tblGrid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pc="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ДЕГТЯР Віталій </a:t>
                      </a:r>
                      <a:r>
                        <a:rPr lang="uk-UA" sz="1600" spc="3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Володимирович,</a:t>
                      </a:r>
                      <a:r>
                        <a:rPr lang="uk-UA" sz="1600" spc="3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освіта вища, категорія друга, Майстер спорту України, стаж 15 років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794727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СКВАРЧА  Сергій 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Костянтинович, освіта вища, категорія перша, Майстер спорту України, стаж 16 років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037379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ІЛЛЯШЕНКО Олексій </a:t>
                      </a:r>
                      <a:r>
                        <a:rPr lang="uk-UA" sz="1600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Євгенович, освіта вища, категорія друга, стаж 14 років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975931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КОЗИРЬ Сергій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Володимирович, освіта вища, без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категорії, Майстер спорту України, стаж 22 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650497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 Віталій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Валерійович, освіта вища, без категорії, Майстер спорту України, стаж 2 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490746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ДОНЕЦЬ Ярослав </a:t>
                      </a:r>
                      <a:r>
                        <a:rPr lang="uk-UA" sz="1600" spc="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Іванович, освіта вища, без категорії, Майстер спорту України, стаж 8 років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739331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ЄРОФЄЄВ Ігор </a:t>
                      </a:r>
                      <a:r>
                        <a:rPr lang="uk-UA" sz="1600" spc="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Ігорович, освіта вища, без категорії, Майстер</a:t>
                      </a:r>
                      <a:r>
                        <a:rPr lang="uk-UA" sz="1600" spc="3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спорту України, стаж 4 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551073"/>
                  </a:ext>
                </a:extLst>
              </a:tr>
              <a:tr h="563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КОЛОМІЄЦЬ Андрій </a:t>
                      </a:r>
                      <a:r>
                        <a:rPr lang="uk-UA" sz="16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Якович, освіта вища, друга категорія, стаж 33 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13185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18"/>
            <a:ext cx="138275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3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90" y="609600"/>
            <a:ext cx="9355873" cy="11634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тренерів-викладачів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60812"/>
              </p:ext>
            </p:extLst>
          </p:nvPr>
        </p:nvGraphicFramePr>
        <p:xfrm>
          <a:off x="825191" y="2174490"/>
          <a:ext cx="9355872" cy="433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5872">
                  <a:extLst>
                    <a:ext uri="{9D8B030D-6E8A-4147-A177-3AD203B41FA5}">
                      <a16:colId xmlns:a16="http://schemas.microsoft.com/office/drawing/2014/main" val="3605182680"/>
                    </a:ext>
                  </a:extLst>
                </a:gridCol>
              </a:tblGrid>
              <a:tr h="72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СІТАЛО Роман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Володимирович, освіта вища, без категорії, Майстер спорту України, стаж 14 років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598886"/>
                  </a:ext>
                </a:extLst>
              </a:tr>
              <a:tr h="72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ВЕЛИКОДНИЙ Геннадій </a:t>
                      </a:r>
                      <a:r>
                        <a:rPr lang="uk-UA" sz="1600" b="1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Анатолійович,</a:t>
                      </a:r>
                      <a:r>
                        <a:rPr lang="uk-UA" sz="1600" b="1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освіта вища, без категорії, Майстер спорту  України, стаж 23 роки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170077"/>
                  </a:ext>
                </a:extLst>
              </a:tr>
              <a:tr h="72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МУРАЧОВ Володимир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Вікторович, освіта вища, категорія перша, Заслужений тренер України, стаж 24 роки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127798"/>
                  </a:ext>
                </a:extLst>
              </a:tr>
              <a:tr h="72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БОГОДУШКО Борис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Іванович, освіта вища, без категорії,</a:t>
                      </a: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Майстер спорту України, стаж 41 рік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197523"/>
                  </a:ext>
                </a:extLst>
              </a:tr>
              <a:tr h="72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ТАРАБАР Руслан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Григорович, освіта вища, категорія вища, Майстер спорту України, стаж 22 роки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833046"/>
                  </a:ext>
                </a:extLst>
              </a:tr>
              <a:tr h="72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СКВАРЧА  Олександр  </a:t>
                      </a:r>
                      <a:r>
                        <a:rPr lang="uk-UA" sz="1600" b="1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Костянтинович, освіта вища, категорія друга, Майстер спорту України, стаж 14 років.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08335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21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0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858644"/>
            <a:ext cx="8596668" cy="9229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051825"/>
            <a:ext cx="8596668" cy="398953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Комплектування ДЮСШ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13276"/>
              </p:ext>
            </p:extLst>
          </p:nvPr>
        </p:nvGraphicFramePr>
        <p:xfrm>
          <a:off x="1003611" y="2714466"/>
          <a:ext cx="8270392" cy="3942809"/>
        </p:xfrm>
        <a:graphic>
          <a:graphicData uri="http://schemas.openxmlformats.org/drawingml/2006/table">
            <a:tbl>
              <a:tblPr/>
              <a:tblGrid>
                <a:gridCol w="4340656">
                  <a:extLst>
                    <a:ext uri="{9D8B030D-6E8A-4147-A177-3AD203B41FA5}">
                      <a16:colId xmlns:a16="http://schemas.microsoft.com/office/drawing/2014/main" val="711878508"/>
                    </a:ext>
                  </a:extLst>
                </a:gridCol>
                <a:gridCol w="1780928">
                  <a:extLst>
                    <a:ext uri="{9D8B030D-6E8A-4147-A177-3AD203B41FA5}">
                      <a16:colId xmlns:a16="http://schemas.microsoft.com/office/drawing/2014/main" val="1636563026"/>
                    </a:ext>
                  </a:extLst>
                </a:gridCol>
                <a:gridCol w="1179976">
                  <a:extLst>
                    <a:ext uri="{9D8B030D-6E8A-4147-A177-3AD203B41FA5}">
                      <a16:colId xmlns:a16="http://schemas.microsoft.com/office/drawing/2014/main" val="926110293"/>
                    </a:ext>
                  </a:extLst>
                </a:gridCol>
                <a:gridCol w="968832">
                  <a:extLst>
                    <a:ext uri="{9D8B030D-6E8A-4147-A177-3AD203B41FA5}">
                      <a16:colId xmlns:a16="http://schemas.microsoft.com/office/drawing/2014/main" val="3105170618"/>
                    </a:ext>
                  </a:extLst>
                </a:gridCol>
              </a:tblGrid>
              <a:tr h="3032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Рік навчання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10070"/>
                  </a:ext>
                </a:extLst>
              </a:tr>
              <a:tr h="303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учнів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001639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Спортивно-оздоровча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53273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Початкової підготовки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рік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784182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042829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Базової підготовки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030439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559545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08782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78097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Спеціальної підготовки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02183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864846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Групи вищих досягнень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рік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92051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Разом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932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82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</TotalTime>
  <Words>728</Words>
  <Application>Microsoft Office PowerPoint</Application>
  <PresentationFormat>Широкоэкранный</PresentationFormat>
  <Paragraphs>127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Impact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АДМІНІСТРАЦІЯ ДЮСШ</vt:lpstr>
      <vt:lpstr>ДЮСШ МАЄ ІНСТРУКТОРА-МЕТОДИСТА ТА СТАРШОГО ТРЕНЕРА ВІДДІЛЕННЯ  З ВІЛЬНОЇ БОРОТЬБИ</vt:lpstr>
      <vt:lpstr>Презентация PowerPoint</vt:lpstr>
      <vt:lpstr>ДЮСШ МАЄ ДРУГУ КАТЕГОРІЮ</vt:lpstr>
      <vt:lpstr>Склад штатних тренерів-викладачів ДЮСШ</vt:lpstr>
      <vt:lpstr>Склад тренерів-викладачів ДЮСШ за сумісництвом  </vt:lpstr>
      <vt:lpstr>Спеціалізація школи Боротьба вільна</vt:lpstr>
      <vt:lpstr>ДЮСШ фінансується з місцевого бюджету  ДЮСШ  має власну матеріальну базу  1.Рішенням Сумської міської ради від 10 жовтня 2007 року № 856-МР ДЮСШ  передано в оперативне  управління  нежитлові  приміщення  (спортивна зала ), загальною площею 178,7 кв.м., та 20,0 кв.м. за рішенням Сумської міської ради від 29 квітня 2009 року № 2618-МР, за адресою: вул. Металургів, 17.  2.Рішенням Сумської міської ради від 23 квітня 2008 року №1414-МР передано в оперативне  управління  нежитлові приміщення ( пристосоване під спортивну залу), загальною площею 67,2 кв.м. по вул. Штепівська,31.    </vt:lpstr>
      <vt:lpstr>Кращі досягнення учнів спортивної школи за 2020-2021 рік   </vt:lpstr>
      <vt:lpstr>Методична робота в закладі ведеться у напрямку пошуку та впровадження нових форм, методів організації та проведення навчально-тренувального і виховного процесів, відбору науково-теоретичної та методичної інформації, використання інноваційних технологій.  </vt:lpstr>
      <vt:lpstr>З метою підвищення професійного рівня, самоосвіти тренерсько-викладацького складу у ДЮСШ зібрано науково-методичну літературу з вільної боротьби. З організаційної, виховної та оздоровчої роботи, систематично поповнюється методична база з питань фізичної культури та спорту. Також для покращення навчально-тренувальної та методичної роботи використовується мережа Інтернет.  </vt:lpstr>
      <vt:lpstr>Робота, що проводилась з тренерами-викладачами, була спрямована на використання та впровадження в тренерській роботі провідного досвіду у галузі фізичної культури та спорту, самоосвіті, самоаналізу, підвищення кваліфікації.   </vt:lpstr>
      <vt:lpstr>У виховній роботі з дітьми та підлітками, згідно з розробленими тематичними планами, в навчальних групах проводились ряд заходів, які сприяли вихованню товариських стосунків, вольових якостей вихованців, працелюбства в їх спортивній діяльності, дбайливого ставлення до здоров'я.        </vt:lpstr>
      <vt:lpstr>Учні нашої ДЮСШ гідно захищають честь нашої школи на змаганнях різного рівня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Готові до нових перемог!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2021-10-11T12:16:35Z</dcterms:created>
  <dcterms:modified xsi:type="dcterms:W3CDTF">2021-10-12T12:33:31Z</dcterms:modified>
</cp:coreProperties>
</file>