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0" r:id="rId1"/>
  </p:sldMasterIdLst>
  <p:notesMasterIdLst>
    <p:notesMasterId r:id="rId21"/>
  </p:notesMasterIdLst>
  <p:handoutMasterIdLst>
    <p:handoutMasterId r:id="rId22"/>
  </p:handoutMasterIdLst>
  <p:sldIdLst>
    <p:sldId id="483" r:id="rId2"/>
    <p:sldId id="487" r:id="rId3"/>
    <p:sldId id="464" r:id="rId4"/>
    <p:sldId id="465" r:id="rId5"/>
    <p:sldId id="466" r:id="rId6"/>
    <p:sldId id="467" r:id="rId7"/>
    <p:sldId id="488" r:id="rId8"/>
    <p:sldId id="489" r:id="rId9"/>
    <p:sldId id="481" r:id="rId10"/>
    <p:sldId id="482" r:id="rId11"/>
    <p:sldId id="472" r:id="rId12"/>
    <p:sldId id="485" r:id="rId13"/>
    <p:sldId id="474" r:id="rId14"/>
    <p:sldId id="475" r:id="rId15"/>
    <p:sldId id="476" r:id="rId16"/>
    <p:sldId id="478" r:id="rId17"/>
    <p:sldId id="479" r:id="rId18"/>
    <p:sldId id="484" r:id="rId19"/>
    <p:sldId id="486" r:id="rId20"/>
  </p:sldIdLst>
  <p:sldSz cx="9906000" cy="6858000" type="A4"/>
  <p:notesSz cx="6858000" cy="9947275"/>
  <p:embeddedFontLst>
    <p:embeddedFont>
      <p:font typeface="Cambria Math" panose="02040503050406030204" pitchFamily="18" charset="0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OST 2.30481 type A" panose="020B0604020202020204" charset="0"/>
      <p:regular r:id="rId34"/>
      <p:bold r:id="rId3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8" userDrawn="1">
          <p15:clr>
            <a:srgbClr val="A4A3A4"/>
          </p15:clr>
        </p15:guide>
        <p15:guide id="2" pos="2199" userDrawn="1">
          <p15:clr>
            <a:srgbClr val="A4A3A4"/>
          </p15:clr>
        </p15:guide>
        <p15:guide id="3" orient="horz" pos="3134" userDrawn="1">
          <p15:clr>
            <a:srgbClr val="A4A3A4"/>
          </p15:clr>
        </p15:guide>
        <p15:guide id="4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F57"/>
    <a:srgbClr val="0D4873"/>
    <a:srgbClr val="89FFFF"/>
    <a:srgbClr val="66FF99"/>
    <a:srgbClr val="00FFFF"/>
    <a:srgbClr val="B1EC62"/>
    <a:srgbClr val="A3E846"/>
    <a:srgbClr val="66FF66"/>
    <a:srgbClr val="9FE5FB"/>
    <a:srgbClr val="FFA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2" autoAdjust="0"/>
    <p:restoredTop sz="96437" autoAdjust="0"/>
  </p:normalViewPr>
  <p:slideViewPr>
    <p:cSldViewPr snapToGrid="0">
      <p:cViewPr>
        <p:scale>
          <a:sx n="100" d="100"/>
          <a:sy n="100" d="100"/>
        </p:scale>
        <p:origin x="72" y="-12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1848" y="-91"/>
      </p:cViewPr>
      <p:guideLst>
        <p:guide orient="horz" pos="3158"/>
        <p:guide pos="2199"/>
        <p:guide orient="horz" pos="3134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5;&#1088;&#1077;&#1079;&#1077;&#1085;&#1090;&#1072;&#1094;&#1080;&#1103;%20&#1075;&#1086;&#1088;&#1086;&#1076;\&#1053;&#1086;&#1074;&#1072;&#1103;%20&#1087;&#1072;&#1087;&#1082;&#1072;\3%20&#1057;&#1083;&#1072;&#1081;&#1076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92.168.5.102\&#1083;&#1077;&#1085;&#1072;2\&#1041;&#1102;&#1076;&#1078;&#1077;&#1090;%202019\&#1076;&#1086;&#1087;&#1086;&#1074;&#1110;&#1076;&#1100;\&#1042;&#1080;&#1076;&#1072;&#1090;&#1082;&#1080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5365520639776"/>
          <c:y val="0.11989333772871581"/>
          <c:w val="0.78183779877695936"/>
          <c:h val="0.8687899004603766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F6-4C9E-B9D2-DC7B27191744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F6-4C9E-B9D2-DC7B2719174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F6-4C9E-B9D2-DC7B27191744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F6-4C9E-B9D2-DC7B27191744}"/>
              </c:ext>
            </c:extLst>
          </c:dPt>
          <c:dLbls>
            <c:dLbl>
              <c:idx val="0"/>
              <c:layout>
                <c:manualLayout>
                  <c:x val="7.9467609696709754E-2"/>
                  <c:y val="0.184340938278015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F6-4C9E-B9D2-DC7B27191744}"/>
                </c:ext>
              </c:extLst>
            </c:dLbl>
            <c:dLbl>
              <c:idx val="1"/>
              <c:layout>
                <c:manualLayout>
                  <c:x val="-0.13248221588440728"/>
                  <c:y val="-0.12406783475404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F6-4C9E-B9D2-DC7B27191744}"/>
                </c:ext>
              </c:extLst>
            </c:dLbl>
            <c:dLbl>
              <c:idx val="2"/>
              <c:layout>
                <c:manualLayout>
                  <c:x val="-0.11112079554196856"/>
                  <c:y val="-0.103909857717289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F6-4C9E-B9D2-DC7B27191744}"/>
                </c:ext>
              </c:extLst>
            </c:dLbl>
            <c:dLbl>
              <c:idx val="3"/>
              <c:layout>
                <c:manualLayout>
                  <c:x val="-1.5778457181764283E-3"/>
                  <c:y val="-0.147769696092106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F6-4C9E-B9D2-DC7B271917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ST 2.30481 type A" panose="00000400000000000000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Податок на доходи фізичниз осіб</c:v>
                </c:pt>
                <c:pt idx="1">
                  <c:v>Місцеві податки і збори</c:v>
                </c:pt>
                <c:pt idx="2">
                  <c:v>Акцизний податок</c:v>
                </c:pt>
                <c:pt idx="3">
                  <c:v>Інші</c:v>
                </c:pt>
              </c:strCache>
            </c:strRef>
          </c:cat>
          <c:val>
            <c:numRef>
              <c:f>Sheet1!$B$2:$B$5</c:f>
              <c:numCache>
                <c:formatCode>_-* #,##0.0\ _₴_-;\-* #,##0.0\ _₴_-;_-* "-"??\ _₴_-;_-@_-</c:formatCode>
                <c:ptCount val="4"/>
                <c:pt idx="0">
                  <c:v>1255.3</c:v>
                </c:pt>
                <c:pt idx="1">
                  <c:v>402.6</c:v>
                </c:pt>
                <c:pt idx="2">
                  <c:v>150.5</c:v>
                </c:pt>
                <c:pt idx="3" formatCode="_(* #,##0.00_);_(* \(#,##0.00\);_(* &quot;-&quot;??_);_(@_)">
                  <c:v>55.099999999999909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F6-4C9E-B9D2-DC7B271917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B2-45EB-9610-7C445E59C817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B2-45EB-9610-7C445E59C81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B2-45EB-9610-7C445E59C81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B2-45EB-9610-7C445E59C817}"/>
              </c:ext>
            </c:extLst>
          </c:dPt>
          <c:cat>
            <c:strRef>
              <c:f>Sheet1!$A$2:$A$5</c:f>
              <c:strCache>
                <c:ptCount val="4"/>
                <c:pt idx="0">
                  <c:v>Власні надходження бюджетних установ</c:v>
                </c:pt>
                <c:pt idx="1">
                  <c:v>Бюджет розвитку</c:v>
                </c:pt>
                <c:pt idx="2">
                  <c:v>Екологічний податок</c:v>
                </c:pt>
                <c:pt idx="3">
                  <c:v>Інші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100.7</c:v>
                </c:pt>
                <c:pt idx="1">
                  <c:v>3.7</c:v>
                </c:pt>
                <c:pt idx="2">
                  <c:v>4.7</c:v>
                </c:pt>
                <c:pt idx="3">
                  <c:v>1.3999999999999968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B2-45EB-9610-7C445E59C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2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53846153846163E-2"/>
          <c:y val="3.7499997693159717E-2"/>
          <c:w val="0.91961538461538461"/>
          <c:h val="0.84497630212983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88461516621629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52-4DDC-9F4B-C7CF00DC3AF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47,2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2-4DDC-9F4B-C7CF00DC3A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ST 2.30481 type A" panose="00000400000000000000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2016 (звіт)</c:v>
                </c:pt>
                <c:pt idx="1">
                  <c:v>2017 (звіт)</c:v>
                </c:pt>
                <c:pt idx="2">
                  <c:v>2018 (затверджено)</c:v>
                </c:pt>
                <c:pt idx="3">
                  <c:v>2019 (затверджено)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49.6</c:v>
                </c:pt>
                <c:pt idx="1">
                  <c:v>64.3</c:v>
                </c:pt>
                <c:pt idx="2">
                  <c:v>64.2</c:v>
                </c:pt>
                <c:pt idx="3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2-4DDC-9F4B-C7CF00DC3A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4"/>
        <c:overlap val="-27"/>
        <c:axId val="71313280"/>
        <c:axId val="71330816"/>
      </c:barChart>
      <c:catAx>
        <c:axId val="713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OST 2.30481 type A" panose="00000400000000000000" pitchFamily="2" charset="0"/>
                <a:ea typeface="+mn-ea"/>
                <a:cs typeface="+mn-cs"/>
              </a:defRPr>
            </a:pPr>
            <a:endParaRPr lang="uk-UA"/>
          </a:p>
        </c:txPr>
        <c:crossAx val="71330816"/>
        <c:crosses val="autoZero"/>
        <c:auto val="1"/>
        <c:lblAlgn val="ctr"/>
        <c:lblOffset val="100"/>
        <c:noMultiLvlLbl val="0"/>
      </c:catAx>
      <c:valAx>
        <c:axId val="71330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713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OST 2.30481 type A" panose="00000400000000000000" pitchFamily="2" charset="0"/>
        </a:defRPr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GOST 2.30481 type A" panose="00000400000000000000" pitchFamily="2" charset="0"/>
                <a:ea typeface="+mn-ea"/>
                <a:cs typeface="+mn-cs"/>
              </a:defRPr>
            </a:pPr>
            <a:r>
              <a:rPr lang="en-US" sz="1800" b="1" baseline="0" dirty="0" smtClean="0">
                <a:solidFill>
                  <a:schemeClr val="tx1"/>
                </a:solidFill>
              </a:rPr>
              <a:t>100%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1157110952336018"/>
          <c:y val="0.47795444261153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GOST 2.30481 type A" panose="00000400000000000000" pitchFamily="2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3269808622630636"/>
          <c:y val="0.14478976354148904"/>
          <c:w val="0.55315130678187863"/>
          <c:h val="0.82972716213275621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2017 (звіт)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3B-4E85-901B-CC063D2B21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3B-4E85-901B-CC063D2B21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3B-4E85-901B-CC063D2B2148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E3B-4E85-901B-CC063D2B21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3B-4E85-901B-CC063D2B2148}"/>
              </c:ext>
            </c:extLst>
          </c:dPt>
          <c:dLbls>
            <c:dLbl>
              <c:idx val="0"/>
              <c:layout>
                <c:manualLayout>
                  <c:x val="0.13601484771959721"/>
                  <c:y val="5.100558030987438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3B-4E85-901B-CC063D2B2148}"/>
                </c:ext>
              </c:extLst>
            </c:dLbl>
            <c:dLbl>
              <c:idx val="1"/>
              <c:layout>
                <c:manualLayout>
                  <c:x val="-0.12745446075633865"/>
                  <c:y val="-3.2814782627060952E-2"/>
                </c:manualLayout>
              </c:layout>
              <c:tx>
                <c:rich>
                  <a:bodyPr/>
                  <a:lstStyle/>
                  <a:p>
                    <a:r>
                      <a:rPr lang="en-US" sz="2000" baseline="0" dirty="0" smtClean="0"/>
                      <a:t>14%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57995599233685"/>
                      <c:h val="0.132481399713935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3B-4E85-901B-CC063D2B2148}"/>
                </c:ext>
              </c:extLst>
            </c:dLbl>
            <c:dLbl>
              <c:idx val="2"/>
              <c:layout>
                <c:manualLayout>
                  <c:x val="-0.12555230515974122"/>
                  <c:y val="-8.631692092412540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5%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37936912363635"/>
                      <c:h val="0.13818831843168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3B-4E85-901B-CC063D2B2148}"/>
                </c:ext>
              </c:extLst>
            </c:dLbl>
            <c:dLbl>
              <c:idx val="3"/>
              <c:layout>
                <c:manualLayout>
                  <c:x val="-4.922222671585702E-2"/>
                  <c:y val="-0.1503418084820989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GOST 2.30481 type A" panose="000004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2000" baseline="0" dirty="0" smtClean="0"/>
                      <a:t>2%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GOST 2.30481 type A" panose="00000400000000000000" pitchFamily="2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991900972272772"/>
                      <c:h val="0.12562995170688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E3B-4E85-901B-CC063D2B2148}"/>
                </c:ext>
              </c:extLst>
            </c:dLbl>
            <c:dLbl>
              <c:idx val="4"/>
              <c:layout>
                <c:manualLayout>
                  <c:x val="5.7307024599654588E-2"/>
                  <c:y val="-0.1423161731829642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3B-4E85-901B-CC063D2B2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GOST 2.30481 type A" panose="00000400000000000000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Аркуш1!$A$2:$A$6</c:f>
              <c:strCache>
                <c:ptCount val="5"/>
                <c:pt idx="0">
                  <c:v>Шляхове господарство</c:v>
                </c:pt>
                <c:pt idx="1">
                  <c:v>Освітлення</c:v>
                </c:pt>
                <c:pt idx="2">
                  <c:v>Озеленення</c:v>
                </c:pt>
                <c:pt idx="3">
                  <c:v>Кладовища</c:v>
                </c:pt>
                <c:pt idx="4">
                  <c:v>Інші видатки</c:v>
                </c:pt>
              </c:strCache>
            </c:strRef>
          </c:cat>
          <c:val>
            <c:numRef>
              <c:f>Аркуш1!$B$2:$B$6</c:f>
              <c:numCache>
                <c:formatCode>0%</c:formatCode>
                <c:ptCount val="5"/>
                <c:pt idx="0">
                  <c:v>0.75</c:v>
                </c:pt>
                <c:pt idx="1">
                  <c:v>0.14000000000000001</c:v>
                </c:pt>
                <c:pt idx="2">
                  <c:v>0.05</c:v>
                </c:pt>
                <c:pt idx="3">
                  <c:v>0.02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B-4E85-901B-CC063D2B2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35247375449716E-2"/>
          <c:y val="3.7499972036982812E-2"/>
          <c:w val="0.96411067121864968"/>
          <c:h val="0.89139063168118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301,6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22-4970-8262-F93463B9D351}"/>
                </c:ext>
              </c:extLst>
            </c:dLbl>
            <c:dLbl>
              <c:idx val="2"/>
              <c:layout>
                <c:manualLayout>
                  <c:x val="1.3395397974107579E-3"/>
                  <c:y val="0.24864470951309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294,6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22-4970-8262-F93463B9D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GOST 2.30481 type A" panose="00000400000000000000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2017 (звіт)</c:v>
                </c:pt>
                <c:pt idx="1">
                  <c:v>2018 (затверджено)</c:v>
                </c:pt>
                <c:pt idx="2">
                  <c:v>2019 (затверджено)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296.5</c:v>
                </c:pt>
                <c:pt idx="1">
                  <c:v>300.39999999999998</c:v>
                </c:pt>
                <c:pt idx="2">
                  <c:v>293.8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6-4AAC-B8A7-7DD08C2802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4"/>
        <c:overlap val="-27"/>
        <c:axId val="30938240"/>
        <c:axId val="30941184"/>
      </c:barChart>
      <c:catAx>
        <c:axId val="3093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ST 2.30481 type A" panose="00000400000000000000" pitchFamily="2" charset="0"/>
                <a:ea typeface="+mn-ea"/>
                <a:cs typeface="+mn-cs"/>
              </a:defRPr>
            </a:pPr>
            <a:endParaRPr lang="uk-UA"/>
          </a:p>
        </c:txPr>
        <c:crossAx val="30941184"/>
        <c:crosses val="autoZero"/>
        <c:auto val="1"/>
        <c:lblAlgn val="ctr"/>
        <c:lblOffset val="100"/>
        <c:noMultiLvlLbl val="0"/>
      </c:catAx>
      <c:valAx>
        <c:axId val="3094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093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OST 2.30481 type A" panose="00000400000000000000" pitchFamily="2" charset="0"/>
        </a:defRPr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OST 2.30481 type A" panose="00000400000000000000" pitchFamily="2" charset="0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100%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267895525987439"/>
          <c:y val="0.49150814988435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GOST 2.30481 type A" panose="00000400000000000000" pitchFamily="2" charset="0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3269808622630636"/>
          <c:y val="0.14478976354148904"/>
          <c:w val="0.55315130678187863"/>
          <c:h val="0.82972716213275621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2018 (затверджено)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3B-4E85-901B-CC063D2B21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3B-4E85-901B-CC063D2B21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3B-4E85-901B-CC063D2B2148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E3B-4E85-901B-CC063D2B21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3B-4E85-901B-CC063D2B2148}"/>
              </c:ext>
            </c:extLst>
          </c:dPt>
          <c:dLbls>
            <c:dLbl>
              <c:idx val="0"/>
              <c:layout>
                <c:manualLayout>
                  <c:x val="0.13601484771959721"/>
                  <c:y val="5.100558030987438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3B-4E85-901B-CC063D2B2148}"/>
                </c:ext>
              </c:extLst>
            </c:dLbl>
            <c:dLbl>
              <c:idx val="1"/>
              <c:layout>
                <c:manualLayout>
                  <c:x val="-0.11604062844980087"/>
                  <c:y val="-2.996132326818608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3B-4E85-901B-CC063D2B2148}"/>
                </c:ext>
              </c:extLst>
            </c:dLbl>
            <c:dLbl>
              <c:idx val="2"/>
              <c:layout>
                <c:manualLayout>
                  <c:x val="-0.12935676614076164"/>
                  <c:y val="-6.348924605312647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3B-4E85-901B-CC063D2B2148}"/>
                </c:ext>
              </c:extLst>
            </c:dLbl>
            <c:dLbl>
              <c:idx val="3"/>
              <c:layout>
                <c:manualLayout>
                  <c:x val="-4.7319921331434062E-2"/>
                  <c:y val="-0.1332210523288497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GOST 2.30481 type A" panose="000004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2000" baseline="0" dirty="0" smtClean="0"/>
                      <a:t>2%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GOST 2.30481 type A" panose="00000400000000000000" pitchFamily="2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372362049157364"/>
                      <c:h val="0.13704378914238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E3B-4E85-901B-CC063D2B2148}"/>
                </c:ext>
              </c:extLst>
            </c:dLbl>
            <c:dLbl>
              <c:idx val="4"/>
              <c:layout>
                <c:manualLayout>
                  <c:x val="6.3965093445134971E-2"/>
                  <c:y val="-0.1423161731829642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3B-4E85-901B-CC063D2B2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GOST 2.30481 type A" panose="00000400000000000000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Аркуш1!$A$2:$A$6</c:f>
              <c:strCache>
                <c:ptCount val="5"/>
                <c:pt idx="0">
                  <c:v>Шляхове господарство</c:v>
                </c:pt>
                <c:pt idx="1">
                  <c:v>Освітлення</c:v>
                </c:pt>
                <c:pt idx="2">
                  <c:v>Озеленення</c:v>
                </c:pt>
                <c:pt idx="3">
                  <c:v>Кладовища</c:v>
                </c:pt>
                <c:pt idx="4">
                  <c:v>Інші видатки</c:v>
                </c:pt>
              </c:strCache>
            </c:strRef>
          </c:cat>
          <c:val>
            <c:numRef>
              <c:f>Аркуш1!$B$2:$B$6</c:f>
              <c:numCache>
                <c:formatCode>0%</c:formatCode>
                <c:ptCount val="5"/>
                <c:pt idx="0">
                  <c:v>0.75</c:v>
                </c:pt>
                <c:pt idx="1">
                  <c:v>0.14000000000000001</c:v>
                </c:pt>
                <c:pt idx="2">
                  <c:v>0.05</c:v>
                </c:pt>
                <c:pt idx="3">
                  <c:v>0.02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B-4E85-901B-CC063D2B2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69808622630636"/>
          <c:y val="0.14478976354148904"/>
          <c:w val="0.55315130678187863"/>
          <c:h val="0.82972716213275621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2019 (проект)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3B-4E85-901B-CC063D2B21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3B-4E85-901B-CC063D2B21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3B-4E85-901B-CC063D2B2148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E3B-4E85-901B-CC063D2B21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3B-4E85-901B-CC063D2B2148}"/>
              </c:ext>
            </c:extLst>
          </c:dPt>
          <c:dLbls>
            <c:dLbl>
              <c:idx val="0"/>
              <c:layout>
                <c:manualLayout>
                  <c:x val="0.13601484771959721"/>
                  <c:y val="5.100558030987438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3B-4E85-901B-CC063D2B2148}"/>
                </c:ext>
              </c:extLst>
            </c:dLbl>
            <c:dLbl>
              <c:idx val="1"/>
              <c:layout>
                <c:manualLayout>
                  <c:x val="-0.10082218537441716"/>
                  <c:y val="-9.273742916343312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3B-4E85-901B-CC063D2B2148}"/>
                </c:ext>
              </c:extLst>
            </c:dLbl>
            <c:dLbl>
              <c:idx val="2"/>
              <c:layout>
                <c:manualLayout>
                  <c:x val="-0.1005843223074515"/>
                  <c:y val="-9.737441296252441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3B-4E85-901B-CC063D2B2148}"/>
                </c:ext>
              </c:extLst>
            </c:dLbl>
            <c:dLbl>
              <c:idx val="3"/>
              <c:layout>
                <c:manualLayout>
                  <c:x val="-3.3528207294367528E-2"/>
                  <c:y val="-0.1514117434007573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GOST 2.30481 type A" panose="000004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2000" baseline="0" dirty="0" smtClean="0"/>
                      <a:t>3%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GOST 2.30481 type A" panose="00000400000000000000" pitchFamily="2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13745279811147"/>
                      <c:h val="0.12562995170688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E3B-4E85-901B-CC063D2B2148}"/>
                </c:ext>
              </c:extLst>
            </c:dLbl>
            <c:dLbl>
              <c:idx val="4"/>
              <c:layout>
                <c:manualLayout>
                  <c:x val="4.8508787302785537E-2"/>
                  <c:y val="-0.1262653519483735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3B-4E85-901B-CC063D2B21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GOST 2.30481 type A" panose="00000400000000000000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Аркуш1!$A$2:$A$6</c:f>
              <c:strCache>
                <c:ptCount val="5"/>
                <c:pt idx="0">
                  <c:v>Шляхове господарство</c:v>
                </c:pt>
                <c:pt idx="1">
                  <c:v>Освітлення</c:v>
                </c:pt>
                <c:pt idx="2">
                  <c:v>Озеленення</c:v>
                </c:pt>
                <c:pt idx="3">
                  <c:v>Кладовища</c:v>
                </c:pt>
                <c:pt idx="4">
                  <c:v>Інші видатки</c:v>
                </c:pt>
              </c:strCache>
            </c:strRef>
          </c:cat>
          <c:val>
            <c:numRef>
              <c:f>Аркуш1!$B$2:$B$6</c:f>
              <c:numCache>
                <c:formatCode>0%</c:formatCode>
                <c:ptCount val="5"/>
                <c:pt idx="0">
                  <c:v>0.73</c:v>
                </c:pt>
                <c:pt idx="1">
                  <c:v>0.11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B-4E85-901B-CC063D2B2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92367463307823E-2"/>
          <c:y val="6.7537429762070167E-2"/>
          <c:w val="0.97601526507338454"/>
          <c:h val="0.60437756879877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Внески в статутний капітал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661AFFBB-EB75-4EC5-B8AD-E67C34A69A64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5E9-4B7E-A3EA-758EA5426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ST 2.30481 type A" panose="00000400000000000000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2015 (звіт)</c:v>
                </c:pt>
                <c:pt idx="1">
                  <c:v>2016 (звіт)</c:v>
                </c:pt>
                <c:pt idx="2">
                  <c:v>2017 (звіт)</c:v>
                </c:pt>
                <c:pt idx="3">
                  <c:v>2018 (затверджено)</c:v>
                </c:pt>
                <c:pt idx="4">
                  <c:v>2019 (затверджено)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41.6</c:v>
                </c:pt>
                <c:pt idx="1">
                  <c:v>15.1</c:v>
                </c:pt>
                <c:pt idx="2">
                  <c:v>46.1</c:v>
                </c:pt>
                <c:pt idx="3">
                  <c:v>28.7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9-468F-A2E3-2AC8039B128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ST 2.30481 type A" panose="00000400000000000000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2015 (звіт)</c:v>
                </c:pt>
                <c:pt idx="1">
                  <c:v>2016 (звіт)</c:v>
                </c:pt>
                <c:pt idx="2">
                  <c:v>2017 (звіт)</c:v>
                </c:pt>
                <c:pt idx="3">
                  <c:v>2018 (затверджено)</c:v>
                </c:pt>
                <c:pt idx="4">
                  <c:v>2019 (затверджено)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3199-468F-A2E3-2AC8039B1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95162752"/>
        <c:axId val="95164288"/>
      </c:barChart>
      <c:catAx>
        <c:axId val="9516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OST 2.30481 type A" panose="00000400000000000000" pitchFamily="2" charset="0"/>
                <a:ea typeface="+mn-ea"/>
                <a:cs typeface="+mn-cs"/>
              </a:defRPr>
            </a:pPr>
            <a:endParaRPr lang="uk-UA"/>
          </a:p>
        </c:txPr>
        <c:crossAx val="95164288"/>
        <c:crosses val="autoZero"/>
        <c:auto val="1"/>
        <c:lblAlgn val="ctr"/>
        <c:lblOffset val="100"/>
        <c:noMultiLvlLbl val="0"/>
      </c:catAx>
      <c:valAx>
        <c:axId val="95164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516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4585525158714333"/>
          <c:y val="0.84020080823075038"/>
          <c:w val="0.50828958451296691"/>
          <c:h val="0.12664209377359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GOST 2.30481 type A" panose="00000400000000000000" pitchFamily="2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19156434117065"/>
          <c:y val="9.7014925373134331E-2"/>
          <c:w val="0.6603608006167061"/>
          <c:h val="0.835820895522388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2015 - 2018 роки</c:v>
                </c:pt>
              </c:strCache>
            </c:strRef>
          </c:tx>
          <c:invertIfNegative val="0"/>
          <c:cat>
            <c:strRef>
              <c:f>Лист1!$B$6:$B$8</c:f>
              <c:strCache>
                <c:ptCount val="3"/>
                <c:pt idx="0">
                  <c:v>Придбання тролейбусів</c:v>
                </c:pt>
                <c:pt idx="1">
                  <c:v>Придбання автобусів</c:v>
                </c:pt>
                <c:pt idx="2">
                  <c:v>Капремонт тролейбусів</c:v>
                </c:pt>
              </c:strCache>
            </c:strRef>
          </c:cat>
          <c:val>
            <c:numRef>
              <c:f>Лист1!$C$6:$C$8</c:f>
              <c:numCache>
                <c:formatCode>General</c:formatCode>
                <c:ptCount val="3"/>
                <c:pt idx="0">
                  <c:v>20</c:v>
                </c:pt>
                <c:pt idx="1">
                  <c:v>21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D-48E5-8B1E-7864CA3CDA16}"/>
            </c:ext>
          </c:extLst>
        </c:ser>
        <c:ser>
          <c:idx val="1"/>
          <c:order val="1"/>
          <c:tx>
            <c:strRef>
              <c:f>Лист1!$D$5</c:f>
              <c:strCache>
                <c:ptCount val="1"/>
                <c:pt idx="0">
                  <c:v>2019 рік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Лист1!$B$6:$B$8</c:f>
              <c:strCache>
                <c:ptCount val="3"/>
                <c:pt idx="0">
                  <c:v>Придбання тролейбусів</c:v>
                </c:pt>
                <c:pt idx="1">
                  <c:v>Придбання автобусів</c:v>
                </c:pt>
                <c:pt idx="2">
                  <c:v>Капремонт тролейбусів</c:v>
                </c:pt>
              </c:strCache>
            </c:strRef>
          </c:cat>
          <c:val>
            <c:numRef>
              <c:f>Лист1!$D$6:$D$8</c:f>
              <c:numCache>
                <c:formatCode>General</c:formatCode>
                <c:ptCount val="3"/>
                <c:pt idx="0">
                  <c:v>26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D-48E5-8B1E-7864CA3CD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553600"/>
        <c:axId val="92555136"/>
      </c:barChart>
      <c:catAx>
        <c:axId val="9255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92555136"/>
        <c:crosses val="autoZero"/>
        <c:auto val="1"/>
        <c:lblAlgn val="ctr"/>
        <c:lblOffset val="100"/>
        <c:noMultiLvlLbl val="0"/>
      </c:catAx>
      <c:valAx>
        <c:axId val="9255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55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01533505864217"/>
          <c:y val="9.2499706193442249E-2"/>
          <c:w val="0.25321760916249109"/>
          <c:h val="0.40871195205076977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>
          <a:latin typeface="GOST 2.30481 type A" panose="020B0604020202020204" charset="0"/>
        </a:defRPr>
      </a:pPr>
      <a:endParaRPr lang="uk-UA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0.00815</cdr:x>
      <cdr:y>0</cdr:y>
    </cdr:from>
    <cdr:to>
      <cdr:x>0.96768</cdr:x>
      <cdr:y>0.18624</cdr:y>
    </cdr:to>
    <cdr:sp macro="" textlink="">
      <cdr:nvSpPr>
        <cdr:cNvPr id="68" name="TextBox 1"/>
        <cdr:cNvSpPr txBox="1"/>
      </cdr:nvSpPr>
      <cdr:spPr>
        <a:xfrm xmlns:a="http://schemas.openxmlformats.org/drawingml/2006/main">
          <a:off x="59083" y="0"/>
          <a:ext cx="6956413" cy="658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b="1" i="0" baseline="0" dirty="0"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0.4698</cdr:x>
      <cdr:y>0.37333</cdr:y>
    </cdr:from>
    <cdr:to>
      <cdr:x>0.59702</cdr:x>
      <cdr:y>0.51334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306676" y="1665499"/>
          <a:ext cx="624629" cy="62462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0.33982</cdr:x>
      <cdr:y>0.50997</cdr:y>
    </cdr:from>
    <cdr:to>
      <cdr:x>0.72006</cdr:x>
      <cdr:y>0.7555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8490" y="2275098"/>
          <a:ext cx="1866900" cy="1095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400" dirty="0" smtClean="0">
              <a:solidFill>
                <a:srgbClr val="FF0000"/>
              </a:solidFill>
              <a:latin typeface="GOST 2.30481 type A" panose="020B0604020202020204" charset="0"/>
            </a:rPr>
            <a:t>1 863,6                  </a:t>
          </a:r>
          <a:r>
            <a:rPr lang="uk-UA" sz="2400" dirty="0" smtClean="0">
              <a:solidFill>
                <a:schemeClr val="bg2">
                  <a:lumMod val="50000"/>
                </a:schemeClr>
              </a:solidFill>
              <a:latin typeface="GOST 2.30481 type A" panose="020B0604020202020204" charset="0"/>
            </a:rPr>
            <a:t>млн грн</a:t>
          </a:r>
          <a:endParaRPr lang="uk-UA" sz="2400" dirty="0">
            <a:solidFill>
              <a:schemeClr val="bg2">
                <a:lumMod val="50000"/>
              </a:schemeClr>
            </a:solidFill>
            <a:latin typeface="GOST 2.30481 type A" panose="020B060402020202020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0.23645</cdr:x>
      <cdr:y>0.45632</cdr:y>
    </cdr:from>
    <cdr:to>
      <cdr:x>0.82069</cdr:x>
      <cdr:y>0.93027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E3B3F3-01EB-40D4-BEEA-355097256811}"/>
            </a:ext>
          </a:extLst>
        </cdr:cNvPr>
        <cdr:cNvSpPr txBox="1"/>
      </cdr:nvSpPr>
      <cdr:spPr>
        <a:xfrm xmlns:a="http://schemas.openxmlformats.org/drawingml/2006/main">
          <a:off x="789296" y="1015485"/>
          <a:ext cx="1950225" cy="1054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GOST 2.30481 type A" panose="020B0604020202020204" charset="0"/>
            </a:rPr>
            <a:t>100</a:t>
          </a:r>
          <a:r>
            <a:rPr lang="uk-UA" sz="1800" b="1" dirty="0" smtClean="0">
              <a:latin typeface="GOST 2.30481 type A" panose="020B0604020202020204" charset="0"/>
            </a:rPr>
            <a:t>%</a:t>
          </a:r>
          <a:endParaRPr lang="uk-UA" sz="1800" b="1" dirty="0">
            <a:latin typeface="GOST 2.30481 type A" panose="020B060402020202020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0.22451</cdr:x>
      <cdr:y>0.00525</cdr:y>
    </cdr:from>
    <cdr:to>
      <cdr:x>0.29206</cdr:x>
      <cdr:y>0.16586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0954" y="8937"/>
          <a:ext cx="490689" cy="273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latin typeface="GOST 2.30481 type A" panose="020B0604020202020204" charset="0"/>
            </a:rPr>
            <a:t>4</a:t>
          </a:r>
          <a:endParaRPr lang="ru-RU" sz="1600" b="1" dirty="0">
            <a:latin typeface="GOST 2.30481 type A" panose="020B0604020202020204" charset="0"/>
          </a:endParaRPr>
        </a:p>
      </cdr:txBody>
    </cdr:sp>
  </cdr:relSizeAnchor>
  <cdr:relSizeAnchor xmlns:cdr="http://schemas.openxmlformats.org/drawingml/2006/chartDrawing">
    <cdr:from>
      <cdr:x>0.31532</cdr:x>
      <cdr:y>0.24254</cdr:y>
    </cdr:from>
    <cdr:to>
      <cdr:x>0.38287</cdr:x>
      <cdr:y>0.39366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90611" y="412750"/>
          <a:ext cx="490689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latin typeface="GOST 2.30481 type A" panose="020B0604020202020204" charset="0"/>
            </a:rPr>
            <a:t>21</a:t>
          </a:r>
          <a:endParaRPr lang="ru-RU" sz="1600" b="1" dirty="0">
            <a:latin typeface="GOST 2.30481 type A" panose="020B0604020202020204" charset="0"/>
          </a:endParaRPr>
        </a:p>
      </cdr:txBody>
    </cdr:sp>
  </cdr:relSizeAnchor>
  <cdr:relSizeAnchor xmlns:cdr="http://schemas.openxmlformats.org/drawingml/2006/chartDrawing">
    <cdr:from>
      <cdr:x>0.4985</cdr:x>
      <cdr:y>0.26352</cdr:y>
    </cdr:from>
    <cdr:to>
      <cdr:x>0.53759</cdr:x>
      <cdr:y>0.39469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21275" y="448461"/>
          <a:ext cx="283975" cy="223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400" b="1" dirty="0" smtClean="0">
              <a:latin typeface="GOST 2.30481 type A" panose="020B0604020202020204" charset="0"/>
            </a:rPr>
            <a:t>4</a:t>
          </a:r>
          <a:endParaRPr lang="ru-RU" sz="1400" b="1" dirty="0">
            <a:latin typeface="GOST 2.30481 type A" panose="020B0604020202020204" charset="0"/>
          </a:endParaRPr>
        </a:p>
      </cdr:txBody>
    </cdr:sp>
  </cdr:relSizeAnchor>
  <cdr:relSizeAnchor xmlns:cdr="http://schemas.openxmlformats.org/drawingml/2006/chartDrawing">
    <cdr:from>
      <cdr:x>0.29199</cdr:x>
      <cdr:y>0.55927</cdr:y>
    </cdr:from>
    <cdr:to>
      <cdr:x>0.33698</cdr:x>
      <cdr:y>0.71269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21132" y="951765"/>
          <a:ext cx="326793" cy="261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latin typeface="GOST 2.30481 type A" panose="020B0604020202020204" charset="0"/>
            </a:rPr>
            <a:t>20</a:t>
          </a:r>
          <a:endParaRPr lang="ru-RU" sz="1600" b="1" dirty="0">
            <a:latin typeface="GOST 2.30481 type A" panose="020B0604020202020204" charset="0"/>
          </a:endParaRPr>
        </a:p>
      </cdr:txBody>
    </cdr:sp>
  </cdr:relSizeAnchor>
  <cdr:relSizeAnchor xmlns:cdr="http://schemas.openxmlformats.org/drawingml/2006/chartDrawing">
    <cdr:from>
      <cdr:x>0.38068</cdr:x>
      <cdr:y>0.55069</cdr:y>
    </cdr:from>
    <cdr:to>
      <cdr:x>0.94755</cdr:x>
      <cdr:y>0.72201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65413" y="937161"/>
          <a:ext cx="4117987" cy="291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latin typeface="GOST 2.30481 type A" panose="020B0604020202020204" charset="0"/>
            </a:rPr>
            <a:t>26, з них 4 – за кошти МБ та 22 – за кредит від ЄІБ</a:t>
          </a:r>
          <a:endParaRPr lang="ru-RU" sz="1600" b="1" dirty="0">
            <a:latin typeface="GOST 2.30481 type A" panose="020B0604020202020204" charset="0"/>
          </a:endParaRPr>
        </a:p>
      </cdr:txBody>
    </cdr:sp>
  </cdr:relSizeAnchor>
  <cdr:relSizeAnchor xmlns:cdr="http://schemas.openxmlformats.org/drawingml/2006/chartDrawing">
    <cdr:from>
      <cdr:x>0.88336</cdr:x>
      <cdr:y>0.48076</cdr:y>
    </cdr:from>
    <cdr:to>
      <cdr:x>1</cdr:x>
      <cdr:y>0.9973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46503" y="851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88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93FD89C-9273-4AA7-9EA1-9110FCA24E6F}" type="datetimeFigureOut">
              <a:rPr lang="uk-UA"/>
              <a:pPr>
                <a:defRPr/>
              </a:pPr>
              <a:t>21.12.2018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800"/>
            <a:ext cx="2971800" cy="496888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14" tIns="45707" rIns="91414" bIns="457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D31EDA4-C5FC-48A0-A308-5F957584A3E3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8475"/>
          </a:xfrm>
          <a:prstGeom prst="rect">
            <a:avLst/>
          </a:prstGeom>
        </p:spPr>
        <p:txBody>
          <a:bodyPr vert="horz" lIns="92380" tIns="46190" rIns="92380" bIns="461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8475"/>
          </a:xfrm>
          <a:prstGeom prst="rect">
            <a:avLst/>
          </a:prstGeom>
        </p:spPr>
        <p:txBody>
          <a:bodyPr vert="horz" lIns="92380" tIns="46190" rIns="92380" bIns="4619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DB4BDA-4792-478A-9FF9-F685D80CA357}" type="datetimeFigureOut">
              <a:rPr lang="ru-RU"/>
              <a:pPr>
                <a:defRPr/>
              </a:pPr>
              <a:t>21.12.2018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0" tIns="46190" rIns="92380" bIns="4619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901"/>
            <a:ext cx="5486400" cy="3916363"/>
          </a:xfrm>
          <a:prstGeom prst="rect">
            <a:avLst/>
          </a:prstGeom>
        </p:spPr>
        <p:txBody>
          <a:bodyPr vert="horz" lIns="92380" tIns="46190" rIns="92380" bIns="4619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801"/>
            <a:ext cx="2971800" cy="498475"/>
          </a:xfrm>
          <a:prstGeom prst="rect">
            <a:avLst/>
          </a:prstGeom>
        </p:spPr>
        <p:txBody>
          <a:bodyPr vert="horz" lIns="92380" tIns="46190" rIns="92380" bIns="461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1"/>
            <a:ext cx="2971800" cy="498475"/>
          </a:xfrm>
          <a:prstGeom prst="rect">
            <a:avLst/>
          </a:prstGeom>
        </p:spPr>
        <p:txBody>
          <a:bodyPr vert="horz" wrap="square" lIns="92380" tIns="46190" rIns="92380" bIns="4619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63AB16-3C8F-4D43-A1AD-253D934E44D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AB16-3C8F-4D43-A1AD-253D934E44D5}" type="slidenum">
              <a:rPr lang="ru-RU" altLang="uk-UA" smtClean="0"/>
              <a:pPr/>
              <a:t>10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78010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7075" y="752475"/>
            <a:ext cx="5429250" cy="3757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387" y="4759358"/>
            <a:ext cx="5507088" cy="4509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51" tIns="45976" rIns="91951" bIns="45976" numCol="1" anchor="t" anchorCtr="0" compatLnSpc="1">
            <a:prstTxWarp prst="textNoShape">
              <a:avLst/>
            </a:prstTxWarp>
          </a:bodyPr>
          <a:lstStyle/>
          <a:p>
            <a:pPr defTabSz="459763">
              <a:spcBef>
                <a:spcPct val="0"/>
              </a:spcBef>
            </a:pPr>
            <a:endParaRPr lang="uk-UA" altLang="uk-UA" dirty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99263" y="9518715"/>
            <a:ext cx="2983006" cy="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51" tIns="45976" rIns="91951" bIns="45976" anchor="b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FA010E5-14AF-4AE5-A939-EBA4021A6C61}" type="slidenum">
              <a:rPr lang="ru-RU" altLang="uk-UA" sz="1200"/>
              <a:pPr algn="r" eaLnBrk="1" hangingPunct="1"/>
              <a:t>16</a:t>
            </a:fld>
            <a:endParaRPr lang="ru-RU" altLang="uk-UA" sz="1200" dirty="0"/>
          </a:p>
        </p:txBody>
      </p:sp>
    </p:spTree>
    <p:extLst>
      <p:ext uri="{BB962C8B-B14F-4D97-AF65-F5344CB8AC3E}">
        <p14:creationId xmlns:p14="http://schemas.microsoft.com/office/powerpoint/2010/main" val="318773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7075" y="752475"/>
            <a:ext cx="5429250" cy="3757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387" y="4759358"/>
            <a:ext cx="5507088" cy="4509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51" tIns="45976" rIns="91951" bIns="45976" numCol="1" anchor="t" anchorCtr="0" compatLnSpc="1">
            <a:prstTxWarp prst="textNoShape">
              <a:avLst/>
            </a:prstTxWarp>
          </a:bodyPr>
          <a:lstStyle/>
          <a:p>
            <a:pPr defTabSz="459763">
              <a:spcBef>
                <a:spcPct val="0"/>
              </a:spcBef>
            </a:pPr>
            <a:endParaRPr lang="uk-UA" altLang="uk-UA" dirty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99263" y="9518715"/>
            <a:ext cx="2983006" cy="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51" tIns="45976" rIns="91951" bIns="45976" anchor="b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43D720-994C-4ED7-BC25-22E02D12FC1F}" type="slidenum">
              <a:rPr lang="ru-RU" altLang="uk-UA" sz="1200"/>
              <a:pPr algn="r" eaLnBrk="1" hangingPunct="1"/>
              <a:t>17</a:t>
            </a:fld>
            <a:endParaRPr lang="ru-RU" altLang="uk-UA" sz="1200" dirty="0"/>
          </a:p>
        </p:txBody>
      </p:sp>
    </p:spTree>
    <p:extLst>
      <p:ext uri="{BB962C8B-B14F-4D97-AF65-F5344CB8AC3E}">
        <p14:creationId xmlns:p14="http://schemas.microsoft.com/office/powerpoint/2010/main" val="289624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7075" y="752475"/>
            <a:ext cx="5429250" cy="3757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8387" y="4759358"/>
            <a:ext cx="5507088" cy="4509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51" tIns="45976" rIns="91951" bIns="45976" numCol="1" anchor="t" anchorCtr="0" compatLnSpc="1">
            <a:prstTxWarp prst="textNoShape">
              <a:avLst/>
            </a:prstTxWarp>
          </a:bodyPr>
          <a:lstStyle/>
          <a:p>
            <a:pPr defTabSz="459763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99263" y="9518715"/>
            <a:ext cx="2983006" cy="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51" tIns="45976" rIns="91951" bIns="45976" anchor="b"/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E80E68-AA2D-4675-929D-0612414E2320}" type="slidenum">
              <a:rPr lang="ru-RU" altLang="uk-UA" sz="1200"/>
              <a:pPr algn="r" eaLnBrk="1" hangingPunct="1"/>
              <a:t>18</a:t>
            </a:fld>
            <a:endParaRPr lang="ru-RU" altLang="uk-UA" sz="1200"/>
          </a:p>
        </p:txBody>
      </p:sp>
    </p:spTree>
    <p:extLst>
      <p:ext uri="{BB962C8B-B14F-4D97-AF65-F5344CB8AC3E}">
        <p14:creationId xmlns:p14="http://schemas.microsoft.com/office/powerpoint/2010/main" val="84590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B129-68E1-49DD-BAEE-272CD06E4A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1525E-C49B-469A-A5B3-4F852FD6C1C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9784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CC37-DAB6-4534-92C9-3C00AA0A48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2CA5D-ECD6-45F8-810D-F5D89280251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4124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00" y="274642"/>
            <a:ext cx="2971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0" y="274642"/>
            <a:ext cx="87503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0CAA-DF7B-4D5B-A29B-C77EEE4891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0241F-1D5C-46EC-A5B3-2202D113CB7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0041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90F-99EF-4CA3-A718-9B0D23844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24095-4570-4122-986E-31290D367E3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7953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B285-9704-40DD-A319-5D1F205BE2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E3E26-DC65-4B96-A8BF-34479AE71B2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000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0" y="1600206"/>
            <a:ext cx="58610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86550" y="1600206"/>
            <a:ext cx="58610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0302-9F61-4C42-B74B-761A4EC1E9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F27E6-6F9F-4930-9A71-A2DED84CDE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2720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76B7-009D-410E-B9E0-9B7EADBF7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7D8A9-62AD-43E1-A093-31D303BE349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5205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9410-D0C3-474E-8E93-921E5B7307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2EF33-6435-4898-A1FC-1AC472A1B69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377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8826-34B9-42BC-86C5-6020865D07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F979-00FD-4641-AD4C-4A9889F095A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4969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5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6A50-591C-4F14-8876-E832673737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11DE7-BE12-4ECA-8BA6-89E78A75A0D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9077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2DF9-618C-4BC7-902E-5A92461CFA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56A00-51FD-499D-90DA-5890DBE1570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182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uk-UA" altLang="uk-UA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uk-UA" alt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75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F6BC734-46FE-4680-9052-8D22B2E218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75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75">
                <a:solidFill>
                  <a:srgbClr val="898989"/>
                </a:solidFill>
              </a:defRPr>
            </a:lvl1pPr>
          </a:lstStyle>
          <a:p>
            <a:fld id="{556ABF34-E65A-4800-81C5-BC83CDB1C81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5pPr>
      <a:lvl6pPr marL="371475" algn="ctr" rtl="0" fontAlgn="base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6pPr>
      <a:lvl7pPr marL="742950" algn="ctr" rtl="0" fontAlgn="base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7pPr>
      <a:lvl8pPr marL="1114425" algn="ctr" rtl="0" fontAlgn="base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8pPr>
      <a:lvl9pPr marL="1485900" algn="ctr" rtl="0" fontAlgn="base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9pPr>
    </p:titleStyle>
    <p:bodyStyle>
      <a:lvl1pPr marL="278606" indent="-2786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4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10" Type="http://schemas.openxmlformats.org/officeDocument/2006/relationships/image" Target="../media/image10.png"/><Relationship Id="rId4" Type="http://schemas.openxmlformats.org/officeDocument/2006/relationships/chart" Target="../charts/chart5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8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62" y="230716"/>
            <a:ext cx="4389945" cy="3309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1" y="3125517"/>
            <a:ext cx="4482811" cy="2896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73" y="3204814"/>
            <a:ext cx="4438536" cy="2817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8" y="230716"/>
            <a:ext cx="4645044" cy="3187917"/>
          </a:xfrm>
          <a:prstGeom prst="rect">
            <a:avLst/>
          </a:prstGeom>
        </p:spPr>
      </p:pic>
      <p:grpSp>
        <p:nvGrpSpPr>
          <p:cNvPr id="12" name="Групувати 11"/>
          <p:cNvGrpSpPr/>
          <p:nvPr/>
        </p:nvGrpSpPr>
        <p:grpSpPr>
          <a:xfrm>
            <a:off x="351493" y="592123"/>
            <a:ext cx="4534680" cy="5473719"/>
            <a:chOff x="351493" y="592123"/>
            <a:chExt cx="4534680" cy="54737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684"/>
                      </a14:imgEffect>
                      <a14:imgEffect>
                        <a14:saturation sat="29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1493" y="592123"/>
              <a:ext cx="4534680" cy="547371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19633" y="2619585"/>
              <a:ext cx="44283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БЮДЖЕТ МІСТА СУМИ НА 2019 РІК</a:t>
              </a:r>
              <a:endParaRPr lang="uk-UA" sz="4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увати 46"/>
          <p:cNvGrpSpPr/>
          <p:nvPr/>
        </p:nvGrpSpPr>
        <p:grpSpPr>
          <a:xfrm>
            <a:off x="2552446" y="6010559"/>
            <a:ext cx="7347118" cy="607485"/>
            <a:chOff x="2552446" y="6010559"/>
            <a:chExt cx="7347118" cy="607485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552446" y="6054590"/>
              <a:ext cx="595235" cy="491716"/>
              <a:chOff x="1808163" y="6002338"/>
              <a:chExt cx="839787" cy="693737"/>
            </a:xfrm>
            <a:solidFill>
              <a:srgbClr val="C00000"/>
            </a:solidFill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2359025" y="6311900"/>
                <a:ext cx="288925" cy="239712"/>
              </a:xfrm>
              <a:custGeom>
                <a:avLst/>
                <a:gdLst>
                  <a:gd name="T0" fmla="*/ 791 w 791"/>
                  <a:gd name="T1" fmla="*/ 659 h 659"/>
                  <a:gd name="T2" fmla="*/ 193 w 791"/>
                  <a:gd name="T3" fmla="*/ 659 h 659"/>
                  <a:gd name="T4" fmla="*/ 169 w 791"/>
                  <a:gd name="T5" fmla="*/ 501 h 659"/>
                  <a:gd name="T6" fmla="*/ 60 w 791"/>
                  <a:gd name="T7" fmla="*/ 307 h 659"/>
                  <a:gd name="T8" fmla="*/ 0 w 791"/>
                  <a:gd name="T9" fmla="*/ 244 h 659"/>
                  <a:gd name="T10" fmla="*/ 189 w 791"/>
                  <a:gd name="T11" fmla="*/ 244 h 659"/>
                  <a:gd name="T12" fmla="*/ 224 w 791"/>
                  <a:gd name="T13" fmla="*/ 205 h 659"/>
                  <a:gd name="T14" fmla="*/ 260 w 791"/>
                  <a:gd name="T15" fmla="*/ 242 h 659"/>
                  <a:gd name="T16" fmla="*/ 294 w 791"/>
                  <a:gd name="T17" fmla="*/ 205 h 659"/>
                  <a:gd name="T18" fmla="*/ 328 w 791"/>
                  <a:gd name="T19" fmla="*/ 242 h 659"/>
                  <a:gd name="T20" fmla="*/ 362 w 791"/>
                  <a:gd name="T21" fmla="*/ 205 h 659"/>
                  <a:gd name="T22" fmla="*/ 396 w 791"/>
                  <a:gd name="T23" fmla="*/ 242 h 659"/>
                  <a:gd name="T24" fmla="*/ 431 w 791"/>
                  <a:gd name="T25" fmla="*/ 205 h 659"/>
                  <a:gd name="T26" fmla="*/ 465 w 791"/>
                  <a:gd name="T27" fmla="*/ 242 h 659"/>
                  <a:gd name="T28" fmla="*/ 499 w 791"/>
                  <a:gd name="T29" fmla="*/ 205 h 659"/>
                  <a:gd name="T30" fmla="*/ 533 w 791"/>
                  <a:gd name="T31" fmla="*/ 242 h 659"/>
                  <a:gd name="T32" fmla="*/ 567 w 791"/>
                  <a:gd name="T33" fmla="*/ 205 h 659"/>
                  <a:gd name="T34" fmla="*/ 601 w 791"/>
                  <a:gd name="T35" fmla="*/ 242 h 659"/>
                  <a:gd name="T36" fmla="*/ 635 w 791"/>
                  <a:gd name="T37" fmla="*/ 205 h 659"/>
                  <a:gd name="T38" fmla="*/ 670 w 791"/>
                  <a:gd name="T39" fmla="*/ 242 h 659"/>
                  <a:gd name="T40" fmla="*/ 703 w 791"/>
                  <a:gd name="T41" fmla="*/ 205 h 659"/>
                  <a:gd name="T42" fmla="*/ 738 w 791"/>
                  <a:gd name="T43" fmla="*/ 242 h 659"/>
                  <a:gd name="T44" fmla="*/ 753 w 791"/>
                  <a:gd name="T45" fmla="*/ 225 h 659"/>
                  <a:gd name="T46" fmla="*/ 769 w 791"/>
                  <a:gd name="T47" fmla="*/ 212 h 659"/>
                  <a:gd name="T48" fmla="*/ 774 w 791"/>
                  <a:gd name="T49" fmla="*/ 194 h 659"/>
                  <a:gd name="T50" fmla="*/ 737 w 791"/>
                  <a:gd name="T51" fmla="*/ 219 h 659"/>
                  <a:gd name="T52" fmla="*/ 749 w 791"/>
                  <a:gd name="T53" fmla="*/ 176 h 659"/>
                  <a:gd name="T54" fmla="*/ 704 w 791"/>
                  <a:gd name="T55" fmla="*/ 174 h 659"/>
                  <a:gd name="T56" fmla="*/ 741 w 791"/>
                  <a:gd name="T57" fmla="*/ 147 h 659"/>
                  <a:gd name="T58" fmla="*/ 706 w 791"/>
                  <a:gd name="T59" fmla="*/ 122 h 659"/>
                  <a:gd name="T60" fmla="*/ 750 w 791"/>
                  <a:gd name="T61" fmla="*/ 122 h 659"/>
                  <a:gd name="T62" fmla="*/ 737 w 791"/>
                  <a:gd name="T63" fmla="*/ 76 h 659"/>
                  <a:gd name="T64" fmla="*/ 770 w 791"/>
                  <a:gd name="T65" fmla="*/ 98 h 659"/>
                  <a:gd name="T66" fmla="*/ 790 w 791"/>
                  <a:gd name="T67" fmla="*/ 0 h 659"/>
                  <a:gd name="T68" fmla="*/ 791 w 791"/>
                  <a:gd name="T69" fmla="*/ 21 h 659"/>
                  <a:gd name="T70" fmla="*/ 791 w 791"/>
                  <a:gd name="T71" fmla="*/ 65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1" h="659">
                    <a:moveTo>
                      <a:pt x="791" y="659"/>
                    </a:moveTo>
                    <a:lnTo>
                      <a:pt x="193" y="659"/>
                    </a:lnTo>
                    <a:cubicBezTo>
                      <a:pt x="189" y="599"/>
                      <a:pt x="186" y="552"/>
                      <a:pt x="169" y="501"/>
                    </a:cubicBezTo>
                    <a:cubicBezTo>
                      <a:pt x="144" y="425"/>
                      <a:pt x="112" y="367"/>
                      <a:pt x="60" y="307"/>
                    </a:cubicBezTo>
                    <a:cubicBezTo>
                      <a:pt x="44" y="288"/>
                      <a:pt x="18" y="260"/>
                      <a:pt x="0" y="244"/>
                    </a:cubicBezTo>
                    <a:cubicBezTo>
                      <a:pt x="62" y="243"/>
                      <a:pt x="138" y="244"/>
                      <a:pt x="189" y="244"/>
                    </a:cubicBezTo>
                    <a:cubicBezTo>
                      <a:pt x="208" y="223"/>
                      <a:pt x="199" y="232"/>
                      <a:pt x="224" y="205"/>
                    </a:cubicBezTo>
                    <a:cubicBezTo>
                      <a:pt x="243" y="226"/>
                      <a:pt x="255" y="237"/>
                      <a:pt x="260" y="242"/>
                    </a:cubicBezTo>
                    <a:cubicBezTo>
                      <a:pt x="265" y="236"/>
                      <a:pt x="282" y="217"/>
                      <a:pt x="294" y="205"/>
                    </a:cubicBezTo>
                    <a:cubicBezTo>
                      <a:pt x="309" y="221"/>
                      <a:pt x="323" y="237"/>
                      <a:pt x="328" y="242"/>
                    </a:cubicBezTo>
                    <a:cubicBezTo>
                      <a:pt x="333" y="237"/>
                      <a:pt x="349" y="218"/>
                      <a:pt x="362" y="205"/>
                    </a:cubicBezTo>
                    <a:cubicBezTo>
                      <a:pt x="376" y="221"/>
                      <a:pt x="391" y="237"/>
                      <a:pt x="396" y="242"/>
                    </a:cubicBezTo>
                    <a:cubicBezTo>
                      <a:pt x="401" y="237"/>
                      <a:pt x="415" y="221"/>
                      <a:pt x="431" y="205"/>
                    </a:cubicBezTo>
                    <a:cubicBezTo>
                      <a:pt x="446" y="221"/>
                      <a:pt x="458" y="234"/>
                      <a:pt x="465" y="242"/>
                    </a:cubicBezTo>
                    <a:cubicBezTo>
                      <a:pt x="470" y="236"/>
                      <a:pt x="484" y="221"/>
                      <a:pt x="499" y="205"/>
                    </a:cubicBezTo>
                    <a:cubicBezTo>
                      <a:pt x="514" y="221"/>
                      <a:pt x="528" y="237"/>
                      <a:pt x="533" y="242"/>
                    </a:cubicBezTo>
                    <a:cubicBezTo>
                      <a:pt x="538" y="237"/>
                      <a:pt x="552" y="221"/>
                      <a:pt x="567" y="205"/>
                    </a:cubicBezTo>
                    <a:cubicBezTo>
                      <a:pt x="581" y="220"/>
                      <a:pt x="596" y="237"/>
                      <a:pt x="601" y="242"/>
                    </a:cubicBezTo>
                    <a:cubicBezTo>
                      <a:pt x="606" y="237"/>
                      <a:pt x="619" y="222"/>
                      <a:pt x="635" y="205"/>
                    </a:cubicBezTo>
                    <a:cubicBezTo>
                      <a:pt x="651" y="223"/>
                      <a:pt x="665" y="237"/>
                      <a:pt x="670" y="242"/>
                    </a:cubicBezTo>
                    <a:cubicBezTo>
                      <a:pt x="676" y="235"/>
                      <a:pt x="689" y="221"/>
                      <a:pt x="703" y="205"/>
                    </a:cubicBezTo>
                    <a:cubicBezTo>
                      <a:pt x="714" y="218"/>
                      <a:pt x="733" y="237"/>
                      <a:pt x="738" y="242"/>
                    </a:cubicBezTo>
                    <a:cubicBezTo>
                      <a:pt x="744" y="237"/>
                      <a:pt x="747" y="231"/>
                      <a:pt x="753" y="225"/>
                    </a:cubicBezTo>
                    <a:cubicBezTo>
                      <a:pt x="757" y="220"/>
                      <a:pt x="764" y="217"/>
                      <a:pt x="769" y="212"/>
                    </a:cubicBezTo>
                    <a:cubicBezTo>
                      <a:pt x="773" y="208"/>
                      <a:pt x="775" y="202"/>
                      <a:pt x="774" y="194"/>
                    </a:cubicBezTo>
                    <a:cubicBezTo>
                      <a:pt x="764" y="200"/>
                      <a:pt x="754" y="207"/>
                      <a:pt x="737" y="219"/>
                    </a:cubicBezTo>
                    <a:cubicBezTo>
                      <a:pt x="742" y="201"/>
                      <a:pt x="745" y="189"/>
                      <a:pt x="749" y="176"/>
                    </a:cubicBezTo>
                    <a:cubicBezTo>
                      <a:pt x="737" y="176"/>
                      <a:pt x="725" y="175"/>
                      <a:pt x="704" y="174"/>
                    </a:cubicBezTo>
                    <a:cubicBezTo>
                      <a:pt x="720" y="163"/>
                      <a:pt x="730" y="155"/>
                      <a:pt x="741" y="147"/>
                    </a:cubicBezTo>
                    <a:cubicBezTo>
                      <a:pt x="731" y="140"/>
                      <a:pt x="721" y="133"/>
                      <a:pt x="706" y="122"/>
                    </a:cubicBezTo>
                    <a:lnTo>
                      <a:pt x="750" y="122"/>
                    </a:lnTo>
                    <a:cubicBezTo>
                      <a:pt x="746" y="107"/>
                      <a:pt x="742" y="96"/>
                      <a:pt x="737" y="76"/>
                    </a:cubicBezTo>
                    <a:cubicBezTo>
                      <a:pt x="753" y="87"/>
                      <a:pt x="764" y="94"/>
                      <a:pt x="770" y="98"/>
                    </a:cubicBezTo>
                    <a:cubicBezTo>
                      <a:pt x="773" y="67"/>
                      <a:pt x="787" y="0"/>
                      <a:pt x="790" y="0"/>
                    </a:cubicBezTo>
                    <a:cubicBezTo>
                      <a:pt x="790" y="7"/>
                      <a:pt x="791" y="15"/>
                      <a:pt x="791" y="21"/>
                    </a:cubicBezTo>
                    <a:cubicBezTo>
                      <a:pt x="791" y="118"/>
                      <a:pt x="789" y="649"/>
                      <a:pt x="791" y="6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1808163" y="6311900"/>
                <a:ext cx="288925" cy="239712"/>
              </a:xfrm>
              <a:custGeom>
                <a:avLst/>
                <a:gdLst>
                  <a:gd name="T0" fmla="*/ 0 w 792"/>
                  <a:gd name="T1" fmla="*/ 659 h 659"/>
                  <a:gd name="T2" fmla="*/ 599 w 792"/>
                  <a:gd name="T3" fmla="*/ 659 h 659"/>
                  <a:gd name="T4" fmla="*/ 622 w 792"/>
                  <a:gd name="T5" fmla="*/ 501 h 659"/>
                  <a:gd name="T6" fmla="*/ 731 w 792"/>
                  <a:gd name="T7" fmla="*/ 307 h 659"/>
                  <a:gd name="T8" fmla="*/ 792 w 792"/>
                  <a:gd name="T9" fmla="*/ 244 h 659"/>
                  <a:gd name="T10" fmla="*/ 603 w 792"/>
                  <a:gd name="T11" fmla="*/ 244 h 659"/>
                  <a:gd name="T12" fmla="*/ 567 w 792"/>
                  <a:gd name="T13" fmla="*/ 205 h 659"/>
                  <a:gd name="T14" fmla="*/ 531 w 792"/>
                  <a:gd name="T15" fmla="*/ 242 h 659"/>
                  <a:gd name="T16" fmla="*/ 497 w 792"/>
                  <a:gd name="T17" fmla="*/ 205 h 659"/>
                  <a:gd name="T18" fmla="*/ 463 w 792"/>
                  <a:gd name="T19" fmla="*/ 242 h 659"/>
                  <a:gd name="T20" fmla="*/ 429 w 792"/>
                  <a:gd name="T21" fmla="*/ 205 h 659"/>
                  <a:gd name="T22" fmla="*/ 395 w 792"/>
                  <a:gd name="T23" fmla="*/ 242 h 659"/>
                  <a:gd name="T24" fmla="*/ 360 w 792"/>
                  <a:gd name="T25" fmla="*/ 205 h 659"/>
                  <a:gd name="T26" fmla="*/ 326 w 792"/>
                  <a:gd name="T27" fmla="*/ 242 h 659"/>
                  <a:gd name="T28" fmla="*/ 292 w 792"/>
                  <a:gd name="T29" fmla="*/ 205 h 659"/>
                  <a:gd name="T30" fmla="*/ 258 w 792"/>
                  <a:gd name="T31" fmla="*/ 242 h 659"/>
                  <a:gd name="T32" fmla="*/ 224 w 792"/>
                  <a:gd name="T33" fmla="*/ 205 h 659"/>
                  <a:gd name="T34" fmla="*/ 190 w 792"/>
                  <a:gd name="T35" fmla="*/ 242 h 659"/>
                  <a:gd name="T36" fmla="*/ 156 w 792"/>
                  <a:gd name="T37" fmla="*/ 205 h 659"/>
                  <a:gd name="T38" fmla="*/ 122 w 792"/>
                  <a:gd name="T39" fmla="*/ 242 h 659"/>
                  <a:gd name="T40" fmla="*/ 88 w 792"/>
                  <a:gd name="T41" fmla="*/ 205 h 659"/>
                  <a:gd name="T42" fmla="*/ 53 w 792"/>
                  <a:gd name="T43" fmla="*/ 242 h 659"/>
                  <a:gd name="T44" fmla="*/ 39 w 792"/>
                  <a:gd name="T45" fmla="*/ 225 h 659"/>
                  <a:gd name="T46" fmla="*/ 23 w 792"/>
                  <a:gd name="T47" fmla="*/ 212 h 659"/>
                  <a:gd name="T48" fmla="*/ 17 w 792"/>
                  <a:gd name="T49" fmla="*/ 194 h 659"/>
                  <a:gd name="T50" fmla="*/ 54 w 792"/>
                  <a:gd name="T51" fmla="*/ 219 h 659"/>
                  <a:gd name="T52" fmla="*/ 42 w 792"/>
                  <a:gd name="T53" fmla="*/ 176 h 659"/>
                  <a:gd name="T54" fmla="*/ 87 w 792"/>
                  <a:gd name="T55" fmla="*/ 174 h 659"/>
                  <a:gd name="T56" fmla="*/ 51 w 792"/>
                  <a:gd name="T57" fmla="*/ 147 h 659"/>
                  <a:gd name="T58" fmla="*/ 86 w 792"/>
                  <a:gd name="T59" fmla="*/ 122 h 659"/>
                  <a:gd name="T60" fmla="*/ 42 w 792"/>
                  <a:gd name="T61" fmla="*/ 122 h 659"/>
                  <a:gd name="T62" fmla="*/ 54 w 792"/>
                  <a:gd name="T63" fmla="*/ 76 h 659"/>
                  <a:gd name="T64" fmla="*/ 22 w 792"/>
                  <a:gd name="T65" fmla="*/ 98 h 659"/>
                  <a:gd name="T66" fmla="*/ 1 w 792"/>
                  <a:gd name="T67" fmla="*/ 0 h 659"/>
                  <a:gd name="T68" fmla="*/ 1 w 792"/>
                  <a:gd name="T69" fmla="*/ 21 h 659"/>
                  <a:gd name="T70" fmla="*/ 0 w 792"/>
                  <a:gd name="T71" fmla="*/ 65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2" h="659">
                    <a:moveTo>
                      <a:pt x="0" y="659"/>
                    </a:moveTo>
                    <a:lnTo>
                      <a:pt x="599" y="659"/>
                    </a:lnTo>
                    <a:cubicBezTo>
                      <a:pt x="602" y="599"/>
                      <a:pt x="605" y="552"/>
                      <a:pt x="622" y="501"/>
                    </a:cubicBezTo>
                    <a:cubicBezTo>
                      <a:pt x="648" y="425"/>
                      <a:pt x="677" y="372"/>
                      <a:pt x="731" y="307"/>
                    </a:cubicBezTo>
                    <a:cubicBezTo>
                      <a:pt x="747" y="288"/>
                      <a:pt x="773" y="260"/>
                      <a:pt x="792" y="244"/>
                    </a:cubicBezTo>
                    <a:cubicBezTo>
                      <a:pt x="729" y="243"/>
                      <a:pt x="653" y="244"/>
                      <a:pt x="603" y="244"/>
                    </a:cubicBezTo>
                    <a:cubicBezTo>
                      <a:pt x="583" y="223"/>
                      <a:pt x="592" y="232"/>
                      <a:pt x="567" y="205"/>
                    </a:cubicBezTo>
                    <a:cubicBezTo>
                      <a:pt x="548" y="226"/>
                      <a:pt x="536" y="237"/>
                      <a:pt x="531" y="242"/>
                    </a:cubicBezTo>
                    <a:cubicBezTo>
                      <a:pt x="527" y="236"/>
                      <a:pt x="509" y="217"/>
                      <a:pt x="497" y="205"/>
                    </a:cubicBezTo>
                    <a:cubicBezTo>
                      <a:pt x="482" y="221"/>
                      <a:pt x="469" y="237"/>
                      <a:pt x="463" y="242"/>
                    </a:cubicBezTo>
                    <a:cubicBezTo>
                      <a:pt x="458" y="237"/>
                      <a:pt x="442" y="218"/>
                      <a:pt x="429" y="205"/>
                    </a:cubicBezTo>
                    <a:cubicBezTo>
                      <a:pt x="415" y="221"/>
                      <a:pt x="400" y="237"/>
                      <a:pt x="395" y="242"/>
                    </a:cubicBezTo>
                    <a:cubicBezTo>
                      <a:pt x="391" y="237"/>
                      <a:pt x="376" y="221"/>
                      <a:pt x="360" y="205"/>
                    </a:cubicBezTo>
                    <a:cubicBezTo>
                      <a:pt x="345" y="221"/>
                      <a:pt x="333" y="234"/>
                      <a:pt x="326" y="242"/>
                    </a:cubicBezTo>
                    <a:cubicBezTo>
                      <a:pt x="321" y="236"/>
                      <a:pt x="307" y="221"/>
                      <a:pt x="292" y="205"/>
                    </a:cubicBezTo>
                    <a:cubicBezTo>
                      <a:pt x="277" y="221"/>
                      <a:pt x="264" y="237"/>
                      <a:pt x="258" y="242"/>
                    </a:cubicBezTo>
                    <a:cubicBezTo>
                      <a:pt x="253" y="237"/>
                      <a:pt x="239" y="221"/>
                      <a:pt x="224" y="205"/>
                    </a:cubicBezTo>
                    <a:cubicBezTo>
                      <a:pt x="211" y="220"/>
                      <a:pt x="196" y="237"/>
                      <a:pt x="190" y="242"/>
                    </a:cubicBezTo>
                    <a:cubicBezTo>
                      <a:pt x="186" y="237"/>
                      <a:pt x="173" y="222"/>
                      <a:pt x="156" y="205"/>
                    </a:cubicBezTo>
                    <a:cubicBezTo>
                      <a:pt x="140" y="223"/>
                      <a:pt x="127" y="237"/>
                      <a:pt x="122" y="242"/>
                    </a:cubicBezTo>
                    <a:cubicBezTo>
                      <a:pt x="115" y="235"/>
                      <a:pt x="102" y="221"/>
                      <a:pt x="88" y="205"/>
                    </a:cubicBezTo>
                    <a:cubicBezTo>
                      <a:pt x="77" y="218"/>
                      <a:pt x="59" y="237"/>
                      <a:pt x="53" y="242"/>
                    </a:cubicBezTo>
                    <a:cubicBezTo>
                      <a:pt x="48" y="237"/>
                      <a:pt x="44" y="231"/>
                      <a:pt x="39" y="225"/>
                    </a:cubicBezTo>
                    <a:cubicBezTo>
                      <a:pt x="34" y="220"/>
                      <a:pt x="27" y="217"/>
                      <a:pt x="23" y="212"/>
                    </a:cubicBezTo>
                    <a:cubicBezTo>
                      <a:pt x="19" y="208"/>
                      <a:pt x="16" y="202"/>
                      <a:pt x="17" y="194"/>
                    </a:cubicBezTo>
                    <a:cubicBezTo>
                      <a:pt x="27" y="200"/>
                      <a:pt x="37" y="207"/>
                      <a:pt x="54" y="219"/>
                    </a:cubicBezTo>
                    <a:cubicBezTo>
                      <a:pt x="49" y="201"/>
                      <a:pt x="46" y="189"/>
                      <a:pt x="42" y="176"/>
                    </a:cubicBezTo>
                    <a:cubicBezTo>
                      <a:pt x="55" y="176"/>
                      <a:pt x="67" y="175"/>
                      <a:pt x="87" y="174"/>
                    </a:cubicBezTo>
                    <a:cubicBezTo>
                      <a:pt x="71" y="163"/>
                      <a:pt x="62" y="155"/>
                      <a:pt x="51" y="147"/>
                    </a:cubicBezTo>
                    <a:cubicBezTo>
                      <a:pt x="60" y="140"/>
                      <a:pt x="70" y="133"/>
                      <a:pt x="86" y="122"/>
                    </a:cubicBezTo>
                    <a:lnTo>
                      <a:pt x="42" y="122"/>
                    </a:lnTo>
                    <a:cubicBezTo>
                      <a:pt x="46" y="107"/>
                      <a:pt x="49" y="96"/>
                      <a:pt x="54" y="76"/>
                    </a:cubicBezTo>
                    <a:cubicBezTo>
                      <a:pt x="38" y="87"/>
                      <a:pt x="28" y="94"/>
                      <a:pt x="22" y="98"/>
                    </a:cubicBezTo>
                    <a:cubicBezTo>
                      <a:pt x="18" y="67"/>
                      <a:pt x="4" y="0"/>
                      <a:pt x="1" y="0"/>
                    </a:cubicBezTo>
                    <a:cubicBezTo>
                      <a:pt x="1" y="7"/>
                      <a:pt x="1" y="15"/>
                      <a:pt x="1" y="21"/>
                    </a:cubicBezTo>
                    <a:cubicBezTo>
                      <a:pt x="1" y="118"/>
                      <a:pt x="2" y="649"/>
                      <a:pt x="0" y="6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279650" y="6359525"/>
                <a:ext cx="146050" cy="12700"/>
              </a:xfrm>
              <a:custGeom>
                <a:avLst/>
                <a:gdLst>
                  <a:gd name="T0" fmla="*/ 0 w 402"/>
                  <a:gd name="T1" fmla="*/ 0 h 37"/>
                  <a:gd name="T2" fmla="*/ 402 w 402"/>
                  <a:gd name="T3" fmla="*/ 0 h 37"/>
                  <a:gd name="T4" fmla="*/ 402 w 402"/>
                  <a:gd name="T5" fmla="*/ 36 h 37"/>
                  <a:gd name="T6" fmla="*/ 77 w 402"/>
                  <a:gd name="T7" fmla="*/ 34 h 37"/>
                  <a:gd name="T8" fmla="*/ 0 w 40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37">
                    <a:moveTo>
                      <a:pt x="0" y="0"/>
                    </a:moveTo>
                    <a:lnTo>
                      <a:pt x="402" y="0"/>
                    </a:lnTo>
                    <a:lnTo>
                      <a:pt x="402" y="36"/>
                    </a:lnTo>
                    <a:cubicBezTo>
                      <a:pt x="392" y="37"/>
                      <a:pt x="178" y="35"/>
                      <a:pt x="77" y="34"/>
                    </a:cubicBezTo>
                    <a:cubicBezTo>
                      <a:pt x="55" y="22"/>
                      <a:pt x="33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2324100" y="6375400"/>
                <a:ext cx="101600" cy="19050"/>
              </a:xfrm>
              <a:custGeom>
                <a:avLst/>
                <a:gdLst>
                  <a:gd name="T0" fmla="*/ 65 w 279"/>
                  <a:gd name="T1" fmla="*/ 51 h 51"/>
                  <a:gd name="T2" fmla="*/ 37 w 279"/>
                  <a:gd name="T3" fmla="*/ 28 h 51"/>
                  <a:gd name="T4" fmla="*/ 0 w 279"/>
                  <a:gd name="T5" fmla="*/ 0 h 51"/>
                  <a:gd name="T6" fmla="*/ 278 w 279"/>
                  <a:gd name="T7" fmla="*/ 0 h 51"/>
                  <a:gd name="T8" fmla="*/ 277 w 279"/>
                  <a:gd name="T9" fmla="*/ 27 h 51"/>
                  <a:gd name="T10" fmla="*/ 265 w 279"/>
                  <a:gd name="T11" fmla="*/ 51 h 51"/>
                  <a:gd name="T12" fmla="*/ 232 w 279"/>
                  <a:gd name="T13" fmla="*/ 20 h 51"/>
                  <a:gd name="T14" fmla="*/ 195 w 279"/>
                  <a:gd name="T15" fmla="*/ 51 h 51"/>
                  <a:gd name="T16" fmla="*/ 161 w 279"/>
                  <a:gd name="T17" fmla="*/ 20 h 51"/>
                  <a:gd name="T18" fmla="*/ 127 w 279"/>
                  <a:gd name="T19" fmla="*/ 51 h 51"/>
                  <a:gd name="T20" fmla="*/ 95 w 279"/>
                  <a:gd name="T21" fmla="*/ 21 h 51"/>
                  <a:gd name="T22" fmla="*/ 65 w 279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51">
                    <a:moveTo>
                      <a:pt x="65" y="51"/>
                    </a:moveTo>
                    <a:cubicBezTo>
                      <a:pt x="55" y="42"/>
                      <a:pt x="47" y="35"/>
                      <a:pt x="37" y="28"/>
                    </a:cubicBezTo>
                    <a:cubicBezTo>
                      <a:pt x="26" y="20"/>
                      <a:pt x="17" y="13"/>
                      <a:pt x="0" y="0"/>
                    </a:cubicBezTo>
                    <a:lnTo>
                      <a:pt x="278" y="0"/>
                    </a:lnTo>
                    <a:cubicBezTo>
                      <a:pt x="279" y="8"/>
                      <a:pt x="279" y="20"/>
                      <a:pt x="277" y="27"/>
                    </a:cubicBezTo>
                    <a:cubicBezTo>
                      <a:pt x="274" y="37"/>
                      <a:pt x="270" y="42"/>
                      <a:pt x="265" y="51"/>
                    </a:cubicBezTo>
                    <a:cubicBezTo>
                      <a:pt x="257" y="42"/>
                      <a:pt x="237" y="21"/>
                      <a:pt x="232" y="20"/>
                    </a:cubicBezTo>
                    <a:cubicBezTo>
                      <a:pt x="227" y="20"/>
                      <a:pt x="201" y="44"/>
                      <a:pt x="195" y="51"/>
                    </a:cubicBezTo>
                    <a:cubicBezTo>
                      <a:pt x="187" y="44"/>
                      <a:pt x="164" y="20"/>
                      <a:pt x="161" y="20"/>
                    </a:cubicBezTo>
                    <a:cubicBezTo>
                      <a:pt x="155" y="21"/>
                      <a:pt x="133" y="44"/>
                      <a:pt x="127" y="51"/>
                    </a:cubicBezTo>
                    <a:cubicBezTo>
                      <a:pt x="120" y="45"/>
                      <a:pt x="100" y="20"/>
                      <a:pt x="95" y="21"/>
                    </a:cubicBezTo>
                    <a:cubicBezTo>
                      <a:pt x="90" y="21"/>
                      <a:pt x="68" y="46"/>
                      <a:pt x="6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2032000" y="6359525"/>
                <a:ext cx="146050" cy="12700"/>
              </a:xfrm>
              <a:custGeom>
                <a:avLst/>
                <a:gdLst>
                  <a:gd name="T0" fmla="*/ 402 w 402"/>
                  <a:gd name="T1" fmla="*/ 0 h 37"/>
                  <a:gd name="T2" fmla="*/ 0 w 402"/>
                  <a:gd name="T3" fmla="*/ 0 h 37"/>
                  <a:gd name="T4" fmla="*/ 0 w 402"/>
                  <a:gd name="T5" fmla="*/ 36 h 37"/>
                  <a:gd name="T6" fmla="*/ 325 w 402"/>
                  <a:gd name="T7" fmla="*/ 34 h 37"/>
                  <a:gd name="T8" fmla="*/ 402 w 40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37">
                    <a:moveTo>
                      <a:pt x="402" y="0"/>
                    </a:moveTo>
                    <a:lnTo>
                      <a:pt x="0" y="0"/>
                    </a:lnTo>
                    <a:lnTo>
                      <a:pt x="0" y="36"/>
                    </a:lnTo>
                    <a:cubicBezTo>
                      <a:pt x="9" y="37"/>
                      <a:pt x="223" y="35"/>
                      <a:pt x="325" y="34"/>
                    </a:cubicBezTo>
                    <a:cubicBezTo>
                      <a:pt x="347" y="22"/>
                      <a:pt x="368" y="12"/>
                      <a:pt x="4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2030413" y="6375400"/>
                <a:ext cx="103187" cy="19050"/>
              </a:xfrm>
              <a:custGeom>
                <a:avLst/>
                <a:gdLst>
                  <a:gd name="T0" fmla="*/ 214 w 280"/>
                  <a:gd name="T1" fmla="*/ 51 h 51"/>
                  <a:gd name="T2" fmla="*/ 243 w 280"/>
                  <a:gd name="T3" fmla="*/ 28 h 51"/>
                  <a:gd name="T4" fmla="*/ 280 w 280"/>
                  <a:gd name="T5" fmla="*/ 0 h 51"/>
                  <a:gd name="T6" fmla="*/ 1 w 280"/>
                  <a:gd name="T7" fmla="*/ 0 h 51"/>
                  <a:gd name="T8" fmla="*/ 3 w 280"/>
                  <a:gd name="T9" fmla="*/ 27 h 51"/>
                  <a:gd name="T10" fmla="*/ 14 w 280"/>
                  <a:gd name="T11" fmla="*/ 51 h 51"/>
                  <a:gd name="T12" fmla="*/ 48 w 280"/>
                  <a:gd name="T13" fmla="*/ 20 h 51"/>
                  <a:gd name="T14" fmla="*/ 85 w 280"/>
                  <a:gd name="T15" fmla="*/ 51 h 51"/>
                  <a:gd name="T16" fmla="*/ 119 w 280"/>
                  <a:gd name="T17" fmla="*/ 20 h 51"/>
                  <a:gd name="T18" fmla="*/ 153 w 280"/>
                  <a:gd name="T19" fmla="*/ 51 h 51"/>
                  <a:gd name="T20" fmla="*/ 185 w 280"/>
                  <a:gd name="T21" fmla="*/ 21 h 51"/>
                  <a:gd name="T22" fmla="*/ 214 w 280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51">
                    <a:moveTo>
                      <a:pt x="214" y="51"/>
                    </a:moveTo>
                    <a:cubicBezTo>
                      <a:pt x="224" y="42"/>
                      <a:pt x="233" y="35"/>
                      <a:pt x="243" y="28"/>
                    </a:cubicBezTo>
                    <a:cubicBezTo>
                      <a:pt x="254" y="20"/>
                      <a:pt x="263" y="13"/>
                      <a:pt x="280" y="0"/>
                    </a:cubicBezTo>
                    <a:lnTo>
                      <a:pt x="1" y="0"/>
                    </a:lnTo>
                    <a:cubicBezTo>
                      <a:pt x="0" y="8"/>
                      <a:pt x="1" y="20"/>
                      <a:pt x="3" y="27"/>
                    </a:cubicBezTo>
                    <a:cubicBezTo>
                      <a:pt x="6" y="37"/>
                      <a:pt x="9" y="42"/>
                      <a:pt x="14" y="51"/>
                    </a:cubicBezTo>
                    <a:cubicBezTo>
                      <a:pt x="22" y="42"/>
                      <a:pt x="43" y="21"/>
                      <a:pt x="48" y="20"/>
                    </a:cubicBezTo>
                    <a:cubicBezTo>
                      <a:pt x="52" y="20"/>
                      <a:pt x="78" y="44"/>
                      <a:pt x="85" y="51"/>
                    </a:cubicBezTo>
                    <a:cubicBezTo>
                      <a:pt x="92" y="44"/>
                      <a:pt x="115" y="20"/>
                      <a:pt x="119" y="20"/>
                    </a:cubicBezTo>
                    <a:cubicBezTo>
                      <a:pt x="124" y="21"/>
                      <a:pt x="146" y="44"/>
                      <a:pt x="153" y="51"/>
                    </a:cubicBezTo>
                    <a:cubicBezTo>
                      <a:pt x="159" y="45"/>
                      <a:pt x="179" y="20"/>
                      <a:pt x="185" y="21"/>
                    </a:cubicBezTo>
                    <a:cubicBezTo>
                      <a:pt x="190" y="21"/>
                      <a:pt x="212" y="46"/>
                      <a:pt x="21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2473325" y="6586538"/>
                <a:ext cx="127000" cy="77787"/>
              </a:xfrm>
              <a:custGeom>
                <a:avLst/>
                <a:gdLst>
                  <a:gd name="T0" fmla="*/ 149 w 345"/>
                  <a:gd name="T1" fmla="*/ 215 h 216"/>
                  <a:gd name="T2" fmla="*/ 165 w 345"/>
                  <a:gd name="T3" fmla="*/ 189 h 216"/>
                  <a:gd name="T4" fmla="*/ 0 w 345"/>
                  <a:gd name="T5" fmla="*/ 25 h 216"/>
                  <a:gd name="T6" fmla="*/ 9 w 345"/>
                  <a:gd name="T7" fmla="*/ 2 h 216"/>
                  <a:gd name="T8" fmla="*/ 40 w 345"/>
                  <a:gd name="T9" fmla="*/ 22 h 216"/>
                  <a:gd name="T10" fmla="*/ 74 w 345"/>
                  <a:gd name="T11" fmla="*/ 0 h 216"/>
                  <a:gd name="T12" fmla="*/ 109 w 345"/>
                  <a:gd name="T13" fmla="*/ 22 h 216"/>
                  <a:gd name="T14" fmla="*/ 143 w 345"/>
                  <a:gd name="T15" fmla="*/ 0 h 216"/>
                  <a:gd name="T16" fmla="*/ 179 w 345"/>
                  <a:gd name="T17" fmla="*/ 22 h 216"/>
                  <a:gd name="T18" fmla="*/ 213 w 345"/>
                  <a:gd name="T19" fmla="*/ 0 h 216"/>
                  <a:gd name="T20" fmla="*/ 248 w 345"/>
                  <a:gd name="T21" fmla="*/ 22 h 216"/>
                  <a:gd name="T22" fmla="*/ 281 w 345"/>
                  <a:gd name="T23" fmla="*/ 0 h 216"/>
                  <a:gd name="T24" fmla="*/ 344 w 345"/>
                  <a:gd name="T25" fmla="*/ 22 h 216"/>
                  <a:gd name="T26" fmla="*/ 344 w 345"/>
                  <a:gd name="T27" fmla="*/ 201 h 216"/>
                  <a:gd name="T28" fmla="*/ 330 w 345"/>
                  <a:gd name="T29" fmla="*/ 215 h 216"/>
                  <a:gd name="T30" fmla="*/ 149 w 345"/>
                  <a:gd name="T31" fmla="*/ 2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5" h="216">
                    <a:moveTo>
                      <a:pt x="149" y="215"/>
                    </a:moveTo>
                    <a:cubicBezTo>
                      <a:pt x="155" y="205"/>
                      <a:pt x="159" y="199"/>
                      <a:pt x="165" y="189"/>
                    </a:cubicBezTo>
                    <a:cubicBezTo>
                      <a:pt x="106" y="141"/>
                      <a:pt x="52" y="86"/>
                      <a:pt x="0" y="25"/>
                    </a:cubicBezTo>
                    <a:cubicBezTo>
                      <a:pt x="3" y="17"/>
                      <a:pt x="6" y="8"/>
                      <a:pt x="9" y="2"/>
                    </a:cubicBezTo>
                    <a:cubicBezTo>
                      <a:pt x="16" y="16"/>
                      <a:pt x="28" y="22"/>
                      <a:pt x="40" y="22"/>
                    </a:cubicBezTo>
                    <a:cubicBezTo>
                      <a:pt x="52" y="22"/>
                      <a:pt x="67" y="11"/>
                      <a:pt x="74" y="0"/>
                    </a:cubicBezTo>
                    <a:cubicBezTo>
                      <a:pt x="83" y="14"/>
                      <a:pt x="100" y="22"/>
                      <a:pt x="109" y="22"/>
                    </a:cubicBezTo>
                    <a:cubicBezTo>
                      <a:pt x="121" y="23"/>
                      <a:pt x="135" y="16"/>
                      <a:pt x="143" y="0"/>
                    </a:cubicBezTo>
                    <a:cubicBezTo>
                      <a:pt x="152" y="16"/>
                      <a:pt x="167" y="22"/>
                      <a:pt x="179" y="22"/>
                    </a:cubicBezTo>
                    <a:cubicBezTo>
                      <a:pt x="192" y="22"/>
                      <a:pt x="204" y="14"/>
                      <a:pt x="213" y="0"/>
                    </a:cubicBezTo>
                    <a:cubicBezTo>
                      <a:pt x="221" y="13"/>
                      <a:pt x="234" y="22"/>
                      <a:pt x="248" y="22"/>
                    </a:cubicBezTo>
                    <a:cubicBezTo>
                      <a:pt x="260" y="22"/>
                      <a:pt x="266" y="14"/>
                      <a:pt x="281" y="0"/>
                    </a:cubicBezTo>
                    <a:cubicBezTo>
                      <a:pt x="302" y="25"/>
                      <a:pt x="319" y="23"/>
                      <a:pt x="344" y="22"/>
                    </a:cubicBezTo>
                    <a:cubicBezTo>
                      <a:pt x="344" y="83"/>
                      <a:pt x="345" y="142"/>
                      <a:pt x="344" y="201"/>
                    </a:cubicBezTo>
                    <a:cubicBezTo>
                      <a:pt x="344" y="206"/>
                      <a:pt x="335" y="215"/>
                      <a:pt x="330" y="215"/>
                    </a:cubicBezTo>
                    <a:cubicBezTo>
                      <a:pt x="271" y="216"/>
                      <a:pt x="212" y="215"/>
                      <a:pt x="149" y="2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2433638" y="6556375"/>
                <a:ext cx="212725" cy="12700"/>
              </a:xfrm>
              <a:custGeom>
                <a:avLst/>
                <a:gdLst>
                  <a:gd name="T0" fmla="*/ 580 w 580"/>
                  <a:gd name="T1" fmla="*/ 0 h 35"/>
                  <a:gd name="T2" fmla="*/ 580 w 580"/>
                  <a:gd name="T3" fmla="*/ 34 h 35"/>
                  <a:gd name="T4" fmla="*/ 548 w 580"/>
                  <a:gd name="T5" fmla="*/ 34 h 35"/>
                  <a:gd name="T6" fmla="*/ 62 w 580"/>
                  <a:gd name="T7" fmla="*/ 35 h 35"/>
                  <a:gd name="T8" fmla="*/ 0 w 580"/>
                  <a:gd name="T9" fmla="*/ 0 h 35"/>
                  <a:gd name="T10" fmla="*/ 580 w 580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0" h="35">
                    <a:moveTo>
                      <a:pt x="580" y="0"/>
                    </a:moveTo>
                    <a:lnTo>
                      <a:pt x="580" y="34"/>
                    </a:lnTo>
                    <a:cubicBezTo>
                      <a:pt x="568" y="34"/>
                      <a:pt x="558" y="34"/>
                      <a:pt x="548" y="34"/>
                    </a:cubicBezTo>
                    <a:cubicBezTo>
                      <a:pt x="386" y="34"/>
                      <a:pt x="224" y="34"/>
                      <a:pt x="62" y="35"/>
                    </a:cubicBezTo>
                    <a:cubicBezTo>
                      <a:pt x="34" y="35"/>
                      <a:pt x="16" y="25"/>
                      <a:pt x="0" y="0"/>
                    </a:cubicBezTo>
                    <a:lnTo>
                      <a:pt x="5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2451100" y="6573838"/>
                <a:ext cx="195262" cy="17462"/>
              </a:xfrm>
              <a:custGeom>
                <a:avLst/>
                <a:gdLst>
                  <a:gd name="T0" fmla="*/ 44 w 535"/>
                  <a:gd name="T1" fmla="*/ 49 h 49"/>
                  <a:gd name="T2" fmla="*/ 0 w 535"/>
                  <a:gd name="T3" fmla="*/ 0 h 49"/>
                  <a:gd name="T4" fmla="*/ 533 w 535"/>
                  <a:gd name="T5" fmla="*/ 0 h 49"/>
                  <a:gd name="T6" fmla="*/ 533 w 535"/>
                  <a:gd name="T7" fmla="*/ 28 h 49"/>
                  <a:gd name="T8" fmla="*/ 513 w 535"/>
                  <a:gd name="T9" fmla="*/ 49 h 49"/>
                  <a:gd name="T10" fmla="*/ 480 w 535"/>
                  <a:gd name="T11" fmla="*/ 17 h 49"/>
                  <a:gd name="T12" fmla="*/ 447 w 535"/>
                  <a:gd name="T13" fmla="*/ 49 h 49"/>
                  <a:gd name="T14" fmla="*/ 411 w 535"/>
                  <a:gd name="T15" fmla="*/ 17 h 49"/>
                  <a:gd name="T16" fmla="*/ 378 w 535"/>
                  <a:gd name="T17" fmla="*/ 49 h 49"/>
                  <a:gd name="T18" fmla="*/ 344 w 535"/>
                  <a:gd name="T19" fmla="*/ 17 h 49"/>
                  <a:gd name="T20" fmla="*/ 311 w 535"/>
                  <a:gd name="T21" fmla="*/ 49 h 49"/>
                  <a:gd name="T22" fmla="*/ 276 w 535"/>
                  <a:gd name="T23" fmla="*/ 17 h 49"/>
                  <a:gd name="T24" fmla="*/ 243 w 535"/>
                  <a:gd name="T25" fmla="*/ 49 h 49"/>
                  <a:gd name="T26" fmla="*/ 206 w 535"/>
                  <a:gd name="T27" fmla="*/ 17 h 49"/>
                  <a:gd name="T28" fmla="*/ 173 w 535"/>
                  <a:gd name="T29" fmla="*/ 49 h 49"/>
                  <a:gd name="T30" fmla="*/ 137 w 535"/>
                  <a:gd name="T31" fmla="*/ 17 h 49"/>
                  <a:gd name="T32" fmla="*/ 104 w 535"/>
                  <a:gd name="T33" fmla="*/ 49 h 49"/>
                  <a:gd name="T34" fmla="*/ 69 w 535"/>
                  <a:gd name="T35" fmla="*/ 17 h 49"/>
                  <a:gd name="T36" fmla="*/ 44 w 535"/>
                  <a:gd name="T3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5" h="49">
                    <a:moveTo>
                      <a:pt x="44" y="49"/>
                    </a:moveTo>
                    <a:cubicBezTo>
                      <a:pt x="31" y="35"/>
                      <a:pt x="16" y="18"/>
                      <a:pt x="0" y="0"/>
                    </a:cubicBezTo>
                    <a:lnTo>
                      <a:pt x="533" y="0"/>
                    </a:lnTo>
                    <a:cubicBezTo>
                      <a:pt x="533" y="10"/>
                      <a:pt x="535" y="20"/>
                      <a:pt x="533" y="28"/>
                    </a:cubicBezTo>
                    <a:cubicBezTo>
                      <a:pt x="530" y="36"/>
                      <a:pt x="518" y="42"/>
                      <a:pt x="513" y="49"/>
                    </a:cubicBezTo>
                    <a:cubicBezTo>
                      <a:pt x="505" y="43"/>
                      <a:pt x="485" y="22"/>
                      <a:pt x="480" y="17"/>
                    </a:cubicBezTo>
                    <a:cubicBezTo>
                      <a:pt x="475" y="23"/>
                      <a:pt x="453" y="49"/>
                      <a:pt x="447" y="49"/>
                    </a:cubicBezTo>
                    <a:cubicBezTo>
                      <a:pt x="439" y="49"/>
                      <a:pt x="416" y="22"/>
                      <a:pt x="411" y="17"/>
                    </a:cubicBezTo>
                    <a:cubicBezTo>
                      <a:pt x="406" y="22"/>
                      <a:pt x="384" y="49"/>
                      <a:pt x="378" y="49"/>
                    </a:cubicBezTo>
                    <a:cubicBezTo>
                      <a:pt x="371" y="49"/>
                      <a:pt x="349" y="22"/>
                      <a:pt x="344" y="17"/>
                    </a:cubicBezTo>
                    <a:cubicBezTo>
                      <a:pt x="339" y="23"/>
                      <a:pt x="318" y="49"/>
                      <a:pt x="311" y="49"/>
                    </a:cubicBezTo>
                    <a:cubicBezTo>
                      <a:pt x="305" y="49"/>
                      <a:pt x="281" y="23"/>
                      <a:pt x="276" y="17"/>
                    </a:cubicBezTo>
                    <a:cubicBezTo>
                      <a:pt x="270" y="23"/>
                      <a:pt x="247" y="49"/>
                      <a:pt x="243" y="49"/>
                    </a:cubicBezTo>
                    <a:cubicBezTo>
                      <a:pt x="235" y="48"/>
                      <a:pt x="212" y="23"/>
                      <a:pt x="206" y="17"/>
                    </a:cubicBezTo>
                    <a:cubicBezTo>
                      <a:pt x="202" y="22"/>
                      <a:pt x="180" y="49"/>
                      <a:pt x="173" y="49"/>
                    </a:cubicBezTo>
                    <a:cubicBezTo>
                      <a:pt x="167" y="49"/>
                      <a:pt x="142" y="23"/>
                      <a:pt x="137" y="17"/>
                    </a:cubicBezTo>
                    <a:cubicBezTo>
                      <a:pt x="132" y="23"/>
                      <a:pt x="110" y="49"/>
                      <a:pt x="104" y="49"/>
                    </a:cubicBezTo>
                    <a:cubicBezTo>
                      <a:pt x="98" y="49"/>
                      <a:pt x="75" y="25"/>
                      <a:pt x="69" y="17"/>
                    </a:cubicBezTo>
                    <a:cubicBezTo>
                      <a:pt x="62" y="26"/>
                      <a:pt x="54" y="36"/>
                      <a:pt x="4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2373313" y="6667500"/>
                <a:ext cx="109537" cy="12700"/>
              </a:xfrm>
              <a:custGeom>
                <a:avLst/>
                <a:gdLst>
                  <a:gd name="T0" fmla="*/ 295 w 299"/>
                  <a:gd name="T1" fmla="*/ 33 h 33"/>
                  <a:gd name="T2" fmla="*/ 203 w 299"/>
                  <a:gd name="T3" fmla="*/ 33 h 33"/>
                  <a:gd name="T4" fmla="*/ 22 w 299"/>
                  <a:gd name="T5" fmla="*/ 32 h 33"/>
                  <a:gd name="T6" fmla="*/ 0 w 299"/>
                  <a:gd name="T7" fmla="*/ 17 h 33"/>
                  <a:gd name="T8" fmla="*/ 21 w 299"/>
                  <a:gd name="T9" fmla="*/ 2 h 33"/>
                  <a:gd name="T10" fmla="*/ 257 w 299"/>
                  <a:gd name="T11" fmla="*/ 2 h 33"/>
                  <a:gd name="T12" fmla="*/ 299 w 299"/>
                  <a:gd name="T13" fmla="*/ 21 h 33"/>
                  <a:gd name="T14" fmla="*/ 295 w 299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33">
                    <a:moveTo>
                      <a:pt x="295" y="33"/>
                    </a:moveTo>
                    <a:cubicBezTo>
                      <a:pt x="265" y="33"/>
                      <a:pt x="234" y="33"/>
                      <a:pt x="203" y="33"/>
                    </a:cubicBezTo>
                    <a:cubicBezTo>
                      <a:pt x="143" y="33"/>
                      <a:pt x="82" y="33"/>
                      <a:pt x="22" y="32"/>
                    </a:cubicBezTo>
                    <a:cubicBezTo>
                      <a:pt x="15" y="32"/>
                      <a:pt x="7" y="22"/>
                      <a:pt x="0" y="17"/>
                    </a:cubicBezTo>
                    <a:cubicBezTo>
                      <a:pt x="7" y="12"/>
                      <a:pt x="14" y="2"/>
                      <a:pt x="21" y="2"/>
                    </a:cubicBezTo>
                    <a:cubicBezTo>
                      <a:pt x="100" y="1"/>
                      <a:pt x="179" y="0"/>
                      <a:pt x="257" y="2"/>
                    </a:cubicBezTo>
                    <a:cubicBezTo>
                      <a:pt x="271" y="2"/>
                      <a:pt x="285" y="14"/>
                      <a:pt x="299" y="21"/>
                    </a:cubicBezTo>
                    <a:cubicBezTo>
                      <a:pt x="298" y="25"/>
                      <a:pt x="297" y="29"/>
                      <a:pt x="29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2420938" y="6619875"/>
                <a:ext cx="49212" cy="44450"/>
              </a:xfrm>
              <a:custGeom>
                <a:avLst/>
                <a:gdLst>
                  <a:gd name="T0" fmla="*/ 133 w 133"/>
                  <a:gd name="T1" fmla="*/ 124 h 124"/>
                  <a:gd name="T2" fmla="*/ 12 w 133"/>
                  <a:gd name="T3" fmla="*/ 124 h 124"/>
                  <a:gd name="T4" fmla="*/ 0 w 133"/>
                  <a:gd name="T5" fmla="*/ 0 h 124"/>
                  <a:gd name="T6" fmla="*/ 133 w 133"/>
                  <a:gd name="T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124">
                    <a:moveTo>
                      <a:pt x="133" y="124"/>
                    </a:moveTo>
                    <a:lnTo>
                      <a:pt x="12" y="124"/>
                    </a:lnTo>
                    <a:cubicBezTo>
                      <a:pt x="8" y="83"/>
                      <a:pt x="4" y="43"/>
                      <a:pt x="0" y="0"/>
                    </a:cubicBezTo>
                    <a:cubicBezTo>
                      <a:pt x="44" y="42"/>
                      <a:pt x="88" y="82"/>
                      <a:pt x="133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2513013" y="6667500"/>
                <a:ext cx="85725" cy="12700"/>
              </a:xfrm>
              <a:custGeom>
                <a:avLst/>
                <a:gdLst>
                  <a:gd name="T0" fmla="*/ 0 w 236"/>
                  <a:gd name="T1" fmla="*/ 19 h 33"/>
                  <a:gd name="T2" fmla="*/ 51 w 236"/>
                  <a:gd name="T3" fmla="*/ 2 h 33"/>
                  <a:gd name="T4" fmla="*/ 211 w 236"/>
                  <a:gd name="T5" fmla="*/ 2 h 33"/>
                  <a:gd name="T6" fmla="*/ 236 w 236"/>
                  <a:gd name="T7" fmla="*/ 16 h 33"/>
                  <a:gd name="T8" fmla="*/ 213 w 236"/>
                  <a:gd name="T9" fmla="*/ 32 h 33"/>
                  <a:gd name="T10" fmla="*/ 4 w 236"/>
                  <a:gd name="T11" fmla="*/ 32 h 33"/>
                  <a:gd name="T12" fmla="*/ 0 w 236"/>
                  <a:gd name="T13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33">
                    <a:moveTo>
                      <a:pt x="0" y="19"/>
                    </a:moveTo>
                    <a:cubicBezTo>
                      <a:pt x="17" y="13"/>
                      <a:pt x="34" y="3"/>
                      <a:pt x="51" y="2"/>
                    </a:cubicBezTo>
                    <a:cubicBezTo>
                      <a:pt x="104" y="0"/>
                      <a:pt x="157" y="0"/>
                      <a:pt x="211" y="2"/>
                    </a:cubicBezTo>
                    <a:cubicBezTo>
                      <a:pt x="219" y="2"/>
                      <a:pt x="228" y="11"/>
                      <a:pt x="236" y="16"/>
                    </a:cubicBezTo>
                    <a:cubicBezTo>
                      <a:pt x="228" y="21"/>
                      <a:pt x="221" y="32"/>
                      <a:pt x="213" y="32"/>
                    </a:cubicBezTo>
                    <a:cubicBezTo>
                      <a:pt x="143" y="33"/>
                      <a:pt x="74" y="32"/>
                      <a:pt x="4" y="32"/>
                    </a:cubicBezTo>
                    <a:cubicBezTo>
                      <a:pt x="3" y="28"/>
                      <a:pt x="2" y="23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2552700" y="6683375"/>
                <a:ext cx="44450" cy="12700"/>
              </a:xfrm>
              <a:custGeom>
                <a:avLst/>
                <a:gdLst>
                  <a:gd name="T0" fmla="*/ 122 w 122"/>
                  <a:gd name="T1" fmla="*/ 0 h 34"/>
                  <a:gd name="T2" fmla="*/ 0 w 122"/>
                  <a:gd name="T3" fmla="*/ 0 h 34"/>
                  <a:gd name="T4" fmla="*/ 122 w 122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34">
                    <a:moveTo>
                      <a:pt x="122" y="0"/>
                    </a:moveTo>
                    <a:cubicBezTo>
                      <a:pt x="86" y="34"/>
                      <a:pt x="33" y="34"/>
                      <a:pt x="0" y="0"/>
                    </a:cubicBezTo>
                    <a:lnTo>
                      <a:pt x="1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2376488" y="6684963"/>
                <a:ext cx="44450" cy="11112"/>
              </a:xfrm>
              <a:custGeom>
                <a:avLst/>
                <a:gdLst>
                  <a:gd name="T0" fmla="*/ 122 w 122"/>
                  <a:gd name="T1" fmla="*/ 0 h 34"/>
                  <a:gd name="T2" fmla="*/ 0 w 122"/>
                  <a:gd name="T3" fmla="*/ 0 h 34"/>
                  <a:gd name="T4" fmla="*/ 122 w 122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34">
                    <a:moveTo>
                      <a:pt x="122" y="0"/>
                    </a:moveTo>
                    <a:cubicBezTo>
                      <a:pt x="90" y="33"/>
                      <a:pt x="39" y="34"/>
                      <a:pt x="0" y="0"/>
                    </a:cubicBezTo>
                    <a:lnTo>
                      <a:pt x="1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857375" y="6586538"/>
                <a:ext cx="127000" cy="77787"/>
              </a:xfrm>
              <a:custGeom>
                <a:avLst/>
                <a:gdLst>
                  <a:gd name="T0" fmla="*/ 196 w 345"/>
                  <a:gd name="T1" fmla="*/ 215 h 216"/>
                  <a:gd name="T2" fmla="*/ 180 w 345"/>
                  <a:gd name="T3" fmla="*/ 189 h 216"/>
                  <a:gd name="T4" fmla="*/ 345 w 345"/>
                  <a:gd name="T5" fmla="*/ 25 h 216"/>
                  <a:gd name="T6" fmla="*/ 336 w 345"/>
                  <a:gd name="T7" fmla="*/ 2 h 216"/>
                  <a:gd name="T8" fmla="*/ 305 w 345"/>
                  <a:gd name="T9" fmla="*/ 22 h 216"/>
                  <a:gd name="T10" fmla="*/ 270 w 345"/>
                  <a:gd name="T11" fmla="*/ 0 h 216"/>
                  <a:gd name="T12" fmla="*/ 235 w 345"/>
                  <a:gd name="T13" fmla="*/ 22 h 216"/>
                  <a:gd name="T14" fmla="*/ 201 w 345"/>
                  <a:gd name="T15" fmla="*/ 0 h 216"/>
                  <a:gd name="T16" fmla="*/ 166 w 345"/>
                  <a:gd name="T17" fmla="*/ 22 h 216"/>
                  <a:gd name="T18" fmla="*/ 132 w 345"/>
                  <a:gd name="T19" fmla="*/ 0 h 216"/>
                  <a:gd name="T20" fmla="*/ 97 w 345"/>
                  <a:gd name="T21" fmla="*/ 22 h 216"/>
                  <a:gd name="T22" fmla="*/ 64 w 345"/>
                  <a:gd name="T23" fmla="*/ 0 h 216"/>
                  <a:gd name="T24" fmla="*/ 0 w 345"/>
                  <a:gd name="T25" fmla="*/ 22 h 216"/>
                  <a:gd name="T26" fmla="*/ 1 w 345"/>
                  <a:gd name="T27" fmla="*/ 201 h 216"/>
                  <a:gd name="T28" fmla="*/ 15 w 345"/>
                  <a:gd name="T29" fmla="*/ 215 h 216"/>
                  <a:gd name="T30" fmla="*/ 196 w 345"/>
                  <a:gd name="T31" fmla="*/ 2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5" h="216">
                    <a:moveTo>
                      <a:pt x="196" y="215"/>
                    </a:moveTo>
                    <a:cubicBezTo>
                      <a:pt x="190" y="205"/>
                      <a:pt x="186" y="199"/>
                      <a:pt x="180" y="189"/>
                    </a:cubicBezTo>
                    <a:cubicBezTo>
                      <a:pt x="239" y="141"/>
                      <a:pt x="293" y="86"/>
                      <a:pt x="345" y="25"/>
                    </a:cubicBezTo>
                    <a:cubicBezTo>
                      <a:pt x="342" y="17"/>
                      <a:pt x="339" y="8"/>
                      <a:pt x="336" y="2"/>
                    </a:cubicBezTo>
                    <a:cubicBezTo>
                      <a:pt x="329" y="16"/>
                      <a:pt x="317" y="22"/>
                      <a:pt x="305" y="22"/>
                    </a:cubicBezTo>
                    <a:cubicBezTo>
                      <a:pt x="293" y="22"/>
                      <a:pt x="277" y="11"/>
                      <a:pt x="270" y="0"/>
                    </a:cubicBezTo>
                    <a:cubicBezTo>
                      <a:pt x="262" y="14"/>
                      <a:pt x="245" y="22"/>
                      <a:pt x="235" y="22"/>
                    </a:cubicBezTo>
                    <a:cubicBezTo>
                      <a:pt x="223" y="23"/>
                      <a:pt x="210" y="16"/>
                      <a:pt x="201" y="0"/>
                    </a:cubicBezTo>
                    <a:cubicBezTo>
                      <a:pt x="193" y="16"/>
                      <a:pt x="178" y="22"/>
                      <a:pt x="166" y="22"/>
                    </a:cubicBezTo>
                    <a:cubicBezTo>
                      <a:pt x="153" y="22"/>
                      <a:pt x="141" y="14"/>
                      <a:pt x="132" y="0"/>
                    </a:cubicBezTo>
                    <a:cubicBezTo>
                      <a:pt x="124" y="13"/>
                      <a:pt x="111" y="22"/>
                      <a:pt x="97" y="22"/>
                    </a:cubicBezTo>
                    <a:cubicBezTo>
                      <a:pt x="85" y="22"/>
                      <a:pt x="79" y="14"/>
                      <a:pt x="64" y="0"/>
                    </a:cubicBezTo>
                    <a:cubicBezTo>
                      <a:pt x="43" y="25"/>
                      <a:pt x="26" y="23"/>
                      <a:pt x="0" y="22"/>
                    </a:cubicBezTo>
                    <a:cubicBezTo>
                      <a:pt x="0" y="83"/>
                      <a:pt x="0" y="142"/>
                      <a:pt x="1" y="201"/>
                    </a:cubicBezTo>
                    <a:cubicBezTo>
                      <a:pt x="1" y="206"/>
                      <a:pt x="10" y="215"/>
                      <a:pt x="15" y="215"/>
                    </a:cubicBezTo>
                    <a:cubicBezTo>
                      <a:pt x="74" y="216"/>
                      <a:pt x="133" y="215"/>
                      <a:pt x="196" y="2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1811338" y="6556375"/>
                <a:ext cx="212725" cy="12700"/>
              </a:xfrm>
              <a:custGeom>
                <a:avLst/>
                <a:gdLst>
                  <a:gd name="T0" fmla="*/ 0 w 580"/>
                  <a:gd name="T1" fmla="*/ 0 h 35"/>
                  <a:gd name="T2" fmla="*/ 0 w 580"/>
                  <a:gd name="T3" fmla="*/ 34 h 35"/>
                  <a:gd name="T4" fmla="*/ 32 w 580"/>
                  <a:gd name="T5" fmla="*/ 34 h 35"/>
                  <a:gd name="T6" fmla="*/ 518 w 580"/>
                  <a:gd name="T7" fmla="*/ 35 h 35"/>
                  <a:gd name="T8" fmla="*/ 580 w 580"/>
                  <a:gd name="T9" fmla="*/ 0 h 35"/>
                  <a:gd name="T10" fmla="*/ 0 w 580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0" h="35">
                    <a:moveTo>
                      <a:pt x="0" y="0"/>
                    </a:moveTo>
                    <a:lnTo>
                      <a:pt x="0" y="34"/>
                    </a:lnTo>
                    <a:cubicBezTo>
                      <a:pt x="11" y="34"/>
                      <a:pt x="22" y="34"/>
                      <a:pt x="32" y="34"/>
                    </a:cubicBezTo>
                    <a:cubicBezTo>
                      <a:pt x="194" y="34"/>
                      <a:pt x="356" y="34"/>
                      <a:pt x="518" y="35"/>
                    </a:cubicBezTo>
                    <a:cubicBezTo>
                      <a:pt x="546" y="35"/>
                      <a:pt x="564" y="25"/>
                      <a:pt x="5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1811338" y="6573838"/>
                <a:ext cx="195262" cy="17462"/>
              </a:xfrm>
              <a:custGeom>
                <a:avLst/>
                <a:gdLst>
                  <a:gd name="T0" fmla="*/ 491 w 535"/>
                  <a:gd name="T1" fmla="*/ 49 h 49"/>
                  <a:gd name="T2" fmla="*/ 535 w 535"/>
                  <a:gd name="T3" fmla="*/ 0 h 49"/>
                  <a:gd name="T4" fmla="*/ 2 w 535"/>
                  <a:gd name="T5" fmla="*/ 0 h 49"/>
                  <a:gd name="T6" fmla="*/ 2 w 535"/>
                  <a:gd name="T7" fmla="*/ 28 h 49"/>
                  <a:gd name="T8" fmla="*/ 22 w 535"/>
                  <a:gd name="T9" fmla="*/ 49 h 49"/>
                  <a:gd name="T10" fmla="*/ 55 w 535"/>
                  <a:gd name="T11" fmla="*/ 17 h 49"/>
                  <a:gd name="T12" fmla="*/ 88 w 535"/>
                  <a:gd name="T13" fmla="*/ 49 h 49"/>
                  <a:gd name="T14" fmla="*/ 124 w 535"/>
                  <a:gd name="T15" fmla="*/ 17 h 49"/>
                  <a:gd name="T16" fmla="*/ 157 w 535"/>
                  <a:gd name="T17" fmla="*/ 49 h 49"/>
                  <a:gd name="T18" fmla="*/ 191 w 535"/>
                  <a:gd name="T19" fmla="*/ 17 h 49"/>
                  <a:gd name="T20" fmla="*/ 224 w 535"/>
                  <a:gd name="T21" fmla="*/ 49 h 49"/>
                  <a:gd name="T22" fmla="*/ 259 w 535"/>
                  <a:gd name="T23" fmla="*/ 17 h 49"/>
                  <a:gd name="T24" fmla="*/ 292 w 535"/>
                  <a:gd name="T25" fmla="*/ 49 h 49"/>
                  <a:gd name="T26" fmla="*/ 328 w 535"/>
                  <a:gd name="T27" fmla="*/ 17 h 49"/>
                  <a:gd name="T28" fmla="*/ 361 w 535"/>
                  <a:gd name="T29" fmla="*/ 49 h 49"/>
                  <a:gd name="T30" fmla="*/ 398 w 535"/>
                  <a:gd name="T31" fmla="*/ 17 h 49"/>
                  <a:gd name="T32" fmla="*/ 431 w 535"/>
                  <a:gd name="T33" fmla="*/ 49 h 49"/>
                  <a:gd name="T34" fmla="*/ 466 w 535"/>
                  <a:gd name="T35" fmla="*/ 17 h 49"/>
                  <a:gd name="T36" fmla="*/ 491 w 535"/>
                  <a:gd name="T3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5" h="49">
                    <a:moveTo>
                      <a:pt x="491" y="49"/>
                    </a:moveTo>
                    <a:cubicBezTo>
                      <a:pt x="504" y="35"/>
                      <a:pt x="518" y="18"/>
                      <a:pt x="535" y="0"/>
                    </a:cubicBezTo>
                    <a:lnTo>
                      <a:pt x="2" y="0"/>
                    </a:lnTo>
                    <a:cubicBezTo>
                      <a:pt x="2" y="10"/>
                      <a:pt x="0" y="20"/>
                      <a:pt x="2" y="28"/>
                    </a:cubicBezTo>
                    <a:cubicBezTo>
                      <a:pt x="4" y="36"/>
                      <a:pt x="17" y="42"/>
                      <a:pt x="22" y="49"/>
                    </a:cubicBezTo>
                    <a:cubicBezTo>
                      <a:pt x="30" y="43"/>
                      <a:pt x="50" y="22"/>
                      <a:pt x="55" y="17"/>
                    </a:cubicBezTo>
                    <a:cubicBezTo>
                      <a:pt x="60" y="23"/>
                      <a:pt x="82" y="49"/>
                      <a:pt x="88" y="49"/>
                    </a:cubicBezTo>
                    <a:cubicBezTo>
                      <a:pt x="95" y="49"/>
                      <a:pt x="119" y="22"/>
                      <a:pt x="124" y="17"/>
                    </a:cubicBezTo>
                    <a:cubicBezTo>
                      <a:pt x="128" y="22"/>
                      <a:pt x="151" y="49"/>
                      <a:pt x="157" y="49"/>
                    </a:cubicBezTo>
                    <a:cubicBezTo>
                      <a:pt x="164" y="49"/>
                      <a:pt x="186" y="22"/>
                      <a:pt x="191" y="17"/>
                    </a:cubicBezTo>
                    <a:cubicBezTo>
                      <a:pt x="196" y="23"/>
                      <a:pt x="217" y="49"/>
                      <a:pt x="224" y="49"/>
                    </a:cubicBezTo>
                    <a:cubicBezTo>
                      <a:pt x="230" y="49"/>
                      <a:pt x="254" y="23"/>
                      <a:pt x="259" y="17"/>
                    </a:cubicBezTo>
                    <a:cubicBezTo>
                      <a:pt x="265" y="23"/>
                      <a:pt x="288" y="49"/>
                      <a:pt x="292" y="49"/>
                    </a:cubicBezTo>
                    <a:cubicBezTo>
                      <a:pt x="300" y="48"/>
                      <a:pt x="323" y="23"/>
                      <a:pt x="328" y="17"/>
                    </a:cubicBezTo>
                    <a:cubicBezTo>
                      <a:pt x="333" y="22"/>
                      <a:pt x="355" y="49"/>
                      <a:pt x="361" y="49"/>
                    </a:cubicBezTo>
                    <a:cubicBezTo>
                      <a:pt x="368" y="49"/>
                      <a:pt x="392" y="23"/>
                      <a:pt x="398" y="17"/>
                    </a:cubicBezTo>
                    <a:cubicBezTo>
                      <a:pt x="402" y="23"/>
                      <a:pt x="425" y="49"/>
                      <a:pt x="431" y="49"/>
                    </a:cubicBezTo>
                    <a:cubicBezTo>
                      <a:pt x="437" y="49"/>
                      <a:pt x="460" y="25"/>
                      <a:pt x="466" y="17"/>
                    </a:cubicBezTo>
                    <a:cubicBezTo>
                      <a:pt x="473" y="26"/>
                      <a:pt x="480" y="36"/>
                      <a:pt x="49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1974850" y="6667500"/>
                <a:ext cx="109537" cy="12700"/>
              </a:xfrm>
              <a:custGeom>
                <a:avLst/>
                <a:gdLst>
                  <a:gd name="T0" fmla="*/ 3 w 299"/>
                  <a:gd name="T1" fmla="*/ 33 h 33"/>
                  <a:gd name="T2" fmla="*/ 96 w 299"/>
                  <a:gd name="T3" fmla="*/ 33 h 33"/>
                  <a:gd name="T4" fmla="*/ 277 w 299"/>
                  <a:gd name="T5" fmla="*/ 32 h 33"/>
                  <a:gd name="T6" fmla="*/ 299 w 299"/>
                  <a:gd name="T7" fmla="*/ 17 h 33"/>
                  <a:gd name="T8" fmla="*/ 278 w 299"/>
                  <a:gd name="T9" fmla="*/ 2 h 33"/>
                  <a:gd name="T10" fmla="*/ 41 w 299"/>
                  <a:gd name="T11" fmla="*/ 2 h 33"/>
                  <a:gd name="T12" fmla="*/ 0 w 299"/>
                  <a:gd name="T13" fmla="*/ 21 h 33"/>
                  <a:gd name="T14" fmla="*/ 3 w 299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33">
                    <a:moveTo>
                      <a:pt x="3" y="33"/>
                    </a:moveTo>
                    <a:cubicBezTo>
                      <a:pt x="34" y="33"/>
                      <a:pt x="65" y="33"/>
                      <a:pt x="96" y="33"/>
                    </a:cubicBezTo>
                    <a:cubicBezTo>
                      <a:pt x="156" y="33"/>
                      <a:pt x="216" y="33"/>
                      <a:pt x="277" y="32"/>
                    </a:cubicBezTo>
                    <a:cubicBezTo>
                      <a:pt x="284" y="32"/>
                      <a:pt x="291" y="22"/>
                      <a:pt x="299" y="17"/>
                    </a:cubicBezTo>
                    <a:cubicBezTo>
                      <a:pt x="292" y="12"/>
                      <a:pt x="285" y="2"/>
                      <a:pt x="278" y="2"/>
                    </a:cubicBezTo>
                    <a:cubicBezTo>
                      <a:pt x="199" y="1"/>
                      <a:pt x="120" y="0"/>
                      <a:pt x="41" y="2"/>
                    </a:cubicBezTo>
                    <a:cubicBezTo>
                      <a:pt x="27" y="2"/>
                      <a:pt x="14" y="14"/>
                      <a:pt x="0" y="21"/>
                    </a:cubicBezTo>
                    <a:cubicBezTo>
                      <a:pt x="1" y="25"/>
                      <a:pt x="2" y="29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1987550" y="6619875"/>
                <a:ext cx="49212" cy="44450"/>
              </a:xfrm>
              <a:custGeom>
                <a:avLst/>
                <a:gdLst>
                  <a:gd name="T0" fmla="*/ 0 w 134"/>
                  <a:gd name="T1" fmla="*/ 124 h 124"/>
                  <a:gd name="T2" fmla="*/ 122 w 134"/>
                  <a:gd name="T3" fmla="*/ 124 h 124"/>
                  <a:gd name="T4" fmla="*/ 134 w 134"/>
                  <a:gd name="T5" fmla="*/ 0 h 124"/>
                  <a:gd name="T6" fmla="*/ 0 w 134"/>
                  <a:gd name="T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24">
                    <a:moveTo>
                      <a:pt x="0" y="124"/>
                    </a:moveTo>
                    <a:lnTo>
                      <a:pt x="122" y="124"/>
                    </a:lnTo>
                    <a:cubicBezTo>
                      <a:pt x="126" y="83"/>
                      <a:pt x="130" y="43"/>
                      <a:pt x="134" y="0"/>
                    </a:cubicBezTo>
                    <a:cubicBezTo>
                      <a:pt x="89" y="42"/>
                      <a:pt x="46" y="82"/>
                      <a:pt x="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1858963" y="6667500"/>
                <a:ext cx="85725" cy="12700"/>
              </a:xfrm>
              <a:custGeom>
                <a:avLst/>
                <a:gdLst>
                  <a:gd name="T0" fmla="*/ 235 w 235"/>
                  <a:gd name="T1" fmla="*/ 19 h 33"/>
                  <a:gd name="T2" fmla="*/ 185 w 235"/>
                  <a:gd name="T3" fmla="*/ 2 h 33"/>
                  <a:gd name="T4" fmla="*/ 25 w 235"/>
                  <a:gd name="T5" fmla="*/ 2 h 33"/>
                  <a:gd name="T6" fmla="*/ 0 w 235"/>
                  <a:gd name="T7" fmla="*/ 16 h 33"/>
                  <a:gd name="T8" fmla="*/ 23 w 235"/>
                  <a:gd name="T9" fmla="*/ 32 h 33"/>
                  <a:gd name="T10" fmla="*/ 232 w 235"/>
                  <a:gd name="T11" fmla="*/ 32 h 33"/>
                  <a:gd name="T12" fmla="*/ 235 w 235"/>
                  <a:gd name="T13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33">
                    <a:moveTo>
                      <a:pt x="235" y="19"/>
                    </a:moveTo>
                    <a:cubicBezTo>
                      <a:pt x="219" y="13"/>
                      <a:pt x="202" y="3"/>
                      <a:pt x="185" y="2"/>
                    </a:cubicBezTo>
                    <a:cubicBezTo>
                      <a:pt x="132" y="0"/>
                      <a:pt x="78" y="0"/>
                      <a:pt x="25" y="2"/>
                    </a:cubicBezTo>
                    <a:cubicBezTo>
                      <a:pt x="16" y="2"/>
                      <a:pt x="8" y="11"/>
                      <a:pt x="0" y="16"/>
                    </a:cubicBezTo>
                    <a:cubicBezTo>
                      <a:pt x="7" y="21"/>
                      <a:pt x="15" y="32"/>
                      <a:pt x="23" y="32"/>
                    </a:cubicBezTo>
                    <a:cubicBezTo>
                      <a:pt x="93" y="33"/>
                      <a:pt x="162" y="32"/>
                      <a:pt x="232" y="32"/>
                    </a:cubicBezTo>
                    <a:cubicBezTo>
                      <a:pt x="233" y="28"/>
                      <a:pt x="234" y="23"/>
                      <a:pt x="23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1860550" y="6683375"/>
                <a:ext cx="44450" cy="12700"/>
              </a:xfrm>
              <a:custGeom>
                <a:avLst/>
                <a:gdLst>
                  <a:gd name="T0" fmla="*/ 0 w 122"/>
                  <a:gd name="T1" fmla="*/ 0 h 34"/>
                  <a:gd name="T2" fmla="*/ 122 w 122"/>
                  <a:gd name="T3" fmla="*/ 0 h 34"/>
                  <a:gd name="T4" fmla="*/ 0 w 122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34">
                    <a:moveTo>
                      <a:pt x="0" y="0"/>
                    </a:moveTo>
                    <a:cubicBezTo>
                      <a:pt x="36" y="34"/>
                      <a:pt x="89" y="34"/>
                      <a:pt x="1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2036763" y="6684963"/>
                <a:ext cx="44450" cy="11112"/>
              </a:xfrm>
              <a:custGeom>
                <a:avLst/>
                <a:gdLst>
                  <a:gd name="T0" fmla="*/ 0 w 122"/>
                  <a:gd name="T1" fmla="*/ 0 h 34"/>
                  <a:gd name="T2" fmla="*/ 122 w 122"/>
                  <a:gd name="T3" fmla="*/ 0 h 34"/>
                  <a:gd name="T4" fmla="*/ 0 w 122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34">
                    <a:moveTo>
                      <a:pt x="0" y="0"/>
                    </a:moveTo>
                    <a:cubicBezTo>
                      <a:pt x="31" y="33"/>
                      <a:pt x="83" y="34"/>
                      <a:pt x="1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Freeform 27"/>
              <p:cNvSpPr>
                <a:spLocks noEditPoints="1"/>
              </p:cNvSpPr>
              <p:nvPr/>
            </p:nvSpPr>
            <p:spPr bwMode="auto">
              <a:xfrm>
                <a:off x="2228850" y="6357938"/>
                <a:ext cx="296862" cy="330200"/>
              </a:xfrm>
              <a:custGeom>
                <a:avLst/>
                <a:gdLst>
                  <a:gd name="T0" fmla="*/ 689 w 813"/>
                  <a:gd name="T1" fmla="*/ 820 h 909"/>
                  <a:gd name="T2" fmla="*/ 614 w 813"/>
                  <a:gd name="T3" fmla="*/ 748 h 909"/>
                  <a:gd name="T4" fmla="*/ 578 w 813"/>
                  <a:gd name="T5" fmla="*/ 722 h 909"/>
                  <a:gd name="T6" fmla="*/ 633 w 813"/>
                  <a:gd name="T7" fmla="*/ 667 h 909"/>
                  <a:gd name="T8" fmla="*/ 670 w 813"/>
                  <a:gd name="T9" fmla="*/ 713 h 909"/>
                  <a:gd name="T10" fmla="*/ 754 w 813"/>
                  <a:gd name="T11" fmla="*/ 795 h 909"/>
                  <a:gd name="T12" fmla="*/ 730 w 813"/>
                  <a:gd name="T13" fmla="*/ 886 h 909"/>
                  <a:gd name="T14" fmla="*/ 426 w 813"/>
                  <a:gd name="T15" fmla="*/ 762 h 909"/>
                  <a:gd name="T16" fmla="*/ 426 w 813"/>
                  <a:gd name="T17" fmla="*/ 634 h 909"/>
                  <a:gd name="T18" fmla="*/ 500 w 813"/>
                  <a:gd name="T19" fmla="*/ 671 h 909"/>
                  <a:gd name="T20" fmla="*/ 513 w 813"/>
                  <a:gd name="T21" fmla="*/ 823 h 909"/>
                  <a:gd name="T22" fmla="*/ 0 w 813"/>
                  <a:gd name="T23" fmla="*/ 53 h 909"/>
                  <a:gd name="T24" fmla="*/ 386 w 813"/>
                  <a:gd name="T25" fmla="*/ 251 h 909"/>
                  <a:gd name="T26" fmla="*/ 481 w 813"/>
                  <a:gd name="T27" fmla="*/ 451 h 909"/>
                  <a:gd name="T28" fmla="*/ 524 w 813"/>
                  <a:gd name="T29" fmla="*/ 565 h 909"/>
                  <a:gd name="T30" fmla="*/ 583 w 813"/>
                  <a:gd name="T31" fmla="*/ 628 h 909"/>
                  <a:gd name="T32" fmla="*/ 542 w 813"/>
                  <a:gd name="T33" fmla="*/ 673 h 909"/>
                  <a:gd name="T34" fmla="*/ 463 w 813"/>
                  <a:gd name="T35" fmla="*/ 595 h 909"/>
                  <a:gd name="T36" fmla="*/ 314 w 813"/>
                  <a:gd name="T37" fmla="*/ 582 h 909"/>
                  <a:gd name="T38" fmla="*/ 390 w 813"/>
                  <a:gd name="T39" fmla="*/ 524 h 909"/>
                  <a:gd name="T40" fmla="*/ 375 w 813"/>
                  <a:gd name="T41" fmla="*/ 531 h 909"/>
                  <a:gd name="T42" fmla="*/ 337 w 813"/>
                  <a:gd name="T43" fmla="*/ 575 h 909"/>
                  <a:gd name="T44" fmla="*/ 408 w 813"/>
                  <a:gd name="T45" fmla="*/ 545 h 909"/>
                  <a:gd name="T46" fmla="*/ 0 w 813"/>
                  <a:gd name="T47" fmla="*/ 125 h 909"/>
                  <a:gd name="T48" fmla="*/ 32 w 813"/>
                  <a:gd name="T49" fmla="*/ 232 h 909"/>
                  <a:gd name="T50" fmla="*/ 108 w 813"/>
                  <a:gd name="T51" fmla="*/ 249 h 909"/>
                  <a:gd name="T52" fmla="*/ 171 w 813"/>
                  <a:gd name="T53" fmla="*/ 282 h 909"/>
                  <a:gd name="T54" fmla="*/ 226 w 813"/>
                  <a:gd name="T55" fmla="*/ 328 h 909"/>
                  <a:gd name="T56" fmla="*/ 266 w 813"/>
                  <a:gd name="T57" fmla="*/ 386 h 909"/>
                  <a:gd name="T58" fmla="*/ 295 w 813"/>
                  <a:gd name="T59" fmla="*/ 458 h 909"/>
                  <a:gd name="T60" fmla="*/ 316 w 813"/>
                  <a:gd name="T61" fmla="*/ 512 h 909"/>
                  <a:gd name="T62" fmla="*/ 361 w 813"/>
                  <a:gd name="T63" fmla="*/ 645 h 909"/>
                  <a:gd name="T64" fmla="*/ 403 w 813"/>
                  <a:gd name="T65" fmla="*/ 707 h 909"/>
                  <a:gd name="T66" fmla="*/ 392 w 813"/>
                  <a:gd name="T67" fmla="*/ 842 h 909"/>
                  <a:gd name="T68" fmla="*/ 515 w 813"/>
                  <a:gd name="T69" fmla="*/ 749 h 909"/>
                  <a:gd name="T70" fmla="*/ 544 w 813"/>
                  <a:gd name="T71" fmla="*/ 719 h 909"/>
                  <a:gd name="T72" fmla="*/ 726 w 813"/>
                  <a:gd name="T73" fmla="*/ 909 h 909"/>
                  <a:gd name="T74" fmla="*/ 721 w 813"/>
                  <a:gd name="T75" fmla="*/ 728 h 909"/>
                  <a:gd name="T76" fmla="*/ 536 w 813"/>
                  <a:gd name="T77" fmla="*/ 547 h 909"/>
                  <a:gd name="T78" fmla="*/ 426 w 813"/>
                  <a:gd name="T79" fmla="*/ 208 h 909"/>
                  <a:gd name="T80" fmla="*/ 184 w 813"/>
                  <a:gd name="T81" fmla="*/ 31 h 909"/>
                  <a:gd name="T82" fmla="*/ 0 w 813"/>
                  <a:gd name="T83" fmla="*/ 5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3" h="909">
                    <a:moveTo>
                      <a:pt x="730" y="886"/>
                    </a:moveTo>
                    <a:cubicBezTo>
                      <a:pt x="716" y="862"/>
                      <a:pt x="704" y="839"/>
                      <a:pt x="689" y="820"/>
                    </a:cubicBezTo>
                    <a:cubicBezTo>
                      <a:pt x="677" y="805"/>
                      <a:pt x="669" y="781"/>
                      <a:pt x="640" y="786"/>
                    </a:cubicBezTo>
                    <a:cubicBezTo>
                      <a:pt x="635" y="787"/>
                      <a:pt x="623" y="757"/>
                      <a:pt x="614" y="748"/>
                    </a:cubicBezTo>
                    <a:cubicBezTo>
                      <a:pt x="602" y="737"/>
                      <a:pt x="591" y="733"/>
                      <a:pt x="575" y="729"/>
                    </a:cubicBezTo>
                    <a:cubicBezTo>
                      <a:pt x="576" y="727"/>
                      <a:pt x="577" y="725"/>
                      <a:pt x="578" y="722"/>
                    </a:cubicBezTo>
                    <a:cubicBezTo>
                      <a:pt x="594" y="721"/>
                      <a:pt x="611" y="720"/>
                      <a:pt x="630" y="719"/>
                    </a:cubicBezTo>
                    <a:cubicBezTo>
                      <a:pt x="631" y="701"/>
                      <a:pt x="632" y="684"/>
                      <a:pt x="633" y="667"/>
                    </a:cubicBezTo>
                    <a:cubicBezTo>
                      <a:pt x="635" y="665"/>
                      <a:pt x="638" y="664"/>
                      <a:pt x="640" y="663"/>
                    </a:cubicBezTo>
                    <a:cubicBezTo>
                      <a:pt x="649" y="678"/>
                      <a:pt x="658" y="693"/>
                      <a:pt x="670" y="713"/>
                    </a:cubicBezTo>
                    <a:cubicBezTo>
                      <a:pt x="680" y="715"/>
                      <a:pt x="695" y="714"/>
                      <a:pt x="701" y="741"/>
                    </a:cubicBezTo>
                    <a:cubicBezTo>
                      <a:pt x="706" y="762"/>
                      <a:pt x="730" y="781"/>
                      <a:pt x="754" y="795"/>
                    </a:cubicBezTo>
                    <a:cubicBezTo>
                      <a:pt x="766" y="803"/>
                      <a:pt x="782" y="809"/>
                      <a:pt x="798" y="817"/>
                    </a:cubicBezTo>
                    <a:cubicBezTo>
                      <a:pt x="773" y="843"/>
                      <a:pt x="753" y="862"/>
                      <a:pt x="730" y="886"/>
                    </a:cubicBezTo>
                    <a:close/>
                    <a:moveTo>
                      <a:pt x="404" y="823"/>
                    </a:moveTo>
                    <a:cubicBezTo>
                      <a:pt x="411" y="803"/>
                      <a:pt x="423" y="779"/>
                      <a:pt x="426" y="762"/>
                    </a:cubicBezTo>
                    <a:cubicBezTo>
                      <a:pt x="431" y="732"/>
                      <a:pt x="431" y="707"/>
                      <a:pt x="418" y="686"/>
                    </a:cubicBezTo>
                    <a:cubicBezTo>
                      <a:pt x="403" y="658"/>
                      <a:pt x="409" y="643"/>
                      <a:pt x="426" y="634"/>
                    </a:cubicBezTo>
                    <a:cubicBezTo>
                      <a:pt x="437" y="628"/>
                      <a:pt x="446" y="626"/>
                      <a:pt x="451" y="623"/>
                    </a:cubicBezTo>
                    <a:cubicBezTo>
                      <a:pt x="469" y="641"/>
                      <a:pt x="486" y="657"/>
                      <a:pt x="500" y="671"/>
                    </a:cubicBezTo>
                    <a:cubicBezTo>
                      <a:pt x="499" y="694"/>
                      <a:pt x="495" y="721"/>
                      <a:pt x="497" y="747"/>
                    </a:cubicBezTo>
                    <a:cubicBezTo>
                      <a:pt x="499" y="771"/>
                      <a:pt x="507" y="796"/>
                      <a:pt x="513" y="823"/>
                    </a:cubicBezTo>
                    <a:lnTo>
                      <a:pt x="404" y="823"/>
                    </a:lnTo>
                    <a:close/>
                    <a:moveTo>
                      <a:pt x="0" y="53"/>
                    </a:moveTo>
                    <a:cubicBezTo>
                      <a:pt x="165" y="66"/>
                      <a:pt x="222" y="106"/>
                      <a:pt x="270" y="135"/>
                    </a:cubicBezTo>
                    <a:cubicBezTo>
                      <a:pt x="331" y="178"/>
                      <a:pt x="360" y="216"/>
                      <a:pt x="386" y="251"/>
                    </a:cubicBezTo>
                    <a:cubicBezTo>
                      <a:pt x="411" y="283"/>
                      <a:pt x="448" y="353"/>
                      <a:pt x="468" y="424"/>
                    </a:cubicBezTo>
                    <a:cubicBezTo>
                      <a:pt x="463" y="431"/>
                      <a:pt x="454" y="445"/>
                      <a:pt x="481" y="451"/>
                    </a:cubicBezTo>
                    <a:cubicBezTo>
                      <a:pt x="459" y="481"/>
                      <a:pt x="468" y="502"/>
                      <a:pt x="486" y="529"/>
                    </a:cubicBezTo>
                    <a:cubicBezTo>
                      <a:pt x="496" y="542"/>
                      <a:pt x="512" y="536"/>
                      <a:pt x="524" y="565"/>
                    </a:cubicBezTo>
                    <a:cubicBezTo>
                      <a:pt x="540" y="562"/>
                      <a:pt x="558" y="574"/>
                      <a:pt x="556" y="600"/>
                    </a:cubicBezTo>
                    <a:cubicBezTo>
                      <a:pt x="554" y="610"/>
                      <a:pt x="572" y="621"/>
                      <a:pt x="583" y="628"/>
                    </a:cubicBezTo>
                    <a:cubicBezTo>
                      <a:pt x="610" y="646"/>
                      <a:pt x="621" y="668"/>
                      <a:pt x="611" y="700"/>
                    </a:cubicBezTo>
                    <a:cubicBezTo>
                      <a:pt x="581" y="708"/>
                      <a:pt x="559" y="702"/>
                      <a:pt x="542" y="673"/>
                    </a:cubicBezTo>
                    <a:cubicBezTo>
                      <a:pt x="533" y="657"/>
                      <a:pt x="523" y="636"/>
                      <a:pt x="495" y="641"/>
                    </a:cubicBezTo>
                    <a:cubicBezTo>
                      <a:pt x="490" y="642"/>
                      <a:pt x="476" y="613"/>
                      <a:pt x="463" y="595"/>
                    </a:cubicBezTo>
                    <a:cubicBezTo>
                      <a:pt x="455" y="600"/>
                      <a:pt x="446" y="608"/>
                      <a:pt x="432" y="615"/>
                    </a:cubicBezTo>
                    <a:cubicBezTo>
                      <a:pt x="380" y="644"/>
                      <a:pt x="330" y="630"/>
                      <a:pt x="314" y="582"/>
                    </a:cubicBezTo>
                    <a:cubicBezTo>
                      <a:pt x="305" y="555"/>
                      <a:pt x="316" y="526"/>
                      <a:pt x="341" y="514"/>
                    </a:cubicBezTo>
                    <a:cubicBezTo>
                      <a:pt x="360" y="504"/>
                      <a:pt x="380" y="508"/>
                      <a:pt x="390" y="524"/>
                    </a:cubicBezTo>
                    <a:cubicBezTo>
                      <a:pt x="399" y="538"/>
                      <a:pt x="400" y="559"/>
                      <a:pt x="387" y="568"/>
                    </a:cubicBezTo>
                    <a:cubicBezTo>
                      <a:pt x="383" y="556"/>
                      <a:pt x="385" y="539"/>
                      <a:pt x="375" y="531"/>
                    </a:cubicBezTo>
                    <a:cubicBezTo>
                      <a:pt x="364" y="524"/>
                      <a:pt x="346" y="528"/>
                      <a:pt x="338" y="537"/>
                    </a:cubicBezTo>
                    <a:cubicBezTo>
                      <a:pt x="328" y="548"/>
                      <a:pt x="330" y="565"/>
                      <a:pt x="337" y="575"/>
                    </a:cubicBezTo>
                    <a:cubicBezTo>
                      <a:pt x="348" y="589"/>
                      <a:pt x="371" y="589"/>
                      <a:pt x="379" y="586"/>
                    </a:cubicBezTo>
                    <a:cubicBezTo>
                      <a:pt x="399" y="580"/>
                      <a:pt x="408" y="559"/>
                      <a:pt x="408" y="545"/>
                    </a:cubicBezTo>
                    <a:cubicBezTo>
                      <a:pt x="407" y="312"/>
                      <a:pt x="248" y="154"/>
                      <a:pt x="48" y="128"/>
                    </a:cubicBezTo>
                    <a:cubicBezTo>
                      <a:pt x="32" y="126"/>
                      <a:pt x="16" y="125"/>
                      <a:pt x="0" y="125"/>
                    </a:cubicBezTo>
                    <a:lnTo>
                      <a:pt x="0" y="186"/>
                    </a:lnTo>
                    <a:cubicBezTo>
                      <a:pt x="24" y="188"/>
                      <a:pt x="31" y="219"/>
                      <a:pt x="32" y="232"/>
                    </a:cubicBezTo>
                    <a:cubicBezTo>
                      <a:pt x="40" y="208"/>
                      <a:pt x="61" y="188"/>
                      <a:pt x="84" y="194"/>
                    </a:cubicBezTo>
                    <a:cubicBezTo>
                      <a:pt x="105" y="200"/>
                      <a:pt x="109" y="222"/>
                      <a:pt x="108" y="249"/>
                    </a:cubicBezTo>
                    <a:cubicBezTo>
                      <a:pt x="121" y="230"/>
                      <a:pt x="141" y="213"/>
                      <a:pt x="163" y="223"/>
                    </a:cubicBezTo>
                    <a:cubicBezTo>
                      <a:pt x="184" y="233"/>
                      <a:pt x="181" y="256"/>
                      <a:pt x="171" y="282"/>
                    </a:cubicBezTo>
                    <a:cubicBezTo>
                      <a:pt x="195" y="260"/>
                      <a:pt x="215" y="252"/>
                      <a:pt x="232" y="268"/>
                    </a:cubicBezTo>
                    <a:cubicBezTo>
                      <a:pt x="249" y="283"/>
                      <a:pt x="243" y="304"/>
                      <a:pt x="226" y="328"/>
                    </a:cubicBezTo>
                    <a:cubicBezTo>
                      <a:pt x="248" y="316"/>
                      <a:pt x="277" y="305"/>
                      <a:pt x="292" y="331"/>
                    </a:cubicBezTo>
                    <a:cubicBezTo>
                      <a:pt x="308" y="358"/>
                      <a:pt x="272" y="380"/>
                      <a:pt x="266" y="386"/>
                    </a:cubicBezTo>
                    <a:cubicBezTo>
                      <a:pt x="299" y="379"/>
                      <a:pt x="325" y="379"/>
                      <a:pt x="334" y="404"/>
                    </a:cubicBezTo>
                    <a:cubicBezTo>
                      <a:pt x="340" y="421"/>
                      <a:pt x="328" y="445"/>
                      <a:pt x="295" y="458"/>
                    </a:cubicBezTo>
                    <a:cubicBezTo>
                      <a:pt x="330" y="453"/>
                      <a:pt x="344" y="462"/>
                      <a:pt x="345" y="475"/>
                    </a:cubicBezTo>
                    <a:cubicBezTo>
                      <a:pt x="346" y="487"/>
                      <a:pt x="323" y="504"/>
                      <a:pt x="316" y="512"/>
                    </a:cubicBezTo>
                    <a:cubicBezTo>
                      <a:pt x="295" y="534"/>
                      <a:pt x="288" y="559"/>
                      <a:pt x="297" y="587"/>
                    </a:cubicBezTo>
                    <a:cubicBezTo>
                      <a:pt x="307" y="619"/>
                      <a:pt x="328" y="638"/>
                      <a:pt x="361" y="645"/>
                    </a:cubicBezTo>
                    <a:cubicBezTo>
                      <a:pt x="370" y="647"/>
                      <a:pt x="380" y="648"/>
                      <a:pt x="384" y="648"/>
                    </a:cubicBezTo>
                    <a:cubicBezTo>
                      <a:pt x="391" y="670"/>
                      <a:pt x="399" y="688"/>
                      <a:pt x="403" y="707"/>
                    </a:cubicBezTo>
                    <a:cubicBezTo>
                      <a:pt x="406" y="721"/>
                      <a:pt x="408" y="739"/>
                      <a:pt x="401" y="750"/>
                    </a:cubicBezTo>
                    <a:cubicBezTo>
                      <a:pt x="382" y="781"/>
                      <a:pt x="382" y="813"/>
                      <a:pt x="392" y="842"/>
                    </a:cubicBezTo>
                    <a:lnTo>
                      <a:pt x="532" y="842"/>
                    </a:lnTo>
                    <a:cubicBezTo>
                      <a:pt x="526" y="809"/>
                      <a:pt x="522" y="778"/>
                      <a:pt x="515" y="749"/>
                    </a:cubicBezTo>
                    <a:cubicBezTo>
                      <a:pt x="509" y="725"/>
                      <a:pt x="517" y="701"/>
                      <a:pt x="532" y="695"/>
                    </a:cubicBezTo>
                    <a:cubicBezTo>
                      <a:pt x="532" y="706"/>
                      <a:pt x="535" y="711"/>
                      <a:pt x="544" y="719"/>
                    </a:cubicBezTo>
                    <a:cubicBezTo>
                      <a:pt x="572" y="747"/>
                      <a:pt x="599" y="776"/>
                      <a:pt x="627" y="803"/>
                    </a:cubicBezTo>
                    <a:cubicBezTo>
                      <a:pt x="648" y="824"/>
                      <a:pt x="682" y="814"/>
                      <a:pt x="726" y="909"/>
                    </a:cubicBezTo>
                    <a:cubicBezTo>
                      <a:pt x="760" y="876"/>
                      <a:pt x="788" y="848"/>
                      <a:pt x="813" y="823"/>
                    </a:cubicBezTo>
                    <a:cubicBezTo>
                      <a:pt x="806" y="770"/>
                      <a:pt x="741" y="778"/>
                      <a:pt x="721" y="728"/>
                    </a:cubicBezTo>
                    <a:cubicBezTo>
                      <a:pt x="705" y="690"/>
                      <a:pt x="666" y="648"/>
                      <a:pt x="628" y="634"/>
                    </a:cubicBezTo>
                    <a:cubicBezTo>
                      <a:pt x="579" y="615"/>
                      <a:pt x="583" y="552"/>
                      <a:pt x="536" y="547"/>
                    </a:cubicBezTo>
                    <a:cubicBezTo>
                      <a:pt x="528" y="489"/>
                      <a:pt x="530" y="433"/>
                      <a:pt x="514" y="382"/>
                    </a:cubicBezTo>
                    <a:cubicBezTo>
                      <a:pt x="489" y="306"/>
                      <a:pt x="449" y="242"/>
                      <a:pt x="426" y="208"/>
                    </a:cubicBezTo>
                    <a:cubicBezTo>
                      <a:pt x="404" y="177"/>
                      <a:pt x="374" y="148"/>
                      <a:pt x="356" y="132"/>
                    </a:cubicBezTo>
                    <a:cubicBezTo>
                      <a:pt x="303" y="86"/>
                      <a:pt x="244" y="51"/>
                      <a:pt x="184" y="31"/>
                    </a:cubicBezTo>
                    <a:cubicBezTo>
                      <a:pt x="125" y="12"/>
                      <a:pt x="61" y="0"/>
                      <a:pt x="0" y="0"/>
                    </a:cubicBezTo>
                    <a:lnTo>
                      <a:pt x="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Freeform 28"/>
              <p:cNvSpPr>
                <a:spLocks noEditPoints="1"/>
              </p:cNvSpPr>
              <p:nvPr/>
            </p:nvSpPr>
            <p:spPr bwMode="auto">
              <a:xfrm>
                <a:off x="1931988" y="6357938"/>
                <a:ext cx="296862" cy="330200"/>
              </a:xfrm>
              <a:custGeom>
                <a:avLst/>
                <a:gdLst>
                  <a:gd name="T0" fmla="*/ 59 w 813"/>
                  <a:gd name="T1" fmla="*/ 795 h 909"/>
                  <a:gd name="T2" fmla="*/ 143 w 813"/>
                  <a:gd name="T3" fmla="*/ 713 h 909"/>
                  <a:gd name="T4" fmla="*/ 180 w 813"/>
                  <a:gd name="T5" fmla="*/ 667 h 909"/>
                  <a:gd name="T6" fmla="*/ 235 w 813"/>
                  <a:gd name="T7" fmla="*/ 722 h 909"/>
                  <a:gd name="T8" fmla="*/ 199 w 813"/>
                  <a:gd name="T9" fmla="*/ 748 h 909"/>
                  <a:gd name="T10" fmla="*/ 124 w 813"/>
                  <a:gd name="T11" fmla="*/ 820 h 909"/>
                  <a:gd name="T12" fmla="*/ 15 w 813"/>
                  <a:gd name="T13" fmla="*/ 817 h 909"/>
                  <a:gd name="T14" fmla="*/ 316 w 813"/>
                  <a:gd name="T15" fmla="*/ 747 h 909"/>
                  <a:gd name="T16" fmla="*/ 362 w 813"/>
                  <a:gd name="T17" fmla="*/ 623 h 909"/>
                  <a:gd name="T18" fmla="*/ 394 w 813"/>
                  <a:gd name="T19" fmla="*/ 686 h 909"/>
                  <a:gd name="T20" fmla="*/ 409 w 813"/>
                  <a:gd name="T21" fmla="*/ 823 h 909"/>
                  <a:gd name="T22" fmla="*/ 813 w 813"/>
                  <a:gd name="T23" fmla="*/ 18 h 909"/>
                  <a:gd name="T24" fmla="*/ 629 w 813"/>
                  <a:gd name="T25" fmla="*/ 31 h 909"/>
                  <a:gd name="T26" fmla="*/ 387 w 813"/>
                  <a:gd name="T27" fmla="*/ 208 h 909"/>
                  <a:gd name="T28" fmla="*/ 277 w 813"/>
                  <a:gd name="T29" fmla="*/ 547 h 909"/>
                  <a:gd name="T30" fmla="*/ 92 w 813"/>
                  <a:gd name="T31" fmla="*/ 728 h 909"/>
                  <a:gd name="T32" fmla="*/ 87 w 813"/>
                  <a:gd name="T33" fmla="*/ 909 h 909"/>
                  <a:gd name="T34" fmla="*/ 269 w 813"/>
                  <a:gd name="T35" fmla="*/ 719 h 909"/>
                  <a:gd name="T36" fmla="*/ 298 w 813"/>
                  <a:gd name="T37" fmla="*/ 749 h 909"/>
                  <a:gd name="T38" fmla="*/ 420 w 813"/>
                  <a:gd name="T39" fmla="*/ 842 h 909"/>
                  <a:gd name="T40" fmla="*/ 410 w 813"/>
                  <a:gd name="T41" fmla="*/ 707 h 909"/>
                  <a:gd name="T42" fmla="*/ 452 w 813"/>
                  <a:gd name="T43" fmla="*/ 645 h 909"/>
                  <a:gd name="T44" fmla="*/ 497 w 813"/>
                  <a:gd name="T45" fmla="*/ 512 h 909"/>
                  <a:gd name="T46" fmla="*/ 518 w 813"/>
                  <a:gd name="T47" fmla="*/ 458 h 909"/>
                  <a:gd name="T48" fmla="*/ 546 w 813"/>
                  <a:gd name="T49" fmla="*/ 386 h 909"/>
                  <a:gd name="T50" fmla="*/ 587 w 813"/>
                  <a:gd name="T51" fmla="*/ 328 h 909"/>
                  <a:gd name="T52" fmla="*/ 642 w 813"/>
                  <a:gd name="T53" fmla="*/ 282 h 909"/>
                  <a:gd name="T54" fmla="*/ 705 w 813"/>
                  <a:gd name="T55" fmla="*/ 249 h 909"/>
                  <a:gd name="T56" fmla="*/ 781 w 813"/>
                  <a:gd name="T57" fmla="*/ 232 h 909"/>
                  <a:gd name="T58" fmla="*/ 813 w 813"/>
                  <a:gd name="T59" fmla="*/ 125 h 909"/>
                  <a:gd name="T60" fmla="*/ 405 w 813"/>
                  <a:gd name="T61" fmla="*/ 545 h 909"/>
                  <a:gd name="T62" fmla="*/ 476 w 813"/>
                  <a:gd name="T63" fmla="*/ 575 h 909"/>
                  <a:gd name="T64" fmla="*/ 438 w 813"/>
                  <a:gd name="T65" fmla="*/ 531 h 909"/>
                  <a:gd name="T66" fmla="*/ 423 w 813"/>
                  <a:gd name="T67" fmla="*/ 524 h 909"/>
                  <a:gd name="T68" fmla="*/ 499 w 813"/>
                  <a:gd name="T69" fmla="*/ 582 h 909"/>
                  <a:gd name="T70" fmla="*/ 349 w 813"/>
                  <a:gd name="T71" fmla="*/ 595 h 909"/>
                  <a:gd name="T72" fmla="*/ 271 w 813"/>
                  <a:gd name="T73" fmla="*/ 673 h 909"/>
                  <a:gd name="T74" fmla="*/ 230 w 813"/>
                  <a:gd name="T75" fmla="*/ 628 h 909"/>
                  <a:gd name="T76" fmla="*/ 288 w 813"/>
                  <a:gd name="T77" fmla="*/ 565 h 909"/>
                  <a:gd name="T78" fmla="*/ 332 w 813"/>
                  <a:gd name="T79" fmla="*/ 451 h 909"/>
                  <a:gd name="T80" fmla="*/ 426 w 813"/>
                  <a:gd name="T81" fmla="*/ 251 h 909"/>
                  <a:gd name="T82" fmla="*/ 813 w 813"/>
                  <a:gd name="T83" fmla="*/ 5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3" h="909">
                    <a:moveTo>
                      <a:pt x="15" y="817"/>
                    </a:moveTo>
                    <a:cubicBezTo>
                      <a:pt x="31" y="809"/>
                      <a:pt x="47" y="803"/>
                      <a:pt x="59" y="795"/>
                    </a:cubicBezTo>
                    <a:cubicBezTo>
                      <a:pt x="82" y="781"/>
                      <a:pt x="107" y="762"/>
                      <a:pt x="112" y="741"/>
                    </a:cubicBezTo>
                    <a:cubicBezTo>
                      <a:pt x="118" y="714"/>
                      <a:pt x="133" y="715"/>
                      <a:pt x="143" y="713"/>
                    </a:cubicBezTo>
                    <a:cubicBezTo>
                      <a:pt x="155" y="693"/>
                      <a:pt x="164" y="678"/>
                      <a:pt x="173" y="663"/>
                    </a:cubicBezTo>
                    <a:cubicBezTo>
                      <a:pt x="175" y="664"/>
                      <a:pt x="178" y="665"/>
                      <a:pt x="180" y="667"/>
                    </a:cubicBezTo>
                    <a:cubicBezTo>
                      <a:pt x="181" y="684"/>
                      <a:pt x="182" y="701"/>
                      <a:pt x="183" y="719"/>
                    </a:cubicBezTo>
                    <a:cubicBezTo>
                      <a:pt x="202" y="720"/>
                      <a:pt x="218" y="721"/>
                      <a:pt x="235" y="722"/>
                    </a:cubicBezTo>
                    <a:cubicBezTo>
                      <a:pt x="236" y="725"/>
                      <a:pt x="237" y="727"/>
                      <a:pt x="238" y="729"/>
                    </a:cubicBezTo>
                    <a:cubicBezTo>
                      <a:pt x="222" y="733"/>
                      <a:pt x="211" y="737"/>
                      <a:pt x="199" y="748"/>
                    </a:cubicBezTo>
                    <a:cubicBezTo>
                      <a:pt x="190" y="757"/>
                      <a:pt x="178" y="787"/>
                      <a:pt x="173" y="786"/>
                    </a:cubicBezTo>
                    <a:cubicBezTo>
                      <a:pt x="144" y="781"/>
                      <a:pt x="136" y="805"/>
                      <a:pt x="124" y="820"/>
                    </a:cubicBezTo>
                    <a:cubicBezTo>
                      <a:pt x="109" y="839"/>
                      <a:pt x="97" y="862"/>
                      <a:pt x="83" y="886"/>
                    </a:cubicBezTo>
                    <a:cubicBezTo>
                      <a:pt x="59" y="862"/>
                      <a:pt x="40" y="843"/>
                      <a:pt x="15" y="817"/>
                    </a:cubicBezTo>
                    <a:close/>
                    <a:moveTo>
                      <a:pt x="300" y="823"/>
                    </a:moveTo>
                    <a:cubicBezTo>
                      <a:pt x="306" y="796"/>
                      <a:pt x="314" y="772"/>
                      <a:pt x="316" y="747"/>
                    </a:cubicBezTo>
                    <a:cubicBezTo>
                      <a:pt x="318" y="721"/>
                      <a:pt x="314" y="694"/>
                      <a:pt x="313" y="671"/>
                    </a:cubicBezTo>
                    <a:cubicBezTo>
                      <a:pt x="327" y="657"/>
                      <a:pt x="344" y="641"/>
                      <a:pt x="362" y="623"/>
                    </a:cubicBezTo>
                    <a:cubicBezTo>
                      <a:pt x="367" y="626"/>
                      <a:pt x="376" y="628"/>
                      <a:pt x="387" y="634"/>
                    </a:cubicBezTo>
                    <a:cubicBezTo>
                      <a:pt x="404" y="643"/>
                      <a:pt x="410" y="658"/>
                      <a:pt x="394" y="686"/>
                    </a:cubicBezTo>
                    <a:cubicBezTo>
                      <a:pt x="382" y="707"/>
                      <a:pt x="382" y="732"/>
                      <a:pt x="387" y="762"/>
                    </a:cubicBezTo>
                    <a:cubicBezTo>
                      <a:pt x="390" y="779"/>
                      <a:pt x="402" y="803"/>
                      <a:pt x="409" y="823"/>
                    </a:cubicBezTo>
                    <a:lnTo>
                      <a:pt x="300" y="823"/>
                    </a:lnTo>
                    <a:close/>
                    <a:moveTo>
                      <a:pt x="813" y="18"/>
                    </a:moveTo>
                    <a:lnTo>
                      <a:pt x="813" y="0"/>
                    </a:lnTo>
                    <a:cubicBezTo>
                      <a:pt x="751" y="0"/>
                      <a:pt x="688" y="12"/>
                      <a:pt x="629" y="31"/>
                    </a:cubicBezTo>
                    <a:cubicBezTo>
                      <a:pt x="569" y="51"/>
                      <a:pt x="510" y="86"/>
                      <a:pt x="457" y="132"/>
                    </a:cubicBezTo>
                    <a:cubicBezTo>
                      <a:pt x="439" y="148"/>
                      <a:pt x="409" y="177"/>
                      <a:pt x="387" y="208"/>
                    </a:cubicBezTo>
                    <a:cubicBezTo>
                      <a:pt x="364" y="242"/>
                      <a:pt x="324" y="306"/>
                      <a:pt x="299" y="382"/>
                    </a:cubicBezTo>
                    <a:cubicBezTo>
                      <a:pt x="282" y="433"/>
                      <a:pt x="285" y="489"/>
                      <a:pt x="277" y="547"/>
                    </a:cubicBezTo>
                    <a:cubicBezTo>
                      <a:pt x="229" y="552"/>
                      <a:pt x="234" y="615"/>
                      <a:pt x="185" y="634"/>
                    </a:cubicBezTo>
                    <a:cubicBezTo>
                      <a:pt x="146" y="648"/>
                      <a:pt x="108" y="690"/>
                      <a:pt x="92" y="728"/>
                    </a:cubicBezTo>
                    <a:cubicBezTo>
                      <a:pt x="72" y="778"/>
                      <a:pt x="7" y="770"/>
                      <a:pt x="0" y="823"/>
                    </a:cubicBezTo>
                    <a:cubicBezTo>
                      <a:pt x="25" y="848"/>
                      <a:pt x="53" y="876"/>
                      <a:pt x="87" y="909"/>
                    </a:cubicBezTo>
                    <a:cubicBezTo>
                      <a:pt x="131" y="814"/>
                      <a:pt x="165" y="824"/>
                      <a:pt x="185" y="803"/>
                    </a:cubicBezTo>
                    <a:cubicBezTo>
                      <a:pt x="214" y="776"/>
                      <a:pt x="241" y="747"/>
                      <a:pt x="269" y="719"/>
                    </a:cubicBezTo>
                    <a:cubicBezTo>
                      <a:pt x="278" y="711"/>
                      <a:pt x="281" y="706"/>
                      <a:pt x="281" y="695"/>
                    </a:cubicBezTo>
                    <a:cubicBezTo>
                      <a:pt x="296" y="701"/>
                      <a:pt x="304" y="725"/>
                      <a:pt x="298" y="749"/>
                    </a:cubicBezTo>
                    <a:cubicBezTo>
                      <a:pt x="291" y="778"/>
                      <a:pt x="287" y="809"/>
                      <a:pt x="281" y="842"/>
                    </a:cubicBezTo>
                    <a:lnTo>
                      <a:pt x="420" y="842"/>
                    </a:lnTo>
                    <a:cubicBezTo>
                      <a:pt x="431" y="813"/>
                      <a:pt x="431" y="781"/>
                      <a:pt x="411" y="750"/>
                    </a:cubicBezTo>
                    <a:cubicBezTo>
                      <a:pt x="405" y="739"/>
                      <a:pt x="407" y="721"/>
                      <a:pt x="410" y="707"/>
                    </a:cubicBezTo>
                    <a:cubicBezTo>
                      <a:pt x="414" y="688"/>
                      <a:pt x="421" y="670"/>
                      <a:pt x="429" y="648"/>
                    </a:cubicBezTo>
                    <a:cubicBezTo>
                      <a:pt x="433" y="648"/>
                      <a:pt x="443" y="647"/>
                      <a:pt x="452" y="645"/>
                    </a:cubicBezTo>
                    <a:cubicBezTo>
                      <a:pt x="485" y="638"/>
                      <a:pt x="506" y="619"/>
                      <a:pt x="516" y="587"/>
                    </a:cubicBezTo>
                    <a:cubicBezTo>
                      <a:pt x="525" y="559"/>
                      <a:pt x="518" y="534"/>
                      <a:pt x="497" y="512"/>
                    </a:cubicBezTo>
                    <a:cubicBezTo>
                      <a:pt x="490" y="504"/>
                      <a:pt x="467" y="487"/>
                      <a:pt x="468" y="475"/>
                    </a:cubicBezTo>
                    <a:cubicBezTo>
                      <a:pt x="469" y="462"/>
                      <a:pt x="483" y="453"/>
                      <a:pt x="518" y="458"/>
                    </a:cubicBezTo>
                    <a:cubicBezTo>
                      <a:pt x="485" y="445"/>
                      <a:pt x="473" y="421"/>
                      <a:pt x="479" y="405"/>
                    </a:cubicBezTo>
                    <a:cubicBezTo>
                      <a:pt x="488" y="379"/>
                      <a:pt x="514" y="379"/>
                      <a:pt x="546" y="386"/>
                    </a:cubicBezTo>
                    <a:cubicBezTo>
                      <a:pt x="541" y="381"/>
                      <a:pt x="505" y="358"/>
                      <a:pt x="521" y="331"/>
                    </a:cubicBezTo>
                    <a:cubicBezTo>
                      <a:pt x="536" y="305"/>
                      <a:pt x="564" y="316"/>
                      <a:pt x="587" y="328"/>
                    </a:cubicBezTo>
                    <a:cubicBezTo>
                      <a:pt x="570" y="304"/>
                      <a:pt x="563" y="283"/>
                      <a:pt x="581" y="268"/>
                    </a:cubicBezTo>
                    <a:cubicBezTo>
                      <a:pt x="598" y="252"/>
                      <a:pt x="618" y="260"/>
                      <a:pt x="642" y="282"/>
                    </a:cubicBezTo>
                    <a:cubicBezTo>
                      <a:pt x="632" y="256"/>
                      <a:pt x="629" y="233"/>
                      <a:pt x="650" y="223"/>
                    </a:cubicBezTo>
                    <a:cubicBezTo>
                      <a:pt x="672" y="213"/>
                      <a:pt x="691" y="230"/>
                      <a:pt x="705" y="249"/>
                    </a:cubicBezTo>
                    <a:cubicBezTo>
                      <a:pt x="704" y="222"/>
                      <a:pt x="708" y="200"/>
                      <a:pt x="729" y="195"/>
                    </a:cubicBezTo>
                    <a:cubicBezTo>
                      <a:pt x="752" y="188"/>
                      <a:pt x="773" y="208"/>
                      <a:pt x="781" y="232"/>
                    </a:cubicBezTo>
                    <a:cubicBezTo>
                      <a:pt x="782" y="219"/>
                      <a:pt x="789" y="188"/>
                      <a:pt x="813" y="186"/>
                    </a:cubicBezTo>
                    <a:lnTo>
                      <a:pt x="813" y="125"/>
                    </a:lnTo>
                    <a:cubicBezTo>
                      <a:pt x="797" y="125"/>
                      <a:pt x="781" y="126"/>
                      <a:pt x="765" y="128"/>
                    </a:cubicBezTo>
                    <a:cubicBezTo>
                      <a:pt x="564" y="154"/>
                      <a:pt x="406" y="312"/>
                      <a:pt x="405" y="545"/>
                    </a:cubicBezTo>
                    <a:cubicBezTo>
                      <a:pt x="405" y="559"/>
                      <a:pt x="414" y="580"/>
                      <a:pt x="434" y="586"/>
                    </a:cubicBezTo>
                    <a:cubicBezTo>
                      <a:pt x="442" y="589"/>
                      <a:pt x="465" y="589"/>
                      <a:pt x="476" y="575"/>
                    </a:cubicBezTo>
                    <a:cubicBezTo>
                      <a:pt x="483" y="565"/>
                      <a:pt x="485" y="548"/>
                      <a:pt x="475" y="537"/>
                    </a:cubicBezTo>
                    <a:cubicBezTo>
                      <a:pt x="467" y="528"/>
                      <a:pt x="449" y="524"/>
                      <a:pt x="438" y="531"/>
                    </a:cubicBezTo>
                    <a:cubicBezTo>
                      <a:pt x="428" y="539"/>
                      <a:pt x="429" y="557"/>
                      <a:pt x="426" y="568"/>
                    </a:cubicBezTo>
                    <a:cubicBezTo>
                      <a:pt x="413" y="559"/>
                      <a:pt x="414" y="538"/>
                      <a:pt x="423" y="524"/>
                    </a:cubicBezTo>
                    <a:cubicBezTo>
                      <a:pt x="433" y="508"/>
                      <a:pt x="453" y="504"/>
                      <a:pt x="472" y="514"/>
                    </a:cubicBezTo>
                    <a:cubicBezTo>
                      <a:pt x="497" y="526"/>
                      <a:pt x="508" y="555"/>
                      <a:pt x="499" y="582"/>
                    </a:cubicBezTo>
                    <a:cubicBezTo>
                      <a:pt x="483" y="630"/>
                      <a:pt x="433" y="644"/>
                      <a:pt x="380" y="615"/>
                    </a:cubicBezTo>
                    <a:cubicBezTo>
                      <a:pt x="367" y="608"/>
                      <a:pt x="357" y="601"/>
                      <a:pt x="349" y="595"/>
                    </a:cubicBezTo>
                    <a:cubicBezTo>
                      <a:pt x="337" y="613"/>
                      <a:pt x="323" y="642"/>
                      <a:pt x="318" y="641"/>
                    </a:cubicBezTo>
                    <a:cubicBezTo>
                      <a:pt x="290" y="636"/>
                      <a:pt x="280" y="658"/>
                      <a:pt x="271" y="673"/>
                    </a:cubicBezTo>
                    <a:cubicBezTo>
                      <a:pt x="254" y="702"/>
                      <a:pt x="231" y="708"/>
                      <a:pt x="202" y="700"/>
                    </a:cubicBezTo>
                    <a:cubicBezTo>
                      <a:pt x="192" y="668"/>
                      <a:pt x="203" y="646"/>
                      <a:pt x="230" y="628"/>
                    </a:cubicBezTo>
                    <a:cubicBezTo>
                      <a:pt x="241" y="621"/>
                      <a:pt x="258" y="610"/>
                      <a:pt x="257" y="600"/>
                    </a:cubicBezTo>
                    <a:cubicBezTo>
                      <a:pt x="255" y="574"/>
                      <a:pt x="273" y="562"/>
                      <a:pt x="288" y="565"/>
                    </a:cubicBezTo>
                    <a:cubicBezTo>
                      <a:pt x="301" y="536"/>
                      <a:pt x="317" y="542"/>
                      <a:pt x="327" y="529"/>
                    </a:cubicBezTo>
                    <a:cubicBezTo>
                      <a:pt x="345" y="502"/>
                      <a:pt x="354" y="481"/>
                      <a:pt x="332" y="451"/>
                    </a:cubicBezTo>
                    <a:cubicBezTo>
                      <a:pt x="358" y="445"/>
                      <a:pt x="350" y="431"/>
                      <a:pt x="345" y="424"/>
                    </a:cubicBezTo>
                    <a:cubicBezTo>
                      <a:pt x="365" y="353"/>
                      <a:pt x="402" y="283"/>
                      <a:pt x="426" y="251"/>
                    </a:cubicBezTo>
                    <a:cubicBezTo>
                      <a:pt x="453" y="216"/>
                      <a:pt x="481" y="178"/>
                      <a:pt x="543" y="135"/>
                    </a:cubicBezTo>
                    <a:cubicBezTo>
                      <a:pt x="591" y="106"/>
                      <a:pt x="648" y="66"/>
                      <a:pt x="813" y="53"/>
                    </a:cubicBezTo>
                    <a:lnTo>
                      <a:pt x="81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Freeform 29"/>
              <p:cNvSpPr>
                <a:spLocks/>
              </p:cNvSpPr>
              <p:nvPr/>
            </p:nvSpPr>
            <p:spPr bwMode="auto">
              <a:xfrm>
                <a:off x="2185988" y="6002338"/>
                <a:ext cx="84137" cy="211137"/>
              </a:xfrm>
              <a:custGeom>
                <a:avLst/>
                <a:gdLst>
                  <a:gd name="T0" fmla="*/ 115 w 231"/>
                  <a:gd name="T1" fmla="*/ 0 h 579"/>
                  <a:gd name="T2" fmla="*/ 106 w 231"/>
                  <a:gd name="T3" fmla="*/ 90 h 579"/>
                  <a:gd name="T4" fmla="*/ 93 w 231"/>
                  <a:gd name="T5" fmla="*/ 345 h 579"/>
                  <a:gd name="T6" fmla="*/ 69 w 231"/>
                  <a:gd name="T7" fmla="*/ 368 h 579"/>
                  <a:gd name="T8" fmla="*/ 38 w 231"/>
                  <a:gd name="T9" fmla="*/ 400 h 579"/>
                  <a:gd name="T10" fmla="*/ 32 w 231"/>
                  <a:gd name="T11" fmla="*/ 433 h 579"/>
                  <a:gd name="T12" fmla="*/ 29 w 231"/>
                  <a:gd name="T13" fmla="*/ 477 h 579"/>
                  <a:gd name="T14" fmla="*/ 34 w 231"/>
                  <a:gd name="T15" fmla="*/ 517 h 579"/>
                  <a:gd name="T16" fmla="*/ 48 w 231"/>
                  <a:gd name="T17" fmla="*/ 554 h 579"/>
                  <a:gd name="T18" fmla="*/ 56 w 231"/>
                  <a:gd name="T19" fmla="*/ 579 h 579"/>
                  <a:gd name="T20" fmla="*/ 115 w 231"/>
                  <a:gd name="T21" fmla="*/ 562 h 579"/>
                  <a:gd name="T22" fmla="*/ 175 w 231"/>
                  <a:gd name="T23" fmla="*/ 579 h 579"/>
                  <a:gd name="T24" fmla="*/ 182 w 231"/>
                  <a:gd name="T25" fmla="*/ 554 h 579"/>
                  <a:gd name="T26" fmla="*/ 197 w 231"/>
                  <a:gd name="T27" fmla="*/ 517 h 579"/>
                  <a:gd name="T28" fmla="*/ 202 w 231"/>
                  <a:gd name="T29" fmla="*/ 477 h 579"/>
                  <a:gd name="T30" fmla="*/ 199 w 231"/>
                  <a:gd name="T31" fmla="*/ 433 h 579"/>
                  <a:gd name="T32" fmla="*/ 192 w 231"/>
                  <a:gd name="T33" fmla="*/ 400 h 579"/>
                  <a:gd name="T34" fmla="*/ 162 w 231"/>
                  <a:gd name="T35" fmla="*/ 368 h 579"/>
                  <a:gd name="T36" fmla="*/ 138 w 231"/>
                  <a:gd name="T37" fmla="*/ 345 h 579"/>
                  <a:gd name="T38" fmla="*/ 125 w 231"/>
                  <a:gd name="T39" fmla="*/ 90 h 579"/>
                  <a:gd name="T40" fmla="*/ 115 w 231"/>
                  <a:gd name="T41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579">
                    <a:moveTo>
                      <a:pt x="115" y="0"/>
                    </a:moveTo>
                    <a:cubicBezTo>
                      <a:pt x="114" y="11"/>
                      <a:pt x="108" y="60"/>
                      <a:pt x="106" y="90"/>
                    </a:cubicBezTo>
                    <a:cubicBezTo>
                      <a:pt x="101" y="175"/>
                      <a:pt x="97" y="260"/>
                      <a:pt x="93" y="345"/>
                    </a:cubicBezTo>
                    <a:cubicBezTo>
                      <a:pt x="92" y="360"/>
                      <a:pt x="97" y="381"/>
                      <a:pt x="69" y="368"/>
                    </a:cubicBezTo>
                    <a:cubicBezTo>
                      <a:pt x="51" y="361"/>
                      <a:pt x="43" y="386"/>
                      <a:pt x="38" y="400"/>
                    </a:cubicBezTo>
                    <a:cubicBezTo>
                      <a:pt x="35" y="411"/>
                      <a:pt x="34" y="421"/>
                      <a:pt x="32" y="433"/>
                    </a:cubicBezTo>
                    <a:cubicBezTo>
                      <a:pt x="9" y="452"/>
                      <a:pt x="7" y="456"/>
                      <a:pt x="29" y="477"/>
                    </a:cubicBezTo>
                    <a:cubicBezTo>
                      <a:pt x="13" y="488"/>
                      <a:pt x="0" y="505"/>
                      <a:pt x="34" y="517"/>
                    </a:cubicBezTo>
                    <a:cubicBezTo>
                      <a:pt x="22" y="530"/>
                      <a:pt x="10" y="554"/>
                      <a:pt x="48" y="554"/>
                    </a:cubicBezTo>
                    <a:cubicBezTo>
                      <a:pt x="57" y="554"/>
                      <a:pt x="57" y="565"/>
                      <a:pt x="56" y="579"/>
                    </a:cubicBezTo>
                    <a:cubicBezTo>
                      <a:pt x="76" y="568"/>
                      <a:pt x="96" y="563"/>
                      <a:pt x="115" y="562"/>
                    </a:cubicBezTo>
                    <a:cubicBezTo>
                      <a:pt x="135" y="563"/>
                      <a:pt x="155" y="568"/>
                      <a:pt x="175" y="579"/>
                    </a:cubicBezTo>
                    <a:cubicBezTo>
                      <a:pt x="173" y="565"/>
                      <a:pt x="174" y="554"/>
                      <a:pt x="182" y="554"/>
                    </a:cubicBezTo>
                    <a:cubicBezTo>
                      <a:pt x="221" y="554"/>
                      <a:pt x="208" y="530"/>
                      <a:pt x="197" y="517"/>
                    </a:cubicBezTo>
                    <a:cubicBezTo>
                      <a:pt x="231" y="505"/>
                      <a:pt x="218" y="488"/>
                      <a:pt x="202" y="477"/>
                    </a:cubicBezTo>
                    <a:cubicBezTo>
                      <a:pt x="224" y="456"/>
                      <a:pt x="222" y="452"/>
                      <a:pt x="199" y="433"/>
                    </a:cubicBezTo>
                    <a:cubicBezTo>
                      <a:pt x="196" y="421"/>
                      <a:pt x="195" y="411"/>
                      <a:pt x="192" y="400"/>
                    </a:cubicBezTo>
                    <a:cubicBezTo>
                      <a:pt x="188" y="386"/>
                      <a:pt x="179" y="361"/>
                      <a:pt x="162" y="368"/>
                    </a:cubicBezTo>
                    <a:cubicBezTo>
                      <a:pt x="134" y="381"/>
                      <a:pt x="139" y="360"/>
                      <a:pt x="138" y="345"/>
                    </a:cubicBezTo>
                    <a:cubicBezTo>
                      <a:pt x="133" y="260"/>
                      <a:pt x="129" y="175"/>
                      <a:pt x="125" y="90"/>
                    </a:cubicBezTo>
                    <a:cubicBezTo>
                      <a:pt x="123" y="60"/>
                      <a:pt x="117" y="11"/>
                      <a:pt x="1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2198688" y="6210300"/>
                <a:ext cx="60325" cy="19050"/>
              </a:xfrm>
              <a:custGeom>
                <a:avLst/>
                <a:gdLst>
                  <a:gd name="T0" fmla="*/ 83 w 167"/>
                  <a:gd name="T1" fmla="*/ 0 h 52"/>
                  <a:gd name="T2" fmla="*/ 0 w 167"/>
                  <a:gd name="T3" fmla="*/ 52 h 52"/>
                  <a:gd name="T4" fmla="*/ 83 w 167"/>
                  <a:gd name="T5" fmla="*/ 52 h 52"/>
                  <a:gd name="T6" fmla="*/ 167 w 167"/>
                  <a:gd name="T7" fmla="*/ 52 h 52"/>
                  <a:gd name="T8" fmla="*/ 83 w 16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52">
                    <a:moveTo>
                      <a:pt x="83" y="0"/>
                    </a:moveTo>
                    <a:cubicBezTo>
                      <a:pt x="40" y="0"/>
                      <a:pt x="11" y="18"/>
                      <a:pt x="0" y="52"/>
                    </a:cubicBezTo>
                    <a:lnTo>
                      <a:pt x="83" y="52"/>
                    </a:lnTo>
                    <a:lnTo>
                      <a:pt x="167" y="52"/>
                    </a:lnTo>
                    <a:cubicBezTo>
                      <a:pt x="156" y="18"/>
                      <a:pt x="127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>
                <a:off x="2097088" y="6230938"/>
                <a:ext cx="261937" cy="123825"/>
              </a:xfrm>
              <a:custGeom>
                <a:avLst/>
                <a:gdLst>
                  <a:gd name="T0" fmla="*/ 358 w 716"/>
                  <a:gd name="T1" fmla="*/ 0 h 343"/>
                  <a:gd name="T2" fmla="*/ 190 w 716"/>
                  <a:gd name="T3" fmla="*/ 46 h 343"/>
                  <a:gd name="T4" fmla="*/ 10 w 716"/>
                  <a:gd name="T5" fmla="*/ 343 h 343"/>
                  <a:gd name="T6" fmla="*/ 258 w 716"/>
                  <a:gd name="T7" fmla="*/ 343 h 343"/>
                  <a:gd name="T8" fmla="*/ 288 w 716"/>
                  <a:gd name="T9" fmla="*/ 259 h 343"/>
                  <a:gd name="T10" fmla="*/ 254 w 716"/>
                  <a:gd name="T11" fmla="*/ 249 h 343"/>
                  <a:gd name="T12" fmla="*/ 295 w 716"/>
                  <a:gd name="T13" fmla="*/ 219 h 343"/>
                  <a:gd name="T14" fmla="*/ 254 w 716"/>
                  <a:gd name="T15" fmla="*/ 189 h 343"/>
                  <a:gd name="T16" fmla="*/ 305 w 716"/>
                  <a:gd name="T17" fmla="*/ 179 h 343"/>
                  <a:gd name="T18" fmla="*/ 298 w 716"/>
                  <a:gd name="T19" fmla="*/ 137 h 343"/>
                  <a:gd name="T20" fmla="*/ 327 w 716"/>
                  <a:gd name="T21" fmla="*/ 146 h 343"/>
                  <a:gd name="T22" fmla="*/ 358 w 716"/>
                  <a:gd name="T23" fmla="*/ 27 h 343"/>
                  <a:gd name="T24" fmla="*/ 390 w 716"/>
                  <a:gd name="T25" fmla="*/ 146 h 343"/>
                  <a:gd name="T26" fmla="*/ 419 w 716"/>
                  <a:gd name="T27" fmla="*/ 137 h 343"/>
                  <a:gd name="T28" fmla="*/ 411 w 716"/>
                  <a:gd name="T29" fmla="*/ 179 h 343"/>
                  <a:gd name="T30" fmla="*/ 462 w 716"/>
                  <a:gd name="T31" fmla="*/ 189 h 343"/>
                  <a:gd name="T32" fmla="*/ 422 w 716"/>
                  <a:gd name="T33" fmla="*/ 219 h 343"/>
                  <a:gd name="T34" fmla="*/ 463 w 716"/>
                  <a:gd name="T35" fmla="*/ 249 h 343"/>
                  <a:gd name="T36" fmla="*/ 428 w 716"/>
                  <a:gd name="T37" fmla="*/ 259 h 343"/>
                  <a:gd name="T38" fmla="*/ 458 w 716"/>
                  <a:gd name="T39" fmla="*/ 343 h 343"/>
                  <a:gd name="T40" fmla="*/ 707 w 716"/>
                  <a:gd name="T41" fmla="*/ 343 h 343"/>
                  <a:gd name="T42" fmla="*/ 527 w 716"/>
                  <a:gd name="T43" fmla="*/ 46 h 343"/>
                  <a:gd name="T44" fmla="*/ 358 w 716"/>
                  <a:gd name="T45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6" h="343">
                    <a:moveTo>
                      <a:pt x="358" y="0"/>
                    </a:moveTo>
                    <a:cubicBezTo>
                      <a:pt x="303" y="1"/>
                      <a:pt x="246" y="16"/>
                      <a:pt x="190" y="46"/>
                    </a:cubicBezTo>
                    <a:cubicBezTo>
                      <a:pt x="77" y="105"/>
                      <a:pt x="0" y="234"/>
                      <a:pt x="10" y="343"/>
                    </a:cubicBezTo>
                    <a:lnTo>
                      <a:pt x="258" y="343"/>
                    </a:lnTo>
                    <a:cubicBezTo>
                      <a:pt x="269" y="315"/>
                      <a:pt x="278" y="287"/>
                      <a:pt x="288" y="259"/>
                    </a:cubicBezTo>
                    <a:cubicBezTo>
                      <a:pt x="282" y="257"/>
                      <a:pt x="273" y="255"/>
                      <a:pt x="254" y="249"/>
                    </a:cubicBezTo>
                    <a:cubicBezTo>
                      <a:pt x="271" y="236"/>
                      <a:pt x="282" y="228"/>
                      <a:pt x="295" y="219"/>
                    </a:cubicBezTo>
                    <a:cubicBezTo>
                      <a:pt x="282" y="209"/>
                      <a:pt x="272" y="200"/>
                      <a:pt x="254" y="189"/>
                    </a:cubicBezTo>
                    <a:cubicBezTo>
                      <a:pt x="277" y="184"/>
                      <a:pt x="290" y="182"/>
                      <a:pt x="305" y="179"/>
                    </a:cubicBezTo>
                    <a:cubicBezTo>
                      <a:pt x="303" y="166"/>
                      <a:pt x="301" y="153"/>
                      <a:pt x="298" y="137"/>
                    </a:cubicBezTo>
                    <a:cubicBezTo>
                      <a:pt x="308" y="140"/>
                      <a:pt x="316" y="142"/>
                      <a:pt x="327" y="146"/>
                    </a:cubicBezTo>
                    <a:cubicBezTo>
                      <a:pt x="337" y="108"/>
                      <a:pt x="347" y="71"/>
                      <a:pt x="358" y="27"/>
                    </a:cubicBezTo>
                    <a:cubicBezTo>
                      <a:pt x="370" y="71"/>
                      <a:pt x="380" y="108"/>
                      <a:pt x="390" y="146"/>
                    </a:cubicBezTo>
                    <a:cubicBezTo>
                      <a:pt x="401" y="142"/>
                      <a:pt x="409" y="140"/>
                      <a:pt x="419" y="137"/>
                    </a:cubicBezTo>
                    <a:cubicBezTo>
                      <a:pt x="416" y="153"/>
                      <a:pt x="414" y="166"/>
                      <a:pt x="411" y="179"/>
                    </a:cubicBezTo>
                    <a:cubicBezTo>
                      <a:pt x="426" y="182"/>
                      <a:pt x="439" y="184"/>
                      <a:pt x="462" y="189"/>
                    </a:cubicBezTo>
                    <a:cubicBezTo>
                      <a:pt x="445" y="200"/>
                      <a:pt x="435" y="209"/>
                      <a:pt x="422" y="219"/>
                    </a:cubicBezTo>
                    <a:cubicBezTo>
                      <a:pt x="435" y="228"/>
                      <a:pt x="445" y="236"/>
                      <a:pt x="463" y="249"/>
                    </a:cubicBezTo>
                    <a:cubicBezTo>
                      <a:pt x="443" y="255"/>
                      <a:pt x="435" y="257"/>
                      <a:pt x="428" y="259"/>
                    </a:cubicBezTo>
                    <a:cubicBezTo>
                      <a:pt x="438" y="287"/>
                      <a:pt x="448" y="315"/>
                      <a:pt x="458" y="343"/>
                    </a:cubicBezTo>
                    <a:lnTo>
                      <a:pt x="707" y="343"/>
                    </a:lnTo>
                    <a:cubicBezTo>
                      <a:pt x="716" y="234"/>
                      <a:pt x="639" y="105"/>
                      <a:pt x="527" y="46"/>
                    </a:cubicBezTo>
                    <a:cubicBezTo>
                      <a:pt x="470" y="16"/>
                      <a:pt x="414" y="1"/>
                      <a:pt x="3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>
                <a:off x="2198688" y="6256338"/>
                <a:ext cx="60325" cy="100012"/>
              </a:xfrm>
              <a:custGeom>
                <a:avLst/>
                <a:gdLst>
                  <a:gd name="T0" fmla="*/ 83 w 166"/>
                  <a:gd name="T1" fmla="*/ 0 h 275"/>
                  <a:gd name="T2" fmla="*/ 64 w 166"/>
                  <a:gd name="T3" fmla="*/ 99 h 275"/>
                  <a:gd name="T4" fmla="*/ 34 w 166"/>
                  <a:gd name="T5" fmla="*/ 78 h 275"/>
                  <a:gd name="T6" fmla="*/ 44 w 166"/>
                  <a:gd name="T7" fmla="*/ 120 h 275"/>
                  <a:gd name="T8" fmla="*/ 0 w 166"/>
                  <a:gd name="T9" fmla="*/ 123 h 275"/>
                  <a:gd name="T10" fmla="*/ 36 w 166"/>
                  <a:gd name="T11" fmla="*/ 149 h 275"/>
                  <a:gd name="T12" fmla="*/ 1 w 166"/>
                  <a:gd name="T13" fmla="*/ 176 h 275"/>
                  <a:gd name="T14" fmla="*/ 49 w 166"/>
                  <a:gd name="T15" fmla="*/ 176 h 275"/>
                  <a:gd name="T16" fmla="*/ 17 w 166"/>
                  <a:gd name="T17" fmla="*/ 219 h 275"/>
                  <a:gd name="T18" fmla="*/ 2 w 166"/>
                  <a:gd name="T19" fmla="*/ 256 h 275"/>
                  <a:gd name="T20" fmla="*/ 25 w 166"/>
                  <a:gd name="T21" fmla="*/ 273 h 275"/>
                  <a:gd name="T22" fmla="*/ 83 w 166"/>
                  <a:gd name="T23" fmla="*/ 275 h 275"/>
                  <a:gd name="T24" fmla="*/ 142 w 166"/>
                  <a:gd name="T25" fmla="*/ 273 h 275"/>
                  <a:gd name="T26" fmla="*/ 164 w 166"/>
                  <a:gd name="T27" fmla="*/ 256 h 275"/>
                  <a:gd name="T28" fmla="*/ 150 w 166"/>
                  <a:gd name="T29" fmla="*/ 219 h 275"/>
                  <a:gd name="T30" fmla="*/ 118 w 166"/>
                  <a:gd name="T31" fmla="*/ 176 h 275"/>
                  <a:gd name="T32" fmla="*/ 166 w 166"/>
                  <a:gd name="T33" fmla="*/ 176 h 275"/>
                  <a:gd name="T34" fmla="*/ 131 w 166"/>
                  <a:gd name="T35" fmla="*/ 149 h 275"/>
                  <a:gd name="T36" fmla="*/ 166 w 166"/>
                  <a:gd name="T37" fmla="*/ 123 h 275"/>
                  <a:gd name="T38" fmla="*/ 123 w 166"/>
                  <a:gd name="T39" fmla="*/ 120 h 275"/>
                  <a:gd name="T40" fmla="*/ 133 w 166"/>
                  <a:gd name="T41" fmla="*/ 78 h 275"/>
                  <a:gd name="T42" fmla="*/ 103 w 166"/>
                  <a:gd name="T43" fmla="*/ 99 h 275"/>
                  <a:gd name="T44" fmla="*/ 83 w 166"/>
                  <a:gd name="T4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6" h="275">
                    <a:moveTo>
                      <a:pt x="83" y="0"/>
                    </a:moveTo>
                    <a:cubicBezTo>
                      <a:pt x="78" y="26"/>
                      <a:pt x="68" y="72"/>
                      <a:pt x="64" y="99"/>
                    </a:cubicBezTo>
                    <a:cubicBezTo>
                      <a:pt x="60" y="96"/>
                      <a:pt x="50" y="89"/>
                      <a:pt x="34" y="78"/>
                    </a:cubicBezTo>
                    <a:cubicBezTo>
                      <a:pt x="38" y="96"/>
                      <a:pt x="41" y="107"/>
                      <a:pt x="44" y="120"/>
                    </a:cubicBezTo>
                    <a:cubicBezTo>
                      <a:pt x="32" y="121"/>
                      <a:pt x="20" y="122"/>
                      <a:pt x="0" y="123"/>
                    </a:cubicBezTo>
                    <a:cubicBezTo>
                      <a:pt x="16" y="134"/>
                      <a:pt x="25" y="142"/>
                      <a:pt x="36" y="149"/>
                    </a:cubicBezTo>
                    <a:cubicBezTo>
                      <a:pt x="26" y="157"/>
                      <a:pt x="17" y="164"/>
                      <a:pt x="1" y="176"/>
                    </a:cubicBezTo>
                    <a:lnTo>
                      <a:pt x="49" y="176"/>
                    </a:lnTo>
                    <a:cubicBezTo>
                      <a:pt x="36" y="193"/>
                      <a:pt x="28" y="203"/>
                      <a:pt x="17" y="219"/>
                    </a:cubicBezTo>
                    <a:cubicBezTo>
                      <a:pt x="9" y="230"/>
                      <a:pt x="1" y="239"/>
                      <a:pt x="2" y="256"/>
                    </a:cubicBezTo>
                    <a:cubicBezTo>
                      <a:pt x="3" y="262"/>
                      <a:pt x="10" y="273"/>
                      <a:pt x="25" y="273"/>
                    </a:cubicBezTo>
                    <a:cubicBezTo>
                      <a:pt x="44" y="274"/>
                      <a:pt x="64" y="275"/>
                      <a:pt x="83" y="275"/>
                    </a:cubicBezTo>
                    <a:cubicBezTo>
                      <a:pt x="103" y="275"/>
                      <a:pt x="123" y="274"/>
                      <a:pt x="142" y="273"/>
                    </a:cubicBezTo>
                    <a:cubicBezTo>
                      <a:pt x="157" y="273"/>
                      <a:pt x="164" y="262"/>
                      <a:pt x="164" y="256"/>
                    </a:cubicBezTo>
                    <a:cubicBezTo>
                      <a:pt x="165" y="239"/>
                      <a:pt x="157" y="230"/>
                      <a:pt x="150" y="219"/>
                    </a:cubicBezTo>
                    <a:cubicBezTo>
                      <a:pt x="139" y="203"/>
                      <a:pt x="130" y="193"/>
                      <a:pt x="118" y="176"/>
                    </a:cubicBezTo>
                    <a:lnTo>
                      <a:pt x="166" y="176"/>
                    </a:lnTo>
                    <a:cubicBezTo>
                      <a:pt x="150" y="164"/>
                      <a:pt x="141" y="157"/>
                      <a:pt x="131" y="149"/>
                    </a:cubicBezTo>
                    <a:cubicBezTo>
                      <a:pt x="141" y="142"/>
                      <a:pt x="151" y="134"/>
                      <a:pt x="166" y="123"/>
                    </a:cubicBezTo>
                    <a:cubicBezTo>
                      <a:pt x="147" y="122"/>
                      <a:pt x="135" y="121"/>
                      <a:pt x="123" y="120"/>
                    </a:cubicBezTo>
                    <a:cubicBezTo>
                      <a:pt x="126" y="107"/>
                      <a:pt x="128" y="96"/>
                      <a:pt x="133" y="78"/>
                    </a:cubicBezTo>
                    <a:cubicBezTo>
                      <a:pt x="116" y="89"/>
                      <a:pt x="107" y="96"/>
                      <a:pt x="103" y="99"/>
                    </a:cubicBezTo>
                    <a:cubicBezTo>
                      <a:pt x="98" y="72"/>
                      <a:pt x="89" y="26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33"/>
              <p:cNvSpPr>
                <a:spLocks noEditPoints="1"/>
              </p:cNvSpPr>
              <p:nvPr/>
            </p:nvSpPr>
            <p:spPr bwMode="auto">
              <a:xfrm>
                <a:off x="2190750" y="6510338"/>
                <a:ext cx="77787" cy="150812"/>
              </a:xfrm>
              <a:custGeom>
                <a:avLst/>
                <a:gdLst>
                  <a:gd name="T0" fmla="*/ 107 w 215"/>
                  <a:gd name="T1" fmla="*/ 158 h 416"/>
                  <a:gd name="T2" fmla="*/ 64 w 215"/>
                  <a:gd name="T3" fmla="*/ 112 h 416"/>
                  <a:gd name="T4" fmla="*/ 107 w 215"/>
                  <a:gd name="T5" fmla="*/ 66 h 416"/>
                  <a:gd name="T6" fmla="*/ 151 w 215"/>
                  <a:gd name="T7" fmla="*/ 112 h 416"/>
                  <a:gd name="T8" fmla="*/ 107 w 215"/>
                  <a:gd name="T9" fmla="*/ 158 h 416"/>
                  <a:gd name="T10" fmla="*/ 0 w 215"/>
                  <a:gd name="T11" fmla="*/ 0 h 416"/>
                  <a:gd name="T12" fmla="*/ 0 w 215"/>
                  <a:gd name="T13" fmla="*/ 224 h 416"/>
                  <a:gd name="T14" fmla="*/ 60 w 215"/>
                  <a:gd name="T15" fmla="*/ 228 h 416"/>
                  <a:gd name="T16" fmla="*/ 68 w 215"/>
                  <a:gd name="T17" fmla="*/ 265 h 416"/>
                  <a:gd name="T18" fmla="*/ 67 w 215"/>
                  <a:gd name="T19" fmla="*/ 305 h 416"/>
                  <a:gd name="T20" fmla="*/ 67 w 215"/>
                  <a:gd name="T21" fmla="*/ 316 h 416"/>
                  <a:gd name="T22" fmla="*/ 76 w 215"/>
                  <a:gd name="T23" fmla="*/ 378 h 416"/>
                  <a:gd name="T24" fmla="*/ 103 w 215"/>
                  <a:gd name="T25" fmla="*/ 416 h 416"/>
                  <a:gd name="T26" fmla="*/ 130 w 215"/>
                  <a:gd name="T27" fmla="*/ 378 h 416"/>
                  <a:gd name="T28" fmla="*/ 139 w 215"/>
                  <a:gd name="T29" fmla="*/ 316 h 416"/>
                  <a:gd name="T30" fmla="*/ 139 w 215"/>
                  <a:gd name="T31" fmla="*/ 305 h 416"/>
                  <a:gd name="T32" fmla="*/ 138 w 215"/>
                  <a:gd name="T33" fmla="*/ 265 h 416"/>
                  <a:gd name="T34" fmla="*/ 146 w 215"/>
                  <a:gd name="T35" fmla="*/ 228 h 416"/>
                  <a:gd name="T36" fmla="*/ 215 w 215"/>
                  <a:gd name="T37" fmla="*/ 224 h 416"/>
                  <a:gd name="T38" fmla="*/ 215 w 215"/>
                  <a:gd name="T39" fmla="*/ 0 h 416"/>
                  <a:gd name="T40" fmla="*/ 0 w 215"/>
                  <a:gd name="T41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5" h="416">
                    <a:moveTo>
                      <a:pt x="107" y="158"/>
                    </a:moveTo>
                    <a:lnTo>
                      <a:pt x="64" y="112"/>
                    </a:lnTo>
                    <a:lnTo>
                      <a:pt x="107" y="66"/>
                    </a:lnTo>
                    <a:lnTo>
                      <a:pt x="151" y="112"/>
                    </a:lnTo>
                    <a:lnTo>
                      <a:pt x="107" y="158"/>
                    </a:lnTo>
                    <a:close/>
                    <a:moveTo>
                      <a:pt x="0" y="0"/>
                    </a:moveTo>
                    <a:lnTo>
                      <a:pt x="0" y="224"/>
                    </a:lnTo>
                    <a:lnTo>
                      <a:pt x="60" y="228"/>
                    </a:lnTo>
                    <a:cubicBezTo>
                      <a:pt x="68" y="235"/>
                      <a:pt x="62" y="253"/>
                      <a:pt x="68" y="265"/>
                    </a:cubicBezTo>
                    <a:cubicBezTo>
                      <a:pt x="74" y="280"/>
                      <a:pt x="75" y="291"/>
                      <a:pt x="67" y="305"/>
                    </a:cubicBezTo>
                    <a:cubicBezTo>
                      <a:pt x="65" y="307"/>
                      <a:pt x="66" y="312"/>
                      <a:pt x="67" y="316"/>
                    </a:cubicBezTo>
                    <a:cubicBezTo>
                      <a:pt x="70" y="337"/>
                      <a:pt x="73" y="357"/>
                      <a:pt x="76" y="378"/>
                    </a:cubicBezTo>
                    <a:cubicBezTo>
                      <a:pt x="80" y="395"/>
                      <a:pt x="81" y="414"/>
                      <a:pt x="103" y="416"/>
                    </a:cubicBezTo>
                    <a:cubicBezTo>
                      <a:pt x="125" y="414"/>
                      <a:pt x="126" y="395"/>
                      <a:pt x="130" y="378"/>
                    </a:cubicBezTo>
                    <a:cubicBezTo>
                      <a:pt x="133" y="357"/>
                      <a:pt x="136" y="337"/>
                      <a:pt x="139" y="316"/>
                    </a:cubicBezTo>
                    <a:cubicBezTo>
                      <a:pt x="140" y="312"/>
                      <a:pt x="141" y="307"/>
                      <a:pt x="139" y="305"/>
                    </a:cubicBezTo>
                    <a:cubicBezTo>
                      <a:pt x="131" y="291"/>
                      <a:pt x="132" y="280"/>
                      <a:pt x="138" y="265"/>
                    </a:cubicBezTo>
                    <a:cubicBezTo>
                      <a:pt x="144" y="253"/>
                      <a:pt x="138" y="235"/>
                      <a:pt x="146" y="228"/>
                    </a:cubicBezTo>
                    <a:lnTo>
                      <a:pt x="215" y="224"/>
                    </a:lnTo>
                    <a:lnTo>
                      <a:pt x="2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34"/>
              <p:cNvSpPr>
                <a:spLocks noEditPoints="1"/>
              </p:cNvSpPr>
              <p:nvPr/>
            </p:nvSpPr>
            <p:spPr bwMode="auto">
              <a:xfrm>
                <a:off x="2120900" y="6511925"/>
                <a:ext cx="146050" cy="79375"/>
              </a:xfrm>
              <a:custGeom>
                <a:avLst/>
                <a:gdLst>
                  <a:gd name="T0" fmla="*/ 289 w 396"/>
                  <a:gd name="T1" fmla="*/ 154 h 219"/>
                  <a:gd name="T2" fmla="*/ 246 w 396"/>
                  <a:gd name="T3" fmla="*/ 109 h 219"/>
                  <a:gd name="T4" fmla="*/ 289 w 396"/>
                  <a:gd name="T5" fmla="*/ 65 h 219"/>
                  <a:gd name="T6" fmla="*/ 333 w 396"/>
                  <a:gd name="T7" fmla="*/ 109 h 219"/>
                  <a:gd name="T8" fmla="*/ 289 w 396"/>
                  <a:gd name="T9" fmla="*/ 154 h 219"/>
                  <a:gd name="T10" fmla="*/ 182 w 396"/>
                  <a:gd name="T11" fmla="*/ 0 h 219"/>
                  <a:gd name="T12" fmla="*/ 179 w 396"/>
                  <a:gd name="T13" fmla="*/ 60 h 219"/>
                  <a:gd name="T14" fmla="*/ 143 w 396"/>
                  <a:gd name="T15" fmla="*/ 68 h 219"/>
                  <a:gd name="T16" fmla="*/ 106 w 396"/>
                  <a:gd name="T17" fmla="*/ 68 h 219"/>
                  <a:gd name="T18" fmla="*/ 95 w 396"/>
                  <a:gd name="T19" fmla="*/ 68 h 219"/>
                  <a:gd name="T20" fmla="*/ 36 w 396"/>
                  <a:gd name="T21" fmla="*/ 77 h 219"/>
                  <a:gd name="T22" fmla="*/ 0 w 396"/>
                  <a:gd name="T23" fmla="*/ 105 h 219"/>
                  <a:gd name="T24" fmla="*/ 36 w 396"/>
                  <a:gd name="T25" fmla="*/ 132 h 219"/>
                  <a:gd name="T26" fmla="*/ 95 w 396"/>
                  <a:gd name="T27" fmla="*/ 142 h 219"/>
                  <a:gd name="T28" fmla="*/ 106 w 396"/>
                  <a:gd name="T29" fmla="*/ 142 h 219"/>
                  <a:gd name="T30" fmla="*/ 143 w 396"/>
                  <a:gd name="T31" fmla="*/ 141 h 219"/>
                  <a:gd name="T32" fmla="*/ 179 w 396"/>
                  <a:gd name="T33" fmla="*/ 149 h 219"/>
                  <a:gd name="T34" fmla="*/ 182 w 396"/>
                  <a:gd name="T35" fmla="*/ 219 h 219"/>
                  <a:gd name="T36" fmla="*/ 396 w 396"/>
                  <a:gd name="T37" fmla="*/ 219 h 219"/>
                  <a:gd name="T38" fmla="*/ 396 w 396"/>
                  <a:gd name="T39" fmla="*/ 0 h 219"/>
                  <a:gd name="T40" fmla="*/ 182 w 396"/>
                  <a:gd name="T4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6" h="219">
                    <a:moveTo>
                      <a:pt x="289" y="154"/>
                    </a:moveTo>
                    <a:lnTo>
                      <a:pt x="246" y="109"/>
                    </a:lnTo>
                    <a:lnTo>
                      <a:pt x="289" y="65"/>
                    </a:lnTo>
                    <a:lnTo>
                      <a:pt x="333" y="109"/>
                    </a:lnTo>
                    <a:lnTo>
                      <a:pt x="289" y="154"/>
                    </a:lnTo>
                    <a:close/>
                    <a:moveTo>
                      <a:pt x="182" y="0"/>
                    </a:moveTo>
                    <a:lnTo>
                      <a:pt x="179" y="60"/>
                    </a:lnTo>
                    <a:cubicBezTo>
                      <a:pt x="172" y="69"/>
                      <a:pt x="155" y="62"/>
                      <a:pt x="143" y="68"/>
                    </a:cubicBezTo>
                    <a:cubicBezTo>
                      <a:pt x="129" y="75"/>
                      <a:pt x="118" y="76"/>
                      <a:pt x="106" y="68"/>
                    </a:cubicBezTo>
                    <a:cubicBezTo>
                      <a:pt x="103" y="66"/>
                      <a:pt x="98" y="67"/>
                      <a:pt x="95" y="68"/>
                    </a:cubicBezTo>
                    <a:cubicBezTo>
                      <a:pt x="75" y="71"/>
                      <a:pt x="55" y="74"/>
                      <a:pt x="36" y="77"/>
                    </a:cubicBezTo>
                    <a:cubicBezTo>
                      <a:pt x="20" y="81"/>
                      <a:pt x="1" y="82"/>
                      <a:pt x="0" y="105"/>
                    </a:cubicBezTo>
                    <a:cubicBezTo>
                      <a:pt x="1" y="127"/>
                      <a:pt x="20" y="129"/>
                      <a:pt x="36" y="132"/>
                    </a:cubicBezTo>
                    <a:cubicBezTo>
                      <a:pt x="55" y="136"/>
                      <a:pt x="75" y="139"/>
                      <a:pt x="95" y="142"/>
                    </a:cubicBezTo>
                    <a:cubicBezTo>
                      <a:pt x="98" y="142"/>
                      <a:pt x="103" y="143"/>
                      <a:pt x="106" y="142"/>
                    </a:cubicBezTo>
                    <a:cubicBezTo>
                      <a:pt x="118" y="133"/>
                      <a:pt x="129" y="134"/>
                      <a:pt x="143" y="141"/>
                    </a:cubicBezTo>
                    <a:cubicBezTo>
                      <a:pt x="155" y="147"/>
                      <a:pt x="172" y="141"/>
                      <a:pt x="179" y="149"/>
                    </a:cubicBezTo>
                    <a:lnTo>
                      <a:pt x="182" y="219"/>
                    </a:lnTo>
                    <a:lnTo>
                      <a:pt x="396" y="219"/>
                    </a:lnTo>
                    <a:lnTo>
                      <a:pt x="396" y="0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35"/>
              <p:cNvSpPr>
                <a:spLocks noEditPoints="1"/>
              </p:cNvSpPr>
              <p:nvPr/>
            </p:nvSpPr>
            <p:spPr bwMode="auto">
              <a:xfrm>
                <a:off x="2187575" y="6442075"/>
                <a:ext cx="79375" cy="149225"/>
              </a:xfrm>
              <a:custGeom>
                <a:avLst/>
                <a:gdLst>
                  <a:gd name="T0" fmla="*/ 107 w 214"/>
                  <a:gd name="T1" fmla="*/ 342 h 409"/>
                  <a:gd name="T2" fmla="*/ 64 w 214"/>
                  <a:gd name="T3" fmla="*/ 297 h 409"/>
                  <a:gd name="T4" fmla="*/ 107 w 214"/>
                  <a:gd name="T5" fmla="*/ 252 h 409"/>
                  <a:gd name="T6" fmla="*/ 151 w 214"/>
                  <a:gd name="T7" fmla="*/ 297 h 409"/>
                  <a:gd name="T8" fmla="*/ 107 w 214"/>
                  <a:gd name="T9" fmla="*/ 342 h 409"/>
                  <a:gd name="T10" fmla="*/ 155 w 214"/>
                  <a:gd name="T11" fmla="*/ 184 h 409"/>
                  <a:gd name="T12" fmla="*/ 147 w 214"/>
                  <a:gd name="T13" fmla="*/ 148 h 409"/>
                  <a:gd name="T14" fmla="*/ 148 w 214"/>
                  <a:gd name="T15" fmla="*/ 109 h 409"/>
                  <a:gd name="T16" fmla="*/ 148 w 214"/>
                  <a:gd name="T17" fmla="*/ 98 h 409"/>
                  <a:gd name="T18" fmla="*/ 138 w 214"/>
                  <a:gd name="T19" fmla="*/ 37 h 409"/>
                  <a:gd name="T20" fmla="*/ 112 w 214"/>
                  <a:gd name="T21" fmla="*/ 0 h 409"/>
                  <a:gd name="T22" fmla="*/ 85 w 214"/>
                  <a:gd name="T23" fmla="*/ 37 h 409"/>
                  <a:gd name="T24" fmla="*/ 76 w 214"/>
                  <a:gd name="T25" fmla="*/ 98 h 409"/>
                  <a:gd name="T26" fmla="*/ 76 w 214"/>
                  <a:gd name="T27" fmla="*/ 109 h 409"/>
                  <a:gd name="T28" fmla="*/ 76 w 214"/>
                  <a:gd name="T29" fmla="*/ 148 h 409"/>
                  <a:gd name="T30" fmla="*/ 69 w 214"/>
                  <a:gd name="T31" fmla="*/ 184 h 409"/>
                  <a:gd name="T32" fmla="*/ 0 w 214"/>
                  <a:gd name="T33" fmla="*/ 188 h 409"/>
                  <a:gd name="T34" fmla="*/ 0 w 214"/>
                  <a:gd name="T35" fmla="*/ 409 h 409"/>
                  <a:gd name="T36" fmla="*/ 214 w 214"/>
                  <a:gd name="T37" fmla="*/ 409 h 409"/>
                  <a:gd name="T38" fmla="*/ 214 w 214"/>
                  <a:gd name="T39" fmla="*/ 188 h 409"/>
                  <a:gd name="T40" fmla="*/ 155 w 214"/>
                  <a:gd name="T41" fmla="*/ 184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4" h="409">
                    <a:moveTo>
                      <a:pt x="107" y="342"/>
                    </a:moveTo>
                    <a:lnTo>
                      <a:pt x="64" y="297"/>
                    </a:lnTo>
                    <a:lnTo>
                      <a:pt x="107" y="252"/>
                    </a:lnTo>
                    <a:lnTo>
                      <a:pt x="151" y="297"/>
                    </a:lnTo>
                    <a:lnTo>
                      <a:pt x="107" y="342"/>
                    </a:lnTo>
                    <a:close/>
                    <a:moveTo>
                      <a:pt x="155" y="184"/>
                    </a:moveTo>
                    <a:cubicBezTo>
                      <a:pt x="147" y="177"/>
                      <a:pt x="153" y="160"/>
                      <a:pt x="147" y="148"/>
                    </a:cubicBezTo>
                    <a:cubicBezTo>
                      <a:pt x="140" y="134"/>
                      <a:pt x="139" y="122"/>
                      <a:pt x="148" y="109"/>
                    </a:cubicBezTo>
                    <a:cubicBezTo>
                      <a:pt x="149" y="106"/>
                      <a:pt x="148" y="102"/>
                      <a:pt x="148" y="98"/>
                    </a:cubicBezTo>
                    <a:cubicBezTo>
                      <a:pt x="145" y="78"/>
                      <a:pt x="142" y="57"/>
                      <a:pt x="138" y="37"/>
                    </a:cubicBezTo>
                    <a:cubicBezTo>
                      <a:pt x="135" y="21"/>
                      <a:pt x="134" y="1"/>
                      <a:pt x="112" y="0"/>
                    </a:cubicBezTo>
                    <a:cubicBezTo>
                      <a:pt x="90" y="1"/>
                      <a:pt x="88" y="21"/>
                      <a:pt x="85" y="37"/>
                    </a:cubicBezTo>
                    <a:cubicBezTo>
                      <a:pt x="81" y="57"/>
                      <a:pt x="79" y="78"/>
                      <a:pt x="76" y="98"/>
                    </a:cubicBezTo>
                    <a:cubicBezTo>
                      <a:pt x="75" y="102"/>
                      <a:pt x="74" y="106"/>
                      <a:pt x="76" y="109"/>
                    </a:cubicBezTo>
                    <a:cubicBezTo>
                      <a:pt x="84" y="122"/>
                      <a:pt x="83" y="134"/>
                      <a:pt x="76" y="148"/>
                    </a:cubicBezTo>
                    <a:cubicBezTo>
                      <a:pt x="71" y="160"/>
                      <a:pt x="77" y="177"/>
                      <a:pt x="69" y="184"/>
                    </a:cubicBezTo>
                    <a:lnTo>
                      <a:pt x="0" y="188"/>
                    </a:lnTo>
                    <a:lnTo>
                      <a:pt x="0" y="409"/>
                    </a:lnTo>
                    <a:lnTo>
                      <a:pt x="214" y="409"/>
                    </a:lnTo>
                    <a:lnTo>
                      <a:pt x="214" y="188"/>
                    </a:lnTo>
                    <a:lnTo>
                      <a:pt x="155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36"/>
              <p:cNvSpPr>
                <a:spLocks noEditPoints="1"/>
              </p:cNvSpPr>
              <p:nvPr/>
            </p:nvSpPr>
            <p:spPr bwMode="auto">
              <a:xfrm>
                <a:off x="2187575" y="6510338"/>
                <a:ext cx="146050" cy="80962"/>
              </a:xfrm>
              <a:custGeom>
                <a:avLst/>
                <a:gdLst>
                  <a:gd name="T0" fmla="*/ 107 w 397"/>
                  <a:gd name="T1" fmla="*/ 156 h 222"/>
                  <a:gd name="T2" fmla="*/ 64 w 397"/>
                  <a:gd name="T3" fmla="*/ 111 h 222"/>
                  <a:gd name="T4" fmla="*/ 107 w 397"/>
                  <a:gd name="T5" fmla="*/ 66 h 222"/>
                  <a:gd name="T6" fmla="*/ 151 w 397"/>
                  <a:gd name="T7" fmla="*/ 111 h 222"/>
                  <a:gd name="T8" fmla="*/ 107 w 397"/>
                  <a:gd name="T9" fmla="*/ 156 h 222"/>
                  <a:gd name="T10" fmla="*/ 361 w 397"/>
                  <a:gd name="T11" fmla="*/ 88 h 222"/>
                  <a:gd name="T12" fmla="*/ 302 w 397"/>
                  <a:gd name="T13" fmla="*/ 78 h 222"/>
                  <a:gd name="T14" fmla="*/ 291 w 397"/>
                  <a:gd name="T15" fmla="*/ 78 h 222"/>
                  <a:gd name="T16" fmla="*/ 253 w 397"/>
                  <a:gd name="T17" fmla="*/ 79 h 222"/>
                  <a:gd name="T18" fmla="*/ 218 w 397"/>
                  <a:gd name="T19" fmla="*/ 71 h 222"/>
                  <a:gd name="T20" fmla="*/ 214 w 397"/>
                  <a:gd name="T21" fmla="*/ 0 h 222"/>
                  <a:gd name="T22" fmla="*/ 0 w 397"/>
                  <a:gd name="T23" fmla="*/ 0 h 222"/>
                  <a:gd name="T24" fmla="*/ 0 w 397"/>
                  <a:gd name="T25" fmla="*/ 222 h 222"/>
                  <a:gd name="T26" fmla="*/ 214 w 397"/>
                  <a:gd name="T27" fmla="*/ 222 h 222"/>
                  <a:gd name="T28" fmla="*/ 218 w 397"/>
                  <a:gd name="T29" fmla="*/ 161 h 222"/>
                  <a:gd name="T30" fmla="*/ 253 w 397"/>
                  <a:gd name="T31" fmla="*/ 152 h 222"/>
                  <a:gd name="T32" fmla="*/ 291 w 397"/>
                  <a:gd name="T33" fmla="*/ 153 h 222"/>
                  <a:gd name="T34" fmla="*/ 302 w 397"/>
                  <a:gd name="T35" fmla="*/ 153 h 222"/>
                  <a:gd name="T36" fmla="*/ 361 w 397"/>
                  <a:gd name="T37" fmla="*/ 143 h 222"/>
                  <a:gd name="T38" fmla="*/ 397 w 397"/>
                  <a:gd name="T39" fmla="*/ 116 h 222"/>
                  <a:gd name="T40" fmla="*/ 361 w 397"/>
                  <a:gd name="T41" fmla="*/ 88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7" h="222">
                    <a:moveTo>
                      <a:pt x="107" y="156"/>
                    </a:moveTo>
                    <a:lnTo>
                      <a:pt x="64" y="111"/>
                    </a:lnTo>
                    <a:lnTo>
                      <a:pt x="107" y="66"/>
                    </a:lnTo>
                    <a:lnTo>
                      <a:pt x="151" y="111"/>
                    </a:lnTo>
                    <a:lnTo>
                      <a:pt x="107" y="156"/>
                    </a:lnTo>
                    <a:close/>
                    <a:moveTo>
                      <a:pt x="361" y="88"/>
                    </a:moveTo>
                    <a:cubicBezTo>
                      <a:pt x="341" y="84"/>
                      <a:pt x="321" y="81"/>
                      <a:pt x="302" y="78"/>
                    </a:cubicBezTo>
                    <a:cubicBezTo>
                      <a:pt x="298" y="78"/>
                      <a:pt x="294" y="77"/>
                      <a:pt x="291" y="78"/>
                    </a:cubicBezTo>
                    <a:cubicBezTo>
                      <a:pt x="278" y="87"/>
                      <a:pt x="267" y="86"/>
                      <a:pt x="253" y="79"/>
                    </a:cubicBezTo>
                    <a:cubicBezTo>
                      <a:pt x="242" y="73"/>
                      <a:pt x="225" y="79"/>
                      <a:pt x="218" y="71"/>
                    </a:cubicBezTo>
                    <a:lnTo>
                      <a:pt x="214" y="0"/>
                    </a:lnTo>
                    <a:lnTo>
                      <a:pt x="0" y="0"/>
                    </a:lnTo>
                    <a:lnTo>
                      <a:pt x="0" y="222"/>
                    </a:lnTo>
                    <a:lnTo>
                      <a:pt x="214" y="222"/>
                    </a:lnTo>
                    <a:lnTo>
                      <a:pt x="218" y="161"/>
                    </a:lnTo>
                    <a:cubicBezTo>
                      <a:pt x="225" y="152"/>
                      <a:pt x="242" y="158"/>
                      <a:pt x="253" y="152"/>
                    </a:cubicBezTo>
                    <a:cubicBezTo>
                      <a:pt x="267" y="145"/>
                      <a:pt x="278" y="144"/>
                      <a:pt x="291" y="153"/>
                    </a:cubicBezTo>
                    <a:cubicBezTo>
                      <a:pt x="294" y="155"/>
                      <a:pt x="298" y="154"/>
                      <a:pt x="302" y="153"/>
                    </a:cubicBezTo>
                    <a:cubicBezTo>
                      <a:pt x="321" y="150"/>
                      <a:pt x="341" y="147"/>
                      <a:pt x="361" y="143"/>
                    </a:cubicBezTo>
                    <a:cubicBezTo>
                      <a:pt x="377" y="140"/>
                      <a:pt x="395" y="138"/>
                      <a:pt x="397" y="116"/>
                    </a:cubicBezTo>
                    <a:cubicBezTo>
                      <a:pt x="395" y="93"/>
                      <a:pt x="377" y="91"/>
                      <a:pt x="36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3" name="Групувати 12"/>
            <p:cNvGrpSpPr/>
            <p:nvPr/>
          </p:nvGrpSpPr>
          <p:grpSpPr>
            <a:xfrm>
              <a:off x="3320964" y="6010559"/>
              <a:ext cx="6578600" cy="607485"/>
              <a:chOff x="3320964" y="6010559"/>
              <a:chExt cx="6578600" cy="607485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3320964" y="6010559"/>
                <a:ext cx="6578600" cy="60748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492805" y="6033269"/>
                <a:ext cx="499533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chemeClr val="bg1"/>
                    </a:solidFill>
                  </a:rPr>
                  <a:t>ДЕПАРТАМЕНТ ФІНАНСІВ, ЕКОНОМІКИ ТА ІНВЕСТИЦІЙ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СУМСЬКОЇ МІСЬКОЇ РАДИ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5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562642"/>
            <a:ext cx="9906000" cy="85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" y="720874"/>
            <a:ext cx="9905999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ВАРТІСТЬ ХАРЧУВАННЯ ОДНОГО ДІТИНО-ДНЯ ЗАКЛАДІВ ГАЛУЗІ </a:t>
            </a:r>
            <a:r>
              <a:rPr lang="ru-RU" altLang="uk-UA" sz="32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«</a:t>
            </a: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ОСВІТА</a:t>
            </a:r>
            <a:r>
              <a:rPr lang="ru-RU" altLang="uk-UA" sz="32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43" name="Групувати 42"/>
          <p:cNvGrpSpPr/>
          <p:nvPr/>
        </p:nvGrpSpPr>
        <p:grpSpPr>
          <a:xfrm>
            <a:off x="552450" y="2961665"/>
            <a:ext cx="4400550" cy="524485"/>
            <a:chOff x="377674" y="2971190"/>
            <a:chExt cx="4156226" cy="48078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77674" y="2971190"/>
              <a:ext cx="928229" cy="480789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Плата з міського бюджету </a:t>
              </a:r>
              <a:r>
                <a:rPr lang="ru-RU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–</a:t>
              </a:r>
              <a:r>
                <a:rPr lang="en-US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200" b="1" dirty="0" smtClean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7,20 грн</a:t>
              </a:r>
              <a:endParaRPr lang="ru-RU" sz="1200" b="1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359001" y="2971190"/>
              <a:ext cx="928229" cy="480788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Батьківська </a:t>
              </a:r>
              <a:r>
                <a:rPr lang="en-US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плата – </a:t>
              </a:r>
              <a:r>
                <a:rPr lang="en-US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200" b="1" dirty="0" smtClean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10,80 грн</a:t>
              </a:r>
              <a:endParaRPr lang="ru-RU" sz="1200" b="1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04512" y="2971190"/>
              <a:ext cx="958286" cy="480789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Плата з міського бюджету </a:t>
              </a:r>
              <a:r>
                <a:rPr lang="ru-RU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– </a:t>
              </a:r>
              <a:r>
                <a:rPr lang="en-US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200" b="1" dirty="0" smtClean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8,80 грн</a:t>
              </a:r>
              <a:endParaRPr lang="ru-RU" sz="1200" b="1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07782" y="2971190"/>
              <a:ext cx="926118" cy="480788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Батьківська </a:t>
              </a:r>
              <a:r>
                <a:rPr lang="en-US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плата </a:t>
              </a:r>
              <a:r>
                <a:rPr lang="ru-RU" sz="12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-                    </a:t>
              </a:r>
              <a:r>
                <a:rPr lang="ru-RU" sz="1200" b="1" dirty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13,20 </a:t>
              </a:r>
              <a:r>
                <a:rPr lang="ru-RU" sz="1200" b="1" dirty="0" smtClean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грн</a:t>
              </a:r>
              <a:endParaRPr lang="ru-RU" sz="1200" b="1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46" name="Групувати 45"/>
          <p:cNvGrpSpPr/>
          <p:nvPr/>
        </p:nvGrpSpPr>
        <p:grpSpPr>
          <a:xfrm>
            <a:off x="756557" y="4407539"/>
            <a:ext cx="8379884" cy="258918"/>
            <a:chOff x="756557" y="4407539"/>
            <a:chExt cx="8379884" cy="25891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56557" y="4407539"/>
              <a:ext cx="3578376" cy="258918"/>
            </a:xfrm>
            <a:prstGeom prst="rect">
              <a:avLst/>
            </a:prstGeom>
            <a:solidFill>
              <a:srgbClr val="FFF0C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Плата з міського бюджету </a:t>
              </a:r>
              <a:r>
                <a:rPr 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-</a:t>
              </a:r>
              <a:r>
                <a:rPr lang="en-US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sz="1600" b="1" dirty="0" smtClean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8,00 грн</a:t>
              </a:r>
              <a:endParaRPr lang="ru-RU" sz="1600" b="1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40401" y="4407539"/>
              <a:ext cx="3396040" cy="258918"/>
            </a:xfrm>
            <a:prstGeom prst="rect">
              <a:avLst/>
            </a:prstGeom>
            <a:solidFill>
              <a:srgbClr val="FFF0C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Плата з міського бюджету - </a:t>
              </a:r>
              <a:r>
                <a:rPr lang="ru-RU" sz="1600" b="1" dirty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14,00 </a:t>
              </a:r>
              <a:r>
                <a:rPr lang="ru-RU" sz="1600" b="1" dirty="0" smtClean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грн</a:t>
              </a:r>
              <a:endParaRPr lang="ru-RU" sz="1600" b="1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998258" y="5790143"/>
            <a:ext cx="3897842" cy="296332"/>
          </a:xfrm>
          <a:prstGeom prst="rect">
            <a:avLst/>
          </a:prstGeom>
          <a:solidFill>
            <a:srgbClr val="DCF4F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GOST 2.30481 type A" panose="00000400000000000000" pitchFamily="2" charset="0"/>
              </a:rPr>
              <a:t>Плата з міського бюджету </a:t>
            </a:r>
            <a:r>
              <a:rPr lang="ru-RU" sz="1600" b="1" dirty="0" smtClean="0">
                <a:solidFill>
                  <a:schemeClr val="tx1"/>
                </a:solidFill>
                <a:latin typeface="GOST 2.30481 type A" panose="00000400000000000000" pitchFamily="2" charset="0"/>
              </a:rPr>
              <a:t>-</a:t>
            </a:r>
            <a:r>
              <a:rPr lang="en-US" sz="1600" b="1" dirty="0" smtClean="0">
                <a:solidFill>
                  <a:schemeClr val="tx1"/>
                </a:solidFill>
                <a:latin typeface="GOST 2.30481 type A" panose="00000400000000000000" pitchFamily="2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OST 2.30481 type A" panose="00000400000000000000" pitchFamily="2" charset="0"/>
              </a:rPr>
              <a:t>23,00</a:t>
            </a:r>
            <a:r>
              <a:rPr lang="ru-RU" sz="1600" b="1" dirty="0" smtClean="0">
                <a:solidFill>
                  <a:srgbClr val="C00000"/>
                </a:solidFill>
                <a:latin typeface="GOST 2.30481 type A" panose="00000400000000000000" pitchFamily="2" charset="0"/>
              </a:rPr>
              <a:t> грн</a:t>
            </a:r>
            <a:endParaRPr lang="ru-RU" sz="1600" b="1" dirty="0">
              <a:solidFill>
                <a:srgbClr val="C00000"/>
              </a:solidFill>
              <a:latin typeface="GOST 2.30481 type A" panose="00000400000000000000" pitchFamily="2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34" name="Прямоугольник 33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3" name="Групувати 12"/>
          <p:cNvGrpSpPr/>
          <p:nvPr/>
        </p:nvGrpSpPr>
        <p:grpSpPr>
          <a:xfrm>
            <a:off x="358623" y="1509860"/>
            <a:ext cx="9218084" cy="492197"/>
            <a:chOff x="358623" y="1509860"/>
            <a:chExt cx="9218084" cy="49219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58623" y="1509860"/>
              <a:ext cx="9218084" cy="35638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/>
            <a:p>
              <a:pPr algn="ctr"/>
              <a:r>
                <a:rPr lang="ru-RU" sz="22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Заклади дошкільної освіти та  дошкільні відділення </a:t>
              </a:r>
              <a:r>
                <a:rPr lang="ru-RU" sz="2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навчально-виховних </a:t>
              </a:r>
              <a:r>
                <a:rPr lang="ru-RU" sz="22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комплексів</a:t>
              </a:r>
            </a:p>
          </p:txBody>
        </p:sp>
        <p:sp>
          <p:nvSpPr>
            <p:cNvPr id="41" name="Стрілка вправо 25"/>
            <p:cNvSpPr/>
            <p:nvPr/>
          </p:nvSpPr>
          <p:spPr>
            <a:xfrm rot="5400000">
              <a:off x="2249225" y="1824312"/>
              <a:ext cx="211352" cy="128897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82" name="Стрілка вправо 25"/>
            <p:cNvSpPr/>
            <p:nvPr/>
          </p:nvSpPr>
          <p:spPr>
            <a:xfrm rot="5400000">
              <a:off x="7392727" y="1831932"/>
              <a:ext cx="211352" cy="128897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358622" y="1976218"/>
            <a:ext cx="9218085" cy="391599"/>
            <a:chOff x="358622" y="1976218"/>
            <a:chExt cx="9218085" cy="39159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58622" y="1976218"/>
              <a:ext cx="4784877" cy="25891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Вихованці дошкільних закладів - 9 130 од.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459361" y="1976218"/>
              <a:ext cx="4117346" cy="25891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Пільгові категорії - 1 899 од.</a:t>
              </a:r>
            </a:p>
          </p:txBody>
        </p:sp>
        <p:sp>
          <p:nvSpPr>
            <p:cNvPr id="64" name="Стрілка вправо 25"/>
            <p:cNvSpPr/>
            <p:nvPr/>
          </p:nvSpPr>
          <p:spPr>
            <a:xfrm rot="5400000">
              <a:off x="1200520" y="2219598"/>
              <a:ext cx="150397" cy="100322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66" name="Стрілка вправо 25"/>
            <p:cNvSpPr/>
            <p:nvPr/>
          </p:nvSpPr>
          <p:spPr>
            <a:xfrm rot="5400000">
              <a:off x="6263059" y="2222457"/>
              <a:ext cx="173255" cy="117465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67" name="Стрілка вправо 25"/>
            <p:cNvSpPr/>
            <p:nvPr/>
          </p:nvSpPr>
          <p:spPr>
            <a:xfrm rot="5400000">
              <a:off x="8524294" y="2222455"/>
              <a:ext cx="182781" cy="81271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65" name="Стрілка вправо 25"/>
            <p:cNvSpPr/>
            <p:nvPr/>
          </p:nvSpPr>
          <p:spPr>
            <a:xfrm rot="5400000">
              <a:off x="3492235" y="2234839"/>
              <a:ext cx="144681" cy="109847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42" name="Групувати 41"/>
          <p:cNvGrpSpPr/>
          <p:nvPr/>
        </p:nvGrpSpPr>
        <p:grpSpPr>
          <a:xfrm>
            <a:off x="377673" y="2346764"/>
            <a:ext cx="9179985" cy="640183"/>
            <a:chOff x="377673" y="2346764"/>
            <a:chExt cx="9179985" cy="64018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77673" y="2346764"/>
              <a:ext cx="2108352" cy="482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Групи раннього віку</a:t>
              </a:r>
              <a:r>
                <a:rPr lang="en-US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-</a:t>
              </a:r>
              <a:r>
                <a:rPr lang="en-US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18,00 </a:t>
              </a:r>
              <a:r>
                <a:rPr lang="ru-RU" sz="1400" b="1" dirty="0" smtClean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грн</a:t>
              </a:r>
              <a:endParaRPr lang="ru-RU" sz="1400" b="1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38450" y="2356288"/>
              <a:ext cx="2286000" cy="477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Групи дошкільного </a:t>
              </a:r>
              <a:r>
                <a:rPr 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віку</a:t>
              </a:r>
              <a:r>
                <a:rPr lang="en-US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-</a:t>
              </a:r>
              <a:r>
                <a:rPr lang="en-US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sz="1400" b="1" dirty="0" smtClean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22,00 грн</a:t>
              </a:r>
              <a:endParaRPr lang="ru-RU" sz="1400" b="1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49836" y="2361051"/>
              <a:ext cx="1900032" cy="472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Групи раннього </a:t>
              </a:r>
              <a:r>
                <a:rPr 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віку (плата з міського бюджету)</a:t>
              </a:r>
              <a:r>
                <a:rPr lang="en-US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-</a:t>
              </a:r>
              <a:r>
                <a:rPr lang="en-US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18,00 </a:t>
              </a:r>
              <a:r>
                <a:rPr lang="ru-RU" sz="1400" b="1" dirty="0" smtClean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грн</a:t>
              </a:r>
              <a:endParaRPr lang="ru-RU" sz="1400" b="1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534276" y="2361052"/>
              <a:ext cx="2023382" cy="482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Групи дошкільного </a:t>
              </a:r>
              <a:r>
                <a:rPr 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віку (плата з міського бюджету)</a:t>
              </a:r>
              <a:r>
                <a:rPr lang="en-US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-</a:t>
              </a:r>
              <a:r>
                <a:rPr lang="en-US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sz="1400" b="1" dirty="0" smtClean="0">
                  <a:solidFill>
                    <a:srgbClr val="C00000"/>
                  </a:solidFill>
                  <a:latin typeface="GOST 2.30481 type A" panose="00000400000000000000" pitchFamily="2" charset="0"/>
                </a:rPr>
                <a:t>22,00 грн</a:t>
              </a:r>
              <a:endParaRPr lang="ru-RU" sz="1400" b="1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68" name="Стрілка вправо 25"/>
            <p:cNvSpPr/>
            <p:nvPr/>
          </p:nvSpPr>
          <p:spPr>
            <a:xfrm rot="5400000">
              <a:off x="983349" y="2817768"/>
              <a:ext cx="165639" cy="123182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69" name="Стрілка вправо 25"/>
            <p:cNvSpPr/>
            <p:nvPr/>
          </p:nvSpPr>
          <p:spPr>
            <a:xfrm rot="5400000">
              <a:off x="1931088" y="2830154"/>
              <a:ext cx="159921" cy="107942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78" name="Стрілка вправо 25"/>
            <p:cNvSpPr/>
            <p:nvPr/>
          </p:nvSpPr>
          <p:spPr>
            <a:xfrm rot="5400000">
              <a:off x="3340790" y="2845395"/>
              <a:ext cx="159921" cy="107942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79" name="Стрілка вправо 25"/>
            <p:cNvSpPr/>
            <p:nvPr/>
          </p:nvSpPr>
          <p:spPr>
            <a:xfrm rot="5400000">
              <a:off x="4361870" y="2853016"/>
              <a:ext cx="159921" cy="107942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44" name="Групувати 43"/>
          <p:cNvGrpSpPr/>
          <p:nvPr/>
        </p:nvGrpSpPr>
        <p:grpSpPr>
          <a:xfrm>
            <a:off x="358623" y="3533396"/>
            <a:ext cx="9218084" cy="527971"/>
            <a:chOff x="358623" y="3533396"/>
            <a:chExt cx="9218084" cy="5279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58623" y="3533396"/>
              <a:ext cx="9218084" cy="35638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22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Заклади загальної середньої освіти та шкільні відділення </a:t>
              </a:r>
              <a:r>
                <a:rPr lang="ru-RU" sz="22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навчально-виховних </a:t>
              </a:r>
              <a:r>
                <a:rPr lang="ru-RU" sz="22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комплексів</a:t>
              </a:r>
            </a:p>
          </p:txBody>
        </p:sp>
        <p:sp>
          <p:nvSpPr>
            <p:cNvPr id="72" name="Стрілка вправо 25"/>
            <p:cNvSpPr/>
            <p:nvPr/>
          </p:nvSpPr>
          <p:spPr>
            <a:xfrm rot="5400000">
              <a:off x="2128253" y="3888378"/>
              <a:ext cx="198024" cy="117469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80" name="Стрілка вправо 25"/>
            <p:cNvSpPr/>
            <p:nvPr/>
          </p:nvSpPr>
          <p:spPr>
            <a:xfrm rot="5400000">
              <a:off x="7332715" y="3903620"/>
              <a:ext cx="198024" cy="117469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45" name="Групувати 44"/>
          <p:cNvGrpSpPr/>
          <p:nvPr/>
        </p:nvGrpSpPr>
        <p:grpSpPr>
          <a:xfrm>
            <a:off x="461281" y="4034602"/>
            <a:ext cx="8957419" cy="461104"/>
            <a:chOff x="461281" y="4034602"/>
            <a:chExt cx="8957419" cy="46110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1281" y="4034602"/>
              <a:ext cx="4691743" cy="258918"/>
            </a:xfrm>
            <a:prstGeom prst="rect">
              <a:avLst/>
            </a:prstGeom>
            <a:solidFill>
              <a:srgbClr val="FFDF7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Учні загальноосвітніх навчальних </a:t>
              </a:r>
              <a:r>
                <a:rPr 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закладів (</a:t>
              </a:r>
              <a:r>
                <a: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1-4 кл.) - 11 315 од.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400675" y="4034602"/>
              <a:ext cx="4018025" cy="258918"/>
            </a:xfrm>
            <a:prstGeom prst="rect">
              <a:avLst/>
            </a:prstGeom>
            <a:solidFill>
              <a:srgbClr val="FFDF7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Пільгові категорії (1-11 кл.) - 2 497 од.</a:t>
              </a:r>
            </a:p>
          </p:txBody>
        </p:sp>
        <p:sp>
          <p:nvSpPr>
            <p:cNvPr id="73" name="Стрілка вправо 25"/>
            <p:cNvSpPr/>
            <p:nvPr/>
          </p:nvSpPr>
          <p:spPr>
            <a:xfrm rot="5400000">
              <a:off x="2127305" y="4302720"/>
              <a:ext cx="211352" cy="128897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81" name="Стрілка вправо 25"/>
            <p:cNvSpPr/>
            <p:nvPr/>
          </p:nvSpPr>
          <p:spPr>
            <a:xfrm rot="5400000">
              <a:off x="7308907" y="4325581"/>
              <a:ext cx="211352" cy="128897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4851400"/>
            <a:ext cx="1817670" cy="14208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765118"/>
            <a:ext cx="1574800" cy="1468993"/>
          </a:xfrm>
          <a:prstGeom prst="rect">
            <a:avLst/>
          </a:prstGeom>
        </p:spPr>
      </p:pic>
      <p:grpSp>
        <p:nvGrpSpPr>
          <p:cNvPr id="47" name="Групувати 46"/>
          <p:cNvGrpSpPr/>
          <p:nvPr/>
        </p:nvGrpSpPr>
        <p:grpSpPr>
          <a:xfrm>
            <a:off x="2118026" y="4819594"/>
            <a:ext cx="5642127" cy="567016"/>
            <a:chOff x="2137076" y="4810069"/>
            <a:chExt cx="5642127" cy="56701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137076" y="4810069"/>
              <a:ext cx="5642127" cy="38105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Спеціальна  загальноосвітня школа</a:t>
              </a:r>
            </a:p>
          </p:txBody>
        </p:sp>
        <p:sp>
          <p:nvSpPr>
            <p:cNvPr id="76" name="Стрілка вправо 25"/>
            <p:cNvSpPr/>
            <p:nvPr/>
          </p:nvSpPr>
          <p:spPr>
            <a:xfrm rot="5400000">
              <a:off x="4781607" y="5206960"/>
              <a:ext cx="211352" cy="128897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48" name="Групувати 47"/>
          <p:cNvGrpSpPr/>
          <p:nvPr/>
        </p:nvGrpSpPr>
        <p:grpSpPr>
          <a:xfrm>
            <a:off x="2826808" y="5388632"/>
            <a:ext cx="4431242" cy="464704"/>
            <a:chOff x="2826808" y="5388632"/>
            <a:chExt cx="4431242" cy="46470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826808" y="5388632"/>
              <a:ext cx="4431242" cy="258918"/>
            </a:xfrm>
            <a:prstGeom prst="rect">
              <a:avLst/>
            </a:prstGeom>
            <a:solidFill>
              <a:srgbClr val="A1E2F9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Учні Спеціальної </a:t>
              </a:r>
              <a:r>
                <a:rPr 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загальноосвітньої </a:t>
              </a:r>
              <a:r>
                <a: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школи (1-11 кл.) -103 од.</a:t>
              </a:r>
            </a:p>
          </p:txBody>
        </p:sp>
        <p:sp>
          <p:nvSpPr>
            <p:cNvPr id="77" name="Стрілка вправо 25"/>
            <p:cNvSpPr/>
            <p:nvPr/>
          </p:nvSpPr>
          <p:spPr>
            <a:xfrm rot="5400000">
              <a:off x="4743507" y="5683211"/>
              <a:ext cx="211352" cy="128897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52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0" y="504969"/>
            <a:ext cx="9906000" cy="85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680319"/>
            <a:ext cx="9905999" cy="54245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ОБСЯГ ВИДАТКІВ ЗАГАЛЬНОГО ФОНДУ ГАЛУЗІ «ОХОРОНА ЗДОРОВ’Я»</a:t>
            </a:r>
            <a:endParaRPr lang="ru-RU" altLang="uk-UA" sz="28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333564" y="4688966"/>
            <a:ext cx="9116602" cy="665705"/>
            <a:chOff x="333564" y="4688966"/>
            <a:chExt cx="9116602" cy="665705"/>
          </a:xfrm>
        </p:grpSpPr>
        <p:sp>
          <p:nvSpPr>
            <p:cNvPr id="10" name="Прямокутник 3"/>
            <p:cNvSpPr/>
            <p:nvPr/>
          </p:nvSpPr>
          <p:spPr>
            <a:xfrm>
              <a:off x="333564" y="4874540"/>
              <a:ext cx="3762943" cy="48013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Цільові субвенції та дотація з ДБ, трансферти з інших бюджетів - </a:t>
              </a:r>
              <a:r>
                <a:rPr lang="uk-UA" altLang="ru-RU" sz="1400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32,5 млн грн</a:t>
              </a:r>
              <a:endParaRPr lang="ru-RU" altLang="ru-RU" sz="1400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5" name="Text Box 127"/>
            <p:cNvSpPr txBox="1">
              <a:spLocks noChangeArrowheads="1"/>
            </p:cNvSpPr>
            <p:nvPr/>
          </p:nvSpPr>
          <p:spPr bwMode="auto">
            <a:xfrm>
              <a:off x="4451364" y="4688966"/>
              <a:ext cx="8202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>
              <a:defPPr>
                <a:defRPr lang="ru-RU"/>
              </a:defPPr>
              <a:lvl1pPr algn="ctr" eaLnBrk="1" hangingPunct="1">
                <a:lnSpc>
                  <a:spcPct val="90000"/>
                </a:lnSpc>
                <a:spcBef>
                  <a:spcPct val="50000"/>
                </a:spcBef>
                <a:buFont typeface="Arial" charset="0"/>
                <a:buNone/>
                <a:defRPr sz="1600" b="1">
                  <a:latin typeface="GOST 2.30481 type A" panose="00000400000000000000" pitchFamily="2" charset="0"/>
                </a:defRPr>
              </a:lvl1pPr>
            </a:lstStyle>
            <a:p>
              <a:r>
                <a:rPr lang="uk-UA" altLang="ru-RU" sz="2000" dirty="0"/>
                <a:t>-</a:t>
              </a:r>
              <a:r>
                <a:rPr lang="uk-UA" altLang="ru-RU" sz="2000" dirty="0" smtClean="0"/>
                <a:t>47,1%</a:t>
              </a:r>
              <a:endParaRPr lang="ru-RU" altLang="ru-RU" sz="2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69635" y="4838733"/>
              <a:ext cx="3680531" cy="5159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Цільові субвенції та дотація з ДБ - </a:t>
              </a:r>
              <a:r>
                <a:rPr lang="uk-UA" altLang="ru-RU" sz="1400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17,2 млн грн</a:t>
              </a:r>
              <a:endParaRPr lang="ru-RU" altLang="ru-RU" sz="1400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83" name="Стрілка вправо 25"/>
            <p:cNvSpPr/>
            <p:nvPr/>
          </p:nvSpPr>
          <p:spPr>
            <a:xfrm>
              <a:off x="4528291" y="4933667"/>
              <a:ext cx="992942" cy="327114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5" name="Групувати 4"/>
          <p:cNvGrpSpPr/>
          <p:nvPr/>
        </p:nvGrpSpPr>
        <p:grpSpPr>
          <a:xfrm>
            <a:off x="333564" y="4124313"/>
            <a:ext cx="9116603" cy="646633"/>
            <a:chOff x="333564" y="4124313"/>
            <a:chExt cx="9116603" cy="646633"/>
          </a:xfrm>
        </p:grpSpPr>
        <p:sp>
          <p:nvSpPr>
            <p:cNvPr id="9" name="Прямокутник 3"/>
            <p:cNvSpPr/>
            <p:nvPr/>
          </p:nvSpPr>
          <p:spPr>
            <a:xfrm>
              <a:off x="333564" y="4290815"/>
              <a:ext cx="3763231" cy="480131"/>
            </a:xfrm>
            <a:prstGeom prst="rect">
              <a:avLst/>
            </a:prstGeom>
            <a:solidFill>
              <a:srgbClr val="FEBEF5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Додатково до медичної субвенції з ДБ за рахунок коштів міського бюджету – </a:t>
              </a: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67,9 млн грн</a:t>
              </a:r>
              <a:endParaRPr lang="ru-RU" altLang="ru-RU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8" name="Прямокутник 3"/>
            <p:cNvSpPr/>
            <p:nvPr/>
          </p:nvSpPr>
          <p:spPr>
            <a:xfrm>
              <a:off x="5769636" y="4264502"/>
              <a:ext cx="3680531" cy="480131"/>
            </a:xfrm>
            <a:prstGeom prst="rect">
              <a:avLst/>
            </a:prstGeom>
            <a:solidFill>
              <a:srgbClr val="FEBEF5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Додатково до медичної субвенції з ДБ за рахунок коштів міського бюджету – 95,9 </a:t>
              </a: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84" name="Text Box 127"/>
            <p:cNvSpPr txBox="1">
              <a:spLocks noChangeArrowheads="1"/>
            </p:cNvSpPr>
            <p:nvPr/>
          </p:nvSpPr>
          <p:spPr bwMode="auto">
            <a:xfrm>
              <a:off x="4451364" y="4124313"/>
              <a:ext cx="9117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>
              <a:defPPr>
                <a:defRPr lang="ru-RU"/>
              </a:defPPr>
              <a:lvl1pPr algn="ctr" eaLnBrk="1" hangingPunct="1">
                <a:lnSpc>
                  <a:spcPct val="90000"/>
                </a:lnSpc>
                <a:spcBef>
                  <a:spcPct val="50000"/>
                </a:spcBef>
                <a:buFont typeface="Arial" charset="0"/>
                <a:buNone/>
                <a:defRPr sz="1600" b="1">
                  <a:latin typeface="GOST 2.30481 type A" panose="00000400000000000000" pitchFamily="2" charset="0"/>
                </a:defRPr>
              </a:lvl1pPr>
            </a:lstStyle>
            <a:p>
              <a:r>
                <a:rPr lang="uk-UA" altLang="ru-RU" sz="2000" dirty="0"/>
                <a:t>+</a:t>
              </a:r>
              <a:r>
                <a:rPr lang="uk-UA" altLang="ru-RU" sz="2000" dirty="0" smtClean="0"/>
                <a:t>41,2%</a:t>
              </a:r>
              <a:endParaRPr lang="ru-RU" altLang="ru-RU" sz="2000" dirty="0"/>
            </a:p>
          </p:txBody>
        </p:sp>
        <p:sp>
          <p:nvSpPr>
            <p:cNvPr id="43" name="Стрілка вправо 25"/>
            <p:cNvSpPr/>
            <p:nvPr/>
          </p:nvSpPr>
          <p:spPr>
            <a:xfrm>
              <a:off x="4528291" y="4367323"/>
              <a:ext cx="992942" cy="327114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4" name="Групувати 3"/>
          <p:cNvGrpSpPr/>
          <p:nvPr/>
        </p:nvGrpSpPr>
        <p:grpSpPr>
          <a:xfrm>
            <a:off x="333564" y="3527101"/>
            <a:ext cx="9116603" cy="646758"/>
            <a:chOff x="333564" y="3527101"/>
            <a:chExt cx="9116603" cy="646758"/>
          </a:xfrm>
        </p:grpSpPr>
        <p:sp>
          <p:nvSpPr>
            <p:cNvPr id="8" name="Прямокутник 3"/>
            <p:cNvSpPr/>
            <p:nvPr/>
          </p:nvSpPr>
          <p:spPr>
            <a:xfrm>
              <a:off x="333564" y="3693728"/>
              <a:ext cx="3763231" cy="4801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Комунальні послуги та енергоносії – </a:t>
              </a: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26,1 млн грн </a:t>
              </a: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(кошти міського бюджету)</a:t>
              </a:r>
              <a:endParaRPr lang="ru-RU" altLang="ru-RU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7" name="Прямокутник 3"/>
            <p:cNvSpPr/>
            <p:nvPr/>
          </p:nvSpPr>
          <p:spPr>
            <a:xfrm>
              <a:off x="5769636" y="3676909"/>
              <a:ext cx="3680531" cy="4801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Комунальні послуги та енергоносії – 28,9 </a:t>
              </a: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млн грн                    </a:t>
              </a: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(кошти міського бюджету)</a:t>
              </a:r>
              <a:endParaRPr lang="ru-RU" altLang="ru-RU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3" name="Text Box 127"/>
            <p:cNvSpPr txBox="1">
              <a:spLocks noChangeArrowheads="1"/>
            </p:cNvSpPr>
            <p:nvPr/>
          </p:nvSpPr>
          <p:spPr bwMode="auto">
            <a:xfrm>
              <a:off x="4451364" y="3527101"/>
              <a:ext cx="9023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>
              <a:defPPr>
                <a:defRPr lang="ru-RU"/>
              </a:defPPr>
              <a:lvl1pPr algn="ctr" eaLnBrk="1" hangingPunct="1">
                <a:lnSpc>
                  <a:spcPct val="90000"/>
                </a:lnSpc>
                <a:spcBef>
                  <a:spcPct val="50000"/>
                </a:spcBef>
                <a:buFont typeface="Arial" charset="0"/>
                <a:buNone/>
                <a:defRPr sz="1600" b="1">
                  <a:latin typeface="GOST 2.30481 type A" panose="00000400000000000000" pitchFamily="2" charset="0"/>
                </a:defRPr>
              </a:lvl1pPr>
            </a:lstStyle>
            <a:p>
              <a:r>
                <a:rPr lang="uk-UA" altLang="ru-RU" sz="2000" dirty="0" smtClean="0"/>
                <a:t>+10,7%</a:t>
              </a:r>
              <a:endParaRPr lang="ru-RU" altLang="ru-RU" sz="2000" dirty="0"/>
            </a:p>
          </p:txBody>
        </p:sp>
        <p:sp>
          <p:nvSpPr>
            <p:cNvPr id="44" name="Стрілка вправо 25"/>
            <p:cNvSpPr/>
            <p:nvPr/>
          </p:nvSpPr>
          <p:spPr>
            <a:xfrm>
              <a:off x="4528291" y="3753417"/>
              <a:ext cx="992942" cy="327114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3" name="Групувати 2"/>
          <p:cNvGrpSpPr/>
          <p:nvPr/>
        </p:nvGrpSpPr>
        <p:grpSpPr>
          <a:xfrm>
            <a:off x="333564" y="2513975"/>
            <a:ext cx="9116603" cy="1071323"/>
            <a:chOff x="333564" y="2513975"/>
            <a:chExt cx="9116603" cy="1071323"/>
          </a:xfrm>
        </p:grpSpPr>
        <p:sp>
          <p:nvSpPr>
            <p:cNvPr id="7" name="Прямокутник 3"/>
            <p:cNvSpPr/>
            <p:nvPr/>
          </p:nvSpPr>
          <p:spPr>
            <a:xfrm>
              <a:off x="333564" y="2523469"/>
              <a:ext cx="3763231" cy="106182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Медична субвенція з ДБ для оплати поточних видатків, крім видатків на оплату комунальних послуг </a:t>
              </a:r>
              <a:r>
                <a:rPr lang="en-US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</a:b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(</a:t>
              </a: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в т. ч. цільові видатки на надання первинної медичної допомоги до 1 жовтня 2018 року </a:t>
              </a: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– </a:t>
              </a: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52,7 </a:t>
              </a: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млн грн) </a:t>
              </a:r>
              <a:r>
                <a:rPr lang="en-US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</a:b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– </a:t>
              </a: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231,7 </a:t>
              </a: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млн грн </a:t>
              </a:r>
              <a:endParaRPr lang="ru-RU" altLang="ru-RU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5" name="Прямокутник 3"/>
            <p:cNvSpPr/>
            <p:nvPr/>
          </p:nvSpPr>
          <p:spPr>
            <a:xfrm>
              <a:off x="5769636" y="2513975"/>
              <a:ext cx="3680531" cy="107132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Медична субвенція </a:t>
              </a:r>
              <a:r>
                <a:rPr lang="en-US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</a:b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з </a:t>
              </a: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ДБ для надання вторинної медичної допомоги, </a:t>
              </a:r>
              <a:r>
                <a:rPr lang="en-US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</a:b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для </a:t>
              </a: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оплати поточних видатків, </a:t>
              </a:r>
              <a:r>
                <a:rPr lang="en-US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</a:b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крім </a:t>
              </a:r>
              <a:r>
                <a:rPr lang="uk-UA" altLang="ru-RU" sz="1400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видатків на оплату комунальних послуг –                                                    194,7 </a:t>
              </a:r>
              <a:r>
                <a:rPr lang="uk-UA" altLang="ru-RU" sz="1400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1" name="Text Box 127"/>
            <p:cNvSpPr txBox="1">
              <a:spLocks noChangeArrowheads="1"/>
            </p:cNvSpPr>
            <p:nvPr/>
          </p:nvSpPr>
          <p:spPr bwMode="auto">
            <a:xfrm>
              <a:off x="4451364" y="2690506"/>
              <a:ext cx="8243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>
              <a:defPPr>
                <a:defRPr lang="ru-RU"/>
              </a:defPPr>
              <a:lvl1pPr algn="ctr" eaLnBrk="1" hangingPunct="1">
                <a:lnSpc>
                  <a:spcPct val="90000"/>
                </a:lnSpc>
                <a:spcBef>
                  <a:spcPct val="50000"/>
                </a:spcBef>
                <a:buFont typeface="Arial" charset="0"/>
                <a:buNone/>
                <a:defRPr sz="1600" b="1">
                  <a:latin typeface="GOST 2.30481 type A" panose="00000400000000000000" pitchFamily="2" charset="0"/>
                </a:defRPr>
              </a:lvl1pPr>
            </a:lstStyle>
            <a:p>
              <a:r>
                <a:rPr lang="uk-UA" altLang="ru-RU" sz="2000" dirty="0"/>
                <a:t>-16,0%</a:t>
              </a:r>
              <a:endParaRPr lang="ru-RU" altLang="ru-RU" sz="2000" dirty="0"/>
            </a:p>
          </p:txBody>
        </p:sp>
        <p:sp>
          <p:nvSpPr>
            <p:cNvPr id="45" name="Стрілка вправо 25"/>
            <p:cNvSpPr/>
            <p:nvPr/>
          </p:nvSpPr>
          <p:spPr>
            <a:xfrm>
              <a:off x="4528291" y="2945684"/>
              <a:ext cx="992942" cy="327114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2" name="Групувати 1"/>
          <p:cNvGrpSpPr/>
          <p:nvPr/>
        </p:nvGrpSpPr>
        <p:grpSpPr>
          <a:xfrm>
            <a:off x="333564" y="1445953"/>
            <a:ext cx="9116603" cy="951820"/>
            <a:chOff x="333564" y="1445953"/>
            <a:chExt cx="9116603" cy="951820"/>
          </a:xfrm>
        </p:grpSpPr>
        <p:sp>
          <p:nvSpPr>
            <p:cNvPr id="6" name="Прямокутник 2"/>
            <p:cNvSpPr/>
            <p:nvPr/>
          </p:nvSpPr>
          <p:spPr>
            <a:xfrm>
              <a:off x="333564" y="1502143"/>
              <a:ext cx="3763231" cy="8956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ru-RU" altLang="ru-RU" sz="2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2018 </a:t>
              </a:r>
              <a:r>
                <a:rPr lang="ru-RU" altLang="ru-RU" sz="2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рік</a:t>
              </a:r>
              <a:br>
                <a:rPr lang="ru-RU" altLang="ru-RU" sz="2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altLang="ru-RU" sz="20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Обсяг видатків - 358,2 млн грн</a:t>
              </a:r>
              <a:r>
                <a:rPr lang="ru-RU" alt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en-US" alt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alt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</a:t>
              </a:r>
              <a:r>
                <a:rPr lang="ru-RU" alt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них кошти міського бюджету – </a:t>
              </a:r>
              <a:r>
                <a:rPr lang="ru-RU" alt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94,0 млн грн).</a:t>
              </a:r>
              <a:endParaRPr lang="ru-RU" altLang="ru-RU" sz="14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4" name="Прямокутник 2"/>
            <p:cNvSpPr/>
            <p:nvPr/>
          </p:nvSpPr>
          <p:spPr>
            <a:xfrm>
              <a:off x="5769636" y="1502143"/>
              <a:ext cx="3680531" cy="8956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ru-RU" altLang="ru-RU" sz="2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2019 рік </a:t>
              </a:r>
              <a:r>
                <a:rPr lang="ru-RU" alt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ru-RU" alt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altLang="ru-RU" sz="20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Обсяг видатків </a:t>
              </a:r>
              <a:r>
                <a:rPr lang="ru-RU" altLang="ru-RU" sz="20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- 336,7 млн грн</a:t>
              </a:r>
              <a:r>
                <a:rPr lang="ru-RU" alt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en-US" alt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alt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</a:t>
              </a:r>
              <a:r>
                <a:rPr lang="ru-RU" alt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них кошти міського бюджету – 124,8 </a:t>
              </a:r>
              <a:r>
                <a:rPr lang="ru-RU" altLang="ru-RU" sz="14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грн).</a:t>
              </a:r>
              <a:endParaRPr lang="ru-RU" altLang="ru-RU" sz="14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7" name="Text Box 127"/>
            <p:cNvSpPr txBox="1">
              <a:spLocks noChangeArrowheads="1"/>
            </p:cNvSpPr>
            <p:nvPr/>
          </p:nvSpPr>
          <p:spPr bwMode="auto">
            <a:xfrm>
              <a:off x="4451364" y="1445953"/>
              <a:ext cx="9023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>
              <a:defPPr>
                <a:defRPr lang="ru-RU"/>
              </a:defPPr>
              <a:lvl1pPr algn="ctr" eaLnBrk="1" hangingPunct="1">
                <a:lnSpc>
                  <a:spcPct val="90000"/>
                </a:lnSpc>
                <a:spcBef>
                  <a:spcPct val="50000"/>
                </a:spcBef>
                <a:buFont typeface="Arial" charset="0"/>
                <a:buNone/>
                <a:defRPr sz="1600" b="1">
                  <a:latin typeface="GOST 2.30481 type A" panose="00000400000000000000" pitchFamily="2" charset="0"/>
                </a:defRPr>
              </a:lvl1pPr>
            </a:lstStyle>
            <a:p>
              <a:r>
                <a:rPr lang="uk-UA" altLang="ru-RU" sz="2000" dirty="0" smtClean="0"/>
                <a:t>-6,0%</a:t>
              </a:r>
              <a:endParaRPr lang="ru-RU" altLang="ru-RU" sz="2000" dirty="0"/>
            </a:p>
          </p:txBody>
        </p:sp>
        <p:sp>
          <p:nvSpPr>
            <p:cNvPr id="46" name="Стрілка вправо 25"/>
            <p:cNvSpPr/>
            <p:nvPr/>
          </p:nvSpPr>
          <p:spPr>
            <a:xfrm>
              <a:off x="4528291" y="1670486"/>
              <a:ext cx="992942" cy="327114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/>
          <a:stretch/>
        </p:blipFill>
        <p:spPr>
          <a:xfrm flipH="1">
            <a:off x="7238912" y="5409459"/>
            <a:ext cx="1984796" cy="1177218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34" name="Прямоугольник 33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45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04825"/>
            <a:ext cx="9906000" cy="7883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536117"/>
            <a:ext cx="9905999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uk-UA" sz="20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ОБСЯГ ВИДАТКІВ НА «СОЦІАЛЬНИЙ ЗАХИСТ ТА СОЦІАЛЬНЕ ЗАБЕЗПЕЧЕННЯ» </a:t>
            </a:r>
            <a:r>
              <a:rPr lang="ru-RU" altLang="uk-UA" sz="20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– 99</a:t>
            </a:r>
            <a:r>
              <a:rPr lang="en-US" altLang="uk-UA" sz="20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,</a:t>
            </a:r>
            <a:r>
              <a:rPr lang="uk-UA" altLang="uk-UA" sz="20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6</a:t>
            </a:r>
            <a:r>
              <a:rPr lang="en-US" altLang="uk-UA" sz="20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млн грн </a:t>
            </a:r>
            <a:endParaRPr lang="uk-UA" altLang="uk-UA" sz="20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altLang="uk-UA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(КОШТИ </a:t>
            </a:r>
            <a:r>
              <a:rPr lang="ru-RU" altLang="uk-UA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МІСЬКОГО БЮДЖЕТУ</a:t>
            </a:r>
            <a:r>
              <a:rPr lang="ru-RU" altLang="uk-UA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)</a:t>
            </a:r>
            <a:endParaRPr lang="uk-UA" altLang="uk-UA" sz="20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46" name="Прямоугольник 7"/>
          <p:cNvSpPr/>
          <p:nvPr/>
        </p:nvSpPr>
        <p:spPr>
          <a:xfrm>
            <a:off x="1938943" y="1757156"/>
            <a:ext cx="7846407" cy="374571"/>
          </a:xfrm>
          <a:prstGeom prst="roundRect">
            <a:avLst/>
          </a:prstGeom>
          <a:solidFill>
            <a:srgbClr val="FFAE7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uk-UA" alt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Надання матеріальної допомоги мешканцям м. Суми – 4,8 </a:t>
            </a:r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млн грн</a:t>
            </a:r>
            <a:endParaRPr lang="ru-RU" alt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7"/>
          <p:cNvSpPr/>
          <p:nvPr/>
        </p:nvSpPr>
        <p:spPr>
          <a:xfrm>
            <a:off x="1935767" y="2163556"/>
            <a:ext cx="7865457" cy="374571"/>
          </a:xfrm>
          <a:prstGeom prst="roundRect">
            <a:avLst/>
          </a:prstGeom>
          <a:solidFill>
            <a:srgbClr val="FFAE7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Надання соціальних гарантій, установлених Сумською міською радою </a:t>
            </a:r>
            <a:r>
              <a:rPr lang="uk-UA" altLang="ru-RU" sz="16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– 4,6 </a:t>
            </a:r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млн грн 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2.30481 type A" panose="020B0604020202020204" charset="0"/>
            </a:endParaRPr>
          </a:p>
        </p:txBody>
      </p:sp>
      <p:sp>
        <p:nvSpPr>
          <p:cNvPr id="48" name="Прямоугольник 7"/>
          <p:cNvSpPr/>
          <p:nvPr/>
        </p:nvSpPr>
        <p:spPr>
          <a:xfrm>
            <a:off x="1964343" y="1338056"/>
            <a:ext cx="7808307" cy="374571"/>
          </a:xfrm>
          <a:prstGeom prst="roundRect">
            <a:avLst/>
          </a:prstGeom>
          <a:solidFill>
            <a:srgbClr val="FFAE7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Надання пільг, </a:t>
            </a:r>
            <a:r>
              <a:rPr lang="uk-UA" alt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у</a:t>
            </a:r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становлених чинним законодавством – 32,2 млн грн 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2.30481 type A" panose="020B0604020202020204" charset="0"/>
            </a:endParaRPr>
          </a:p>
        </p:txBody>
      </p:sp>
      <p:sp>
        <p:nvSpPr>
          <p:cNvPr id="49" name="Прямоугольник 7"/>
          <p:cNvSpPr/>
          <p:nvPr/>
        </p:nvSpPr>
        <p:spPr>
          <a:xfrm>
            <a:off x="1935767" y="3033506"/>
            <a:ext cx="7817833" cy="374571"/>
          </a:xfrm>
          <a:prstGeom prst="roundRect">
            <a:avLst/>
          </a:prstGeom>
          <a:solidFill>
            <a:srgbClr val="FFAE7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Надання фінпідтримки громадським організаціям, які мають соціальну спрямованість тощо – 1,5 млн грн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2.30481 type A" panose="020B0604020202020204" charset="0"/>
            </a:endParaRPr>
          </a:p>
        </p:txBody>
      </p:sp>
      <p:sp>
        <p:nvSpPr>
          <p:cNvPr id="50" name="Прямоугольник 7"/>
          <p:cNvSpPr/>
          <p:nvPr/>
        </p:nvSpPr>
        <p:spPr>
          <a:xfrm>
            <a:off x="1926243" y="2595356"/>
            <a:ext cx="7846407" cy="374571"/>
          </a:xfrm>
          <a:prstGeom prst="roundRect">
            <a:avLst/>
          </a:prstGeom>
          <a:solidFill>
            <a:srgbClr val="FFAE7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Надання пільг на житлово-комунальні послуги окремим категоріям громадян – 1,9 млн грн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2.30481 type A" panose="020B060402020202020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92075" y="1346242"/>
            <a:ext cx="1843558" cy="2022693"/>
            <a:chOff x="92075" y="1346242"/>
            <a:chExt cx="1843558" cy="2022693"/>
          </a:xfrm>
        </p:grpSpPr>
        <p:sp>
          <p:nvSpPr>
            <p:cNvPr id="22" name="TextBox 21"/>
            <p:cNvSpPr txBox="1"/>
            <p:nvPr/>
          </p:nvSpPr>
          <p:spPr>
            <a:xfrm>
              <a:off x="92075" y="1346242"/>
              <a:ext cx="1631950" cy="20226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eaLnBrk="0" hangingPunct="0"/>
              <a:endParaRPr lang="uk-UA" sz="1600" b="1" dirty="0" smtClean="0">
                <a:solidFill>
                  <a:schemeClr val="tx1"/>
                </a:solidFill>
                <a:latin typeface="GOST 2.30481 type A" panose="020B0604020202020204" charset="0"/>
                <a:cs typeface="Times New Roman" panose="02020603050405020304" pitchFamily="18" charset="0"/>
              </a:endParaRPr>
            </a:p>
            <a:p>
              <a:pPr algn="ctr" eaLnBrk="0" hangingPunct="0"/>
              <a:r>
                <a:rPr lang="uk-UA" sz="1600" b="1" dirty="0" smtClean="0">
                  <a:solidFill>
                    <a:schemeClr val="tx1"/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Міська </a:t>
              </a:r>
              <a:r>
                <a:rPr lang="uk-UA" sz="1600" b="1" dirty="0">
                  <a:solidFill>
                    <a:schemeClr val="tx1"/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програма </a:t>
              </a:r>
              <a:r>
                <a:rPr lang="ru-RU" sz="1600" b="1" dirty="0" smtClean="0">
                  <a:solidFill>
                    <a:schemeClr val="tx1"/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«Місто </a:t>
              </a:r>
              <a:r>
                <a:rPr lang="ru-RU" sz="1600" b="1" dirty="0">
                  <a:solidFill>
                    <a:schemeClr val="tx1"/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Суми - територія добра та </a:t>
              </a:r>
              <a:r>
                <a:rPr lang="ru-RU" sz="1600" b="1" dirty="0" smtClean="0">
                  <a:solidFill>
                    <a:schemeClr val="tx1"/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милосердя»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45,0 млн грн</a:t>
              </a:r>
            </a:p>
            <a:p>
              <a:pPr algn="ctr" eaLnBrk="0" hangingPunct="0"/>
              <a:endParaRPr lang="ru-RU" b="1" dirty="0">
                <a:solidFill>
                  <a:srgbClr val="C00000"/>
                </a:solidFill>
                <a:latin typeface="GOST 2.30481 type A" panose="020B0604020202020204" charset="0"/>
              </a:endParaRPr>
            </a:p>
          </p:txBody>
        </p:sp>
        <p:sp>
          <p:nvSpPr>
            <p:cNvPr id="51" name="Ліва фігурна дужка 43"/>
            <p:cNvSpPr/>
            <p:nvPr/>
          </p:nvSpPr>
          <p:spPr>
            <a:xfrm>
              <a:off x="1692834" y="1431925"/>
              <a:ext cx="242799" cy="1895475"/>
            </a:xfrm>
            <a:prstGeom prst="leftBrace">
              <a:avLst>
                <a:gd name="adj1" fmla="val 149006"/>
                <a:gd name="adj2" fmla="val 48771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uk-UA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Прямоугольник 7"/>
          <p:cNvSpPr/>
          <p:nvPr/>
        </p:nvSpPr>
        <p:spPr>
          <a:xfrm>
            <a:off x="1897668" y="4535281"/>
            <a:ext cx="7846407" cy="374571"/>
          </a:xfrm>
          <a:prstGeom prst="roundRect">
            <a:avLst/>
          </a:prstGeom>
          <a:solidFill>
            <a:srgbClr val="9FE5F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uk-UA" alt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Надання матеріальної допомоги </a:t>
            </a:r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учасникам АТО та членам їхніх сімей - 2,2 млн грн</a:t>
            </a:r>
            <a:endParaRPr lang="ru-RU" alt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7"/>
          <p:cNvSpPr/>
          <p:nvPr/>
        </p:nvSpPr>
        <p:spPr>
          <a:xfrm>
            <a:off x="1907192" y="4068556"/>
            <a:ext cx="7865457" cy="374571"/>
          </a:xfrm>
          <a:prstGeom prst="roundRect">
            <a:avLst/>
          </a:prstGeom>
          <a:solidFill>
            <a:srgbClr val="9FE5F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Надання соціальних гарантій, установлених Сумською міською радою – 5,1 млн грн 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2.30481 type A" panose="020B0604020202020204" charset="0"/>
            </a:endParaRPr>
          </a:p>
        </p:txBody>
      </p:sp>
      <p:sp>
        <p:nvSpPr>
          <p:cNvPr id="55" name="Прямоугольник 7"/>
          <p:cNvSpPr/>
          <p:nvPr/>
        </p:nvSpPr>
        <p:spPr>
          <a:xfrm>
            <a:off x="1926243" y="3582781"/>
            <a:ext cx="7808307" cy="374571"/>
          </a:xfrm>
          <a:prstGeom prst="roundRect">
            <a:avLst/>
          </a:prstGeom>
          <a:solidFill>
            <a:srgbClr val="9FE5F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Надання одноразової цільової матеріальної допомоги для придбання житла – 21,0 млн грн 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2.30481 type A" panose="020B0604020202020204" charset="0"/>
            </a:endParaRPr>
          </a:p>
        </p:txBody>
      </p:sp>
      <p:sp>
        <p:nvSpPr>
          <p:cNvPr id="56" name="Прямоугольник 7"/>
          <p:cNvSpPr/>
          <p:nvPr/>
        </p:nvSpPr>
        <p:spPr>
          <a:xfrm>
            <a:off x="1897668" y="4973431"/>
            <a:ext cx="7846407" cy="374571"/>
          </a:xfrm>
          <a:prstGeom prst="roundRect">
            <a:avLst/>
          </a:prstGeom>
          <a:solidFill>
            <a:srgbClr val="9FE5F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uk-UA" alt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ST 2.30481 type A" panose="00000400000000000000" pitchFamily="2" charset="0"/>
                <a:cs typeface="Times New Roman" panose="02020603050405020304" pitchFamily="18" charset="0"/>
              </a:rPr>
              <a:t>Надання пільг на житлово-комунальні послуги – 0,7 млн грн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ST 2.30481 type A" panose="020B060402020202020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76199" y="3451267"/>
            <a:ext cx="1846734" cy="2022693"/>
            <a:chOff x="76199" y="3451267"/>
            <a:chExt cx="1846734" cy="2022693"/>
          </a:xfrm>
        </p:grpSpPr>
        <p:sp>
          <p:nvSpPr>
            <p:cNvPr id="52" name="TextBox 51"/>
            <p:cNvSpPr txBox="1"/>
            <p:nvPr/>
          </p:nvSpPr>
          <p:spPr>
            <a:xfrm>
              <a:off x="76199" y="3451267"/>
              <a:ext cx="1590675" cy="202269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eaLnBrk="0" hangingPunct="0"/>
              <a:r>
                <a:rPr lang="uk-UA" sz="1400" b="1" dirty="0" smtClean="0">
                  <a:solidFill>
                    <a:schemeClr val="tx1"/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Міська </a:t>
              </a:r>
              <a:r>
                <a:rPr lang="uk-UA" sz="1400" b="1" dirty="0">
                  <a:solidFill>
                    <a:schemeClr val="tx1"/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програма </a:t>
              </a:r>
              <a:r>
                <a:rPr lang="ru-RU" sz="1400" b="1" dirty="0" smtClean="0">
                  <a:solidFill>
                    <a:schemeClr val="tx1"/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«Соціальна підтримка учасників антитерористичної </a:t>
              </a:r>
              <a:r>
                <a:rPr lang="ru-RU" sz="1400" b="1" dirty="0">
                  <a:solidFill>
                    <a:schemeClr val="tx1"/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операції та членів </a:t>
              </a:r>
              <a:r>
                <a:rPr lang="ru-RU" sz="1400" b="1" dirty="0" smtClean="0">
                  <a:solidFill>
                    <a:schemeClr val="tx1"/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їхніх сімей»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GOST 2.30481 type A" panose="020B0604020202020204" charset="0"/>
                  <a:cs typeface="Times New Roman" panose="02020603050405020304" pitchFamily="18" charset="0"/>
                </a:rPr>
                <a:t>29,0 млн грн</a:t>
              </a:r>
            </a:p>
          </p:txBody>
        </p:sp>
        <p:sp>
          <p:nvSpPr>
            <p:cNvPr id="57" name="Ліва фігурна дужка 43"/>
            <p:cNvSpPr/>
            <p:nvPr/>
          </p:nvSpPr>
          <p:spPr>
            <a:xfrm>
              <a:off x="1680134" y="3533775"/>
              <a:ext cx="242799" cy="1895475"/>
            </a:xfrm>
            <a:prstGeom prst="leftBrace">
              <a:avLst>
                <a:gd name="adj1" fmla="val 149006"/>
                <a:gd name="adj2" fmla="val 48771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uk-UA" dirty="0">
                <a:solidFill>
                  <a:prstClr val="white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38123" y="5629275"/>
            <a:ext cx="4524377" cy="40862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tx1"/>
                </a:solidFill>
                <a:latin typeface="GOST 2.30481 type A" panose="020B0604020202020204" charset="0"/>
                <a:cs typeface="Times New Roman" panose="02020603050405020304" pitchFamily="18" charset="0"/>
              </a:rPr>
              <a:t>Інші програми соціальної спрямованості</a:t>
            </a:r>
            <a:r>
              <a:rPr lang="ru-RU" sz="1600" b="1" dirty="0">
                <a:solidFill>
                  <a:schemeClr val="tx1"/>
                </a:solidFill>
                <a:latin typeface="GOST 2.30481 type A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OST 2.30481 type A" panose="020B0604020202020204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OST 2.30481 type A" panose="020B0604020202020204" charset="0"/>
                <a:cs typeface="Times New Roman" panose="02020603050405020304" pitchFamily="18" charset="0"/>
              </a:rPr>
              <a:t>7,3 млн грн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86349" y="5632492"/>
            <a:ext cx="4552952" cy="40862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tx1"/>
                </a:solidFill>
                <a:latin typeface="GOST 2.30481 type A" panose="020B0604020202020204" charset="0"/>
                <a:cs typeface="Times New Roman" panose="02020603050405020304" pitchFamily="18" charset="0"/>
              </a:rPr>
              <a:t>Утримання установ соціального захисту 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OST 2.30481 type A" panose="020B0604020202020204" charset="0"/>
                <a:cs typeface="Times New Roman" panose="02020603050405020304" pitchFamily="18" charset="0"/>
              </a:rPr>
              <a:t>18,3 млн грн</a:t>
            </a:r>
          </a:p>
        </p:txBody>
      </p:sp>
    </p:spTree>
    <p:extLst>
      <p:ext uri="{BB962C8B-B14F-4D97-AF65-F5344CB8AC3E}">
        <p14:creationId xmlns:p14="http://schemas.microsoft.com/office/powerpoint/2010/main" val="41900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0" y="550664"/>
            <a:ext cx="9906000" cy="85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" y="713314"/>
            <a:ext cx="9905999" cy="54245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ОБСЯГ ВИДАТКІВ ЗАГАЛЬНОГО ФОНДУ «ФІЗИЧНА КУЛЬТУРА І СПОРТ» </a:t>
            </a:r>
            <a:endParaRPr lang="ru-RU" altLang="uk-UA" sz="28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 Box 131"/>
          <p:cNvSpPr txBox="1">
            <a:spLocks noChangeArrowheads="1"/>
          </p:cNvSpPr>
          <p:nvPr/>
        </p:nvSpPr>
        <p:spPr bwMode="auto">
          <a:xfrm>
            <a:off x="7016923" y="2128006"/>
            <a:ext cx="837978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uk-UA" altLang="ru-RU" b="1" dirty="0">
                <a:latin typeface="GOST 2.30481 type A" panose="00000400000000000000" pitchFamily="2" charset="0"/>
                <a:cs typeface="Arial" charset="0"/>
              </a:rPr>
              <a:t>+ </a:t>
            </a:r>
            <a:r>
              <a:rPr lang="uk-UA" altLang="ru-RU" b="1" dirty="0" smtClean="0">
                <a:latin typeface="GOST 2.30481 type A" panose="00000400000000000000" pitchFamily="2" charset="0"/>
                <a:cs typeface="Arial" charset="0"/>
              </a:rPr>
              <a:t>3,6 </a:t>
            </a:r>
            <a:r>
              <a:rPr lang="uk-UA" altLang="ru-RU" b="1" dirty="0">
                <a:latin typeface="GOST 2.30481 type A" panose="00000400000000000000" pitchFamily="2" charset="0"/>
                <a:cs typeface="Arial" charset="0"/>
              </a:rPr>
              <a:t>% </a:t>
            </a:r>
            <a:endParaRPr lang="ru-RU" altLang="ru-RU" b="1" dirty="0">
              <a:latin typeface="GOST 2.30481 type A" panose="00000400000000000000" pitchFamily="2" charset="0"/>
              <a:cs typeface="Arial" charset="0"/>
            </a:endParaRPr>
          </a:p>
        </p:txBody>
      </p:sp>
      <p:sp>
        <p:nvSpPr>
          <p:cNvPr id="8" name="Text Box 127"/>
          <p:cNvSpPr txBox="1">
            <a:spLocks noChangeArrowheads="1"/>
          </p:cNvSpPr>
          <p:nvPr/>
        </p:nvSpPr>
        <p:spPr bwMode="auto">
          <a:xfrm>
            <a:off x="7050872" y="2674369"/>
            <a:ext cx="829786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uk-UA" altLang="ru-RU" sz="1400" b="1" dirty="0">
                <a:latin typeface="GOST 2.30481 type A" panose="00000400000000000000" pitchFamily="2" charset="0"/>
                <a:cs typeface="Arial" charset="0"/>
              </a:rPr>
              <a:t>-</a:t>
            </a:r>
            <a:r>
              <a:rPr lang="uk-UA" altLang="ru-RU" sz="1400" b="1" dirty="0" smtClean="0">
                <a:latin typeface="GOST 2.30481 type A" panose="00000400000000000000" pitchFamily="2" charset="0"/>
                <a:cs typeface="Arial" charset="0"/>
              </a:rPr>
              <a:t>21,4 </a:t>
            </a:r>
            <a:r>
              <a:rPr lang="uk-UA" altLang="ru-RU" sz="1400" b="1" dirty="0">
                <a:latin typeface="GOST 2.30481 type A" panose="00000400000000000000" pitchFamily="2" charset="0"/>
                <a:cs typeface="Arial" charset="0"/>
              </a:rPr>
              <a:t>%</a:t>
            </a:r>
            <a:endParaRPr lang="ru-RU" altLang="ru-RU" sz="1400" b="1" dirty="0">
              <a:latin typeface="GOST 2.30481 type A" panose="00000400000000000000" pitchFamily="2" charset="0"/>
              <a:cs typeface="Arial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666750" y="2466582"/>
            <a:ext cx="4972595" cy="535531"/>
            <a:chOff x="666750" y="2466582"/>
            <a:chExt cx="4972595" cy="535531"/>
          </a:xfrm>
        </p:grpSpPr>
        <p:sp>
          <p:nvSpPr>
            <p:cNvPr id="9" name="Прямокутник 2"/>
            <p:cNvSpPr/>
            <p:nvPr/>
          </p:nvSpPr>
          <p:spPr>
            <a:xfrm>
              <a:off x="666750" y="2466582"/>
              <a:ext cx="4119172" cy="5355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Проведення навчально-тренувальних зборів, заходів </a:t>
              </a:r>
              <a:br>
                <a:rPr lang="uk-UA" altLang="ru-RU" sz="1600" b="1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</a:br>
              <a:r>
                <a:rPr lang="uk-UA" altLang="ru-RU" sz="1600" b="1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та змагань з фізичної культури та спорту</a:t>
              </a:r>
              <a:endParaRPr lang="ru-RU" altLang="ru-RU" sz="1600" b="1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2" name="Стрілка вправо 25"/>
            <p:cNvSpPr/>
            <p:nvPr/>
          </p:nvSpPr>
          <p:spPr>
            <a:xfrm>
              <a:off x="5000608" y="2553569"/>
              <a:ext cx="638737" cy="30598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 Box 128"/>
          <p:cNvSpPr txBox="1">
            <a:spLocks noChangeArrowheads="1"/>
          </p:cNvSpPr>
          <p:nvPr/>
        </p:nvSpPr>
        <p:spPr bwMode="auto">
          <a:xfrm>
            <a:off x="7054269" y="3219952"/>
            <a:ext cx="822991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uk-UA" altLang="ru-RU" sz="1400" b="1" dirty="0" smtClean="0">
                <a:latin typeface="GOST 2.30481 type A" panose="00000400000000000000" pitchFamily="2" charset="0"/>
                <a:cs typeface="Arial" charset="0"/>
              </a:rPr>
              <a:t>+4,7 %</a:t>
            </a:r>
            <a:endParaRPr lang="ru-RU" altLang="ru-RU" sz="1400" b="1" dirty="0">
              <a:latin typeface="GOST 2.30481 type A" panose="00000400000000000000" pitchFamily="2" charset="0"/>
              <a:cs typeface="Arial" charset="0"/>
            </a:endParaRPr>
          </a:p>
        </p:txBody>
      </p:sp>
      <p:sp>
        <p:nvSpPr>
          <p:cNvPr id="22" name="Text Box 129"/>
          <p:cNvSpPr txBox="1">
            <a:spLocks noChangeArrowheads="1"/>
          </p:cNvSpPr>
          <p:nvPr/>
        </p:nvSpPr>
        <p:spPr bwMode="auto">
          <a:xfrm>
            <a:off x="7052481" y="3738796"/>
            <a:ext cx="826568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uk-UA" altLang="ru-RU" sz="1400" b="1" dirty="0">
                <a:latin typeface="GOST 2.30481 type A" panose="00000400000000000000" pitchFamily="2" charset="0"/>
                <a:cs typeface="Arial" charset="0"/>
              </a:rPr>
              <a:t>+8,8 % </a:t>
            </a:r>
            <a:endParaRPr lang="ru-RU" altLang="ru-RU" sz="1400" b="1" dirty="0">
              <a:latin typeface="GOST 2.30481 type A" panose="00000400000000000000" pitchFamily="2" charset="0"/>
              <a:cs typeface="Arial" charset="0"/>
            </a:endParaRPr>
          </a:p>
        </p:txBody>
      </p:sp>
      <p:sp>
        <p:nvSpPr>
          <p:cNvPr id="23" name="Text Box 130"/>
          <p:cNvSpPr txBox="1">
            <a:spLocks noChangeArrowheads="1"/>
          </p:cNvSpPr>
          <p:nvPr/>
        </p:nvSpPr>
        <p:spPr bwMode="auto">
          <a:xfrm>
            <a:off x="7029054" y="4849238"/>
            <a:ext cx="873423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uk-UA" altLang="ru-RU" sz="1400" b="1" dirty="0">
                <a:latin typeface="GOST 2.30481 type A" panose="00000400000000000000" pitchFamily="2" charset="0"/>
                <a:cs typeface="Arial" charset="0"/>
              </a:rPr>
              <a:t>+14,3 %</a:t>
            </a:r>
            <a:endParaRPr lang="ru-RU" altLang="ru-RU" sz="1400" b="1" dirty="0">
              <a:latin typeface="GOST 2.30481 type A" panose="00000400000000000000" pitchFamily="2" charset="0"/>
              <a:cs typeface="Arial" charset="0"/>
            </a:endParaRPr>
          </a:p>
        </p:txBody>
      </p:sp>
      <p:sp>
        <p:nvSpPr>
          <p:cNvPr id="24" name="Text Box 129"/>
          <p:cNvSpPr txBox="1">
            <a:spLocks noChangeArrowheads="1"/>
          </p:cNvSpPr>
          <p:nvPr/>
        </p:nvSpPr>
        <p:spPr bwMode="auto">
          <a:xfrm>
            <a:off x="7029054" y="4304718"/>
            <a:ext cx="873423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uk-UA" altLang="ru-RU" sz="1400" b="1" dirty="0">
                <a:latin typeface="GOST 2.30481 type A" panose="00000400000000000000" pitchFamily="2" charset="0"/>
                <a:cs typeface="Arial" charset="0"/>
              </a:rPr>
              <a:t>+13,6 % </a:t>
            </a:r>
            <a:endParaRPr lang="ru-RU" altLang="ru-RU" sz="1400" b="1" dirty="0">
              <a:latin typeface="GOST 2.30481 type A" panose="00000400000000000000" pitchFamily="2" charset="0"/>
              <a:cs typeface="Arial" charset="0"/>
            </a:endParaRPr>
          </a:p>
        </p:txBody>
      </p:sp>
      <p:sp>
        <p:nvSpPr>
          <p:cNvPr id="40" name="Text Box 130"/>
          <p:cNvSpPr txBox="1">
            <a:spLocks noChangeArrowheads="1"/>
          </p:cNvSpPr>
          <p:nvPr/>
        </p:nvSpPr>
        <p:spPr bwMode="auto">
          <a:xfrm>
            <a:off x="7066608" y="5655035"/>
            <a:ext cx="798313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uk-UA" altLang="ru-RU" sz="1400" b="1" dirty="0">
                <a:latin typeface="GOST 2.30481 type A" panose="00000400000000000000" pitchFamily="2" charset="0"/>
                <a:cs typeface="Arial" charset="0"/>
              </a:rPr>
              <a:t>+20,0 %</a:t>
            </a:r>
            <a:endParaRPr lang="ru-RU" altLang="ru-RU" sz="1400" b="1" dirty="0">
              <a:latin typeface="GOST 2.30481 type A" panose="00000400000000000000" pitchFamily="2" charset="0"/>
              <a:cs typeface="Arial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5840589" y="2466582"/>
            <a:ext cx="1085183" cy="3648715"/>
            <a:chOff x="5840589" y="2466582"/>
            <a:chExt cx="1085183" cy="3648715"/>
          </a:xfrm>
        </p:grpSpPr>
        <p:sp>
          <p:nvSpPr>
            <p:cNvPr id="10" name="Прямокутник 13"/>
            <p:cNvSpPr/>
            <p:nvPr/>
          </p:nvSpPr>
          <p:spPr>
            <a:xfrm>
              <a:off x="5840590" y="2466582"/>
              <a:ext cx="1085182" cy="49059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4,2 млн грн</a:t>
              </a:r>
              <a:endParaRPr lang="ru-RU" altLang="ru-RU" sz="1600" b="1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6" name="Прямокутник 14"/>
            <p:cNvSpPr/>
            <p:nvPr/>
          </p:nvSpPr>
          <p:spPr>
            <a:xfrm>
              <a:off x="5840589" y="3117202"/>
              <a:ext cx="1085182" cy="4166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17,2 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5" name="Прямокутник 15"/>
            <p:cNvSpPr/>
            <p:nvPr/>
          </p:nvSpPr>
          <p:spPr>
            <a:xfrm>
              <a:off x="5840590" y="3661360"/>
              <a:ext cx="1085181" cy="3815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8,0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6" name="Прямокутник 16"/>
            <p:cNvSpPr/>
            <p:nvPr/>
          </p:nvSpPr>
          <p:spPr>
            <a:xfrm>
              <a:off x="5840590" y="4217181"/>
              <a:ext cx="1085181" cy="378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2,2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7" name="Прямокутник 17"/>
            <p:cNvSpPr/>
            <p:nvPr/>
          </p:nvSpPr>
          <p:spPr>
            <a:xfrm>
              <a:off x="5840590" y="4769758"/>
              <a:ext cx="1085181" cy="3788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1,4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42" name="Прямокутник 18"/>
            <p:cNvSpPr/>
            <p:nvPr/>
          </p:nvSpPr>
          <p:spPr>
            <a:xfrm>
              <a:off x="5852676" y="5310899"/>
              <a:ext cx="1071094" cy="8043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0,5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5" name="Групувати 4"/>
          <p:cNvGrpSpPr/>
          <p:nvPr/>
        </p:nvGrpSpPr>
        <p:grpSpPr>
          <a:xfrm>
            <a:off x="8133142" y="2466582"/>
            <a:ext cx="1089361" cy="3648715"/>
            <a:chOff x="8133142" y="2466582"/>
            <a:chExt cx="1089361" cy="3648715"/>
          </a:xfrm>
        </p:grpSpPr>
        <p:sp>
          <p:nvSpPr>
            <p:cNvPr id="11" name="Прямокутник 19"/>
            <p:cNvSpPr/>
            <p:nvPr/>
          </p:nvSpPr>
          <p:spPr>
            <a:xfrm>
              <a:off x="8133142" y="2466582"/>
              <a:ext cx="1089361" cy="4793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3,3 млн грн</a:t>
              </a:r>
              <a:endParaRPr lang="ru-RU" altLang="ru-RU" sz="1600" b="1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7" name="Прямокутник 20"/>
            <p:cNvSpPr/>
            <p:nvPr/>
          </p:nvSpPr>
          <p:spPr>
            <a:xfrm>
              <a:off x="8133142" y="3117203"/>
              <a:ext cx="1089360" cy="4166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18,0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8" name="Прямокутник 21"/>
            <p:cNvSpPr/>
            <p:nvPr/>
          </p:nvSpPr>
          <p:spPr>
            <a:xfrm>
              <a:off x="8133142" y="3661361"/>
              <a:ext cx="1089360" cy="3815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8,7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9" name="Прямокутник 22"/>
            <p:cNvSpPr/>
            <p:nvPr/>
          </p:nvSpPr>
          <p:spPr>
            <a:xfrm>
              <a:off x="8133142" y="4217182"/>
              <a:ext cx="1089360" cy="37830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2,5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30" name="Прямокутник 23"/>
            <p:cNvSpPr/>
            <p:nvPr/>
          </p:nvSpPr>
          <p:spPr>
            <a:xfrm>
              <a:off x="8133142" y="4769758"/>
              <a:ext cx="1089360" cy="3788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1,6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43" name="Прямокутник 24"/>
            <p:cNvSpPr/>
            <p:nvPr/>
          </p:nvSpPr>
          <p:spPr>
            <a:xfrm>
              <a:off x="8133143" y="5310899"/>
              <a:ext cx="1089360" cy="8043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0,6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2" name="Групувати 1"/>
          <p:cNvGrpSpPr/>
          <p:nvPr/>
        </p:nvGrpSpPr>
        <p:grpSpPr>
          <a:xfrm>
            <a:off x="5334000" y="1573509"/>
            <a:ext cx="1866899" cy="907802"/>
            <a:chOff x="5334000" y="1573509"/>
            <a:chExt cx="1866899" cy="907802"/>
          </a:xfrm>
        </p:grpSpPr>
        <p:sp>
          <p:nvSpPr>
            <p:cNvPr id="46" name="AutoShape 72"/>
            <p:cNvSpPr>
              <a:spLocks noChangeArrowheads="1"/>
            </p:cNvSpPr>
            <p:nvPr/>
          </p:nvSpPr>
          <p:spPr bwMode="auto">
            <a:xfrm>
              <a:off x="5334000" y="1573509"/>
              <a:ext cx="1866899" cy="4110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20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Всього на 2018 рік</a:t>
              </a:r>
              <a:endParaRPr lang="ru-RU" altLang="ru-RU" sz="20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47" name="Прямокутник 26"/>
            <p:cNvSpPr/>
            <p:nvPr/>
          </p:nvSpPr>
          <p:spPr>
            <a:xfrm>
              <a:off x="5477878" y="1982713"/>
              <a:ext cx="1491847" cy="498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3600" b="1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Arial" charset="0"/>
                </a:rPr>
                <a:t> </a:t>
              </a:r>
              <a:r>
                <a:rPr lang="uk-UA" altLang="ru-RU" sz="2400" b="1" dirty="0">
                  <a:latin typeface="GOST 2.30481 type A" panose="00000400000000000000" pitchFamily="2" charset="0"/>
                  <a:cs typeface="Arial" charset="0"/>
                </a:rPr>
                <a:t>33,5</a:t>
              </a:r>
              <a:r>
                <a:rPr lang="uk-UA" altLang="ru-RU" sz="3600" b="1" dirty="0">
                  <a:latin typeface="GOST 2.30481 type A" panose="00000400000000000000" pitchFamily="2" charset="0"/>
                  <a:cs typeface="Arial" charset="0"/>
                </a:rPr>
                <a:t> </a:t>
              </a:r>
              <a:r>
                <a:rPr lang="uk-UA" altLang="ru-RU" sz="1625" b="1" dirty="0" smtClean="0">
                  <a:latin typeface="GOST 2.30481 type A" panose="00000400000000000000" pitchFamily="2" charset="0"/>
                  <a:cs typeface="Arial" charset="0"/>
                </a:rPr>
                <a:t>млн грн</a:t>
              </a:r>
              <a:endParaRPr lang="ru-RU" altLang="ru-RU" sz="1625" b="1" dirty="0">
                <a:latin typeface="GOST 2.30481 type A" panose="00000400000000000000" pitchFamily="2" charset="0"/>
                <a:cs typeface="Arial" charset="0"/>
              </a:endParaRPr>
            </a:p>
          </p:txBody>
        </p:sp>
      </p:grpSp>
      <p:grpSp>
        <p:nvGrpSpPr>
          <p:cNvPr id="3" name="Групувати 2"/>
          <p:cNvGrpSpPr/>
          <p:nvPr/>
        </p:nvGrpSpPr>
        <p:grpSpPr>
          <a:xfrm>
            <a:off x="7620000" y="1565118"/>
            <a:ext cx="1847850" cy="912039"/>
            <a:chOff x="7620000" y="1565118"/>
            <a:chExt cx="1847850" cy="912039"/>
          </a:xfrm>
        </p:grpSpPr>
        <p:sp>
          <p:nvSpPr>
            <p:cNvPr id="49" name="AutoShape 71"/>
            <p:cNvSpPr>
              <a:spLocks noChangeArrowheads="1"/>
            </p:cNvSpPr>
            <p:nvPr/>
          </p:nvSpPr>
          <p:spPr bwMode="auto">
            <a:xfrm>
              <a:off x="7620000" y="1565118"/>
              <a:ext cx="1847850" cy="40222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20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Всього на 2019 рік</a:t>
              </a:r>
              <a:endParaRPr lang="ru-RU" altLang="ru-RU" sz="20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50" name="Прямокутник 27"/>
            <p:cNvSpPr/>
            <p:nvPr/>
          </p:nvSpPr>
          <p:spPr>
            <a:xfrm>
              <a:off x="8111962" y="1978559"/>
              <a:ext cx="1131720" cy="4985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2400" b="1" dirty="0">
                  <a:latin typeface="GOST 2.30481 type A" panose="00000400000000000000" pitchFamily="2" charset="0"/>
                  <a:cs typeface="Arial" charset="0"/>
                </a:rPr>
                <a:t>34,7</a:t>
              </a:r>
              <a:r>
                <a:rPr lang="uk-UA" altLang="ru-RU" sz="3600" b="1" dirty="0">
                  <a:latin typeface="GOST 2.30481 type A" panose="00000400000000000000" pitchFamily="2" charset="0"/>
                  <a:cs typeface="Arial" charset="0"/>
                </a:rPr>
                <a:t> </a:t>
              </a:r>
              <a:r>
                <a:rPr lang="uk-UA" altLang="ru-RU" sz="1625" b="1" dirty="0" smtClean="0">
                  <a:latin typeface="GOST 2.30481 type A" panose="00000400000000000000" pitchFamily="2" charset="0"/>
                  <a:cs typeface="Arial" charset="0"/>
                </a:rPr>
                <a:t>млн грн</a:t>
              </a:r>
              <a:endParaRPr lang="ru-RU" altLang="ru-RU" sz="1625" b="1" dirty="0">
                <a:latin typeface="GOST 2.30481 type A" panose="00000400000000000000" pitchFamily="2" charset="0"/>
                <a:cs typeface="Arial" charset="0"/>
              </a:endParaRPr>
            </a:p>
          </p:txBody>
        </p:sp>
      </p:grpSp>
      <p:grpSp>
        <p:nvGrpSpPr>
          <p:cNvPr id="13" name="Групувати 12"/>
          <p:cNvGrpSpPr/>
          <p:nvPr/>
        </p:nvGrpSpPr>
        <p:grpSpPr>
          <a:xfrm>
            <a:off x="666751" y="3117202"/>
            <a:ext cx="4972594" cy="416635"/>
            <a:chOff x="666751" y="3117202"/>
            <a:chExt cx="4972594" cy="416635"/>
          </a:xfrm>
        </p:grpSpPr>
        <p:sp>
          <p:nvSpPr>
            <p:cNvPr id="15" name="Прямокутник 3"/>
            <p:cNvSpPr/>
            <p:nvPr/>
          </p:nvSpPr>
          <p:spPr>
            <a:xfrm>
              <a:off x="666751" y="3117202"/>
              <a:ext cx="4132383" cy="4166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Утримання закладів </a:t>
              </a:r>
              <a:b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6 </a:t>
              </a: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ДЮСШ та СМ ЦФЗН «Спорт для всіх»)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53" name="Стрілка вправо 25"/>
            <p:cNvSpPr/>
            <p:nvPr/>
          </p:nvSpPr>
          <p:spPr>
            <a:xfrm>
              <a:off x="5000608" y="3188128"/>
              <a:ext cx="638737" cy="30598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Групувати 17"/>
          <p:cNvGrpSpPr/>
          <p:nvPr/>
        </p:nvGrpSpPr>
        <p:grpSpPr>
          <a:xfrm>
            <a:off x="666750" y="3654709"/>
            <a:ext cx="4972595" cy="1493918"/>
            <a:chOff x="666750" y="3654709"/>
            <a:chExt cx="4972595" cy="1493918"/>
          </a:xfrm>
        </p:grpSpPr>
        <p:sp>
          <p:nvSpPr>
            <p:cNvPr id="34" name="Овал 33"/>
            <p:cNvSpPr/>
            <p:nvPr/>
          </p:nvSpPr>
          <p:spPr>
            <a:xfrm>
              <a:off x="666750" y="3775136"/>
              <a:ext cx="1277473" cy="131224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Надання </a:t>
              </a:r>
              <a:br>
                <a:rPr lang="uk-UA" altLang="ru-RU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фінансової </a:t>
              </a:r>
              <a:br>
                <a:rPr lang="uk-UA" altLang="ru-RU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підтримки</a:t>
              </a:r>
              <a:endParaRPr lang="ru-RU" altLang="ru-RU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35" name="Прямокутник 6"/>
            <p:cNvSpPr/>
            <p:nvPr/>
          </p:nvSpPr>
          <p:spPr>
            <a:xfrm>
              <a:off x="2405081" y="3682033"/>
              <a:ext cx="2394053" cy="378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5 </a:t>
              </a:r>
              <a:r>
                <a:rPr lang="uk-UA" altLang="ru-RU" sz="16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ДСЮШ</a:t>
              </a:r>
              <a:endParaRPr lang="ru-RU" altLang="ru-RU" sz="1600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36" name="Прямокутник 7"/>
            <p:cNvSpPr/>
            <p:nvPr/>
          </p:nvSpPr>
          <p:spPr>
            <a:xfrm>
              <a:off x="2398769" y="4217180"/>
              <a:ext cx="2400365" cy="4310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КП СМР «МСК з хокею на траві «Сумчанка»</a:t>
              </a:r>
              <a:endParaRPr lang="ru-RU" altLang="ru-RU" sz="1600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37" name="Прямокутник 8"/>
            <p:cNvSpPr/>
            <p:nvPr/>
          </p:nvSpPr>
          <p:spPr>
            <a:xfrm>
              <a:off x="2398769" y="4769757"/>
              <a:ext cx="2400365" cy="3788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КП «Тенісна академія» СМР </a:t>
              </a:r>
              <a:endParaRPr lang="ru-RU" altLang="ru-RU" sz="1600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38" name="Ліва фігурна дужка 9"/>
            <p:cNvSpPr/>
            <p:nvPr/>
          </p:nvSpPr>
          <p:spPr>
            <a:xfrm>
              <a:off x="2076019" y="3654709"/>
              <a:ext cx="184644" cy="1493918"/>
            </a:xfrm>
            <a:prstGeom prst="leftBrace">
              <a:avLst>
                <a:gd name="adj1" fmla="val 184858"/>
                <a:gd name="adj2" fmla="val 50000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  <p:sp>
          <p:nvSpPr>
            <p:cNvPr id="54" name="Стрілка вправо 25"/>
            <p:cNvSpPr/>
            <p:nvPr/>
          </p:nvSpPr>
          <p:spPr>
            <a:xfrm>
              <a:off x="5000608" y="3682753"/>
              <a:ext cx="638737" cy="30598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  <p:sp>
          <p:nvSpPr>
            <p:cNvPr id="55" name="Стрілка вправо 25"/>
            <p:cNvSpPr/>
            <p:nvPr/>
          </p:nvSpPr>
          <p:spPr>
            <a:xfrm>
              <a:off x="5000608" y="4248674"/>
              <a:ext cx="638737" cy="30598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  <p:sp>
          <p:nvSpPr>
            <p:cNvPr id="56" name="Стрілка вправо 25"/>
            <p:cNvSpPr/>
            <p:nvPr/>
          </p:nvSpPr>
          <p:spPr>
            <a:xfrm>
              <a:off x="5000608" y="4806200"/>
              <a:ext cx="638737" cy="30598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Групувати 18"/>
          <p:cNvGrpSpPr/>
          <p:nvPr/>
        </p:nvGrpSpPr>
        <p:grpSpPr>
          <a:xfrm>
            <a:off x="504826" y="5310899"/>
            <a:ext cx="5134520" cy="804397"/>
            <a:chOff x="666750" y="5310899"/>
            <a:chExt cx="4972595" cy="804397"/>
          </a:xfrm>
        </p:grpSpPr>
        <p:sp>
          <p:nvSpPr>
            <p:cNvPr id="41" name="Прямокутник 5"/>
            <p:cNvSpPr/>
            <p:nvPr/>
          </p:nvSpPr>
          <p:spPr>
            <a:xfrm>
              <a:off x="666750" y="5310899"/>
              <a:ext cx="4132384" cy="8043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Виплата стипендій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та премій міського </a:t>
              </a: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голови м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. </a:t>
              </a: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Суми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sz="1600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(30 </a:t>
              </a:r>
              <a:r>
                <a:rPr lang="uk-UA" altLang="ru-RU" sz="16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талановитим спортсменам та </a:t>
              </a:r>
              <a:r>
                <a:rPr lang="uk-UA" altLang="ru-RU" sz="1600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видатним </a:t>
              </a:r>
              <a:br>
                <a:rPr lang="uk-UA" altLang="ru-RU" sz="1600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sz="1600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спортивним </a:t>
              </a:r>
              <a:r>
                <a:rPr lang="uk-UA" altLang="ru-RU" sz="16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тренерам, які працюють з дітьми та молоддю)</a:t>
              </a:r>
              <a:endParaRPr lang="ru-RU" altLang="ru-RU" sz="1600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57" name="Стрілка вправо 25"/>
            <p:cNvSpPr/>
            <p:nvPr/>
          </p:nvSpPr>
          <p:spPr>
            <a:xfrm>
              <a:off x="5000608" y="5510758"/>
              <a:ext cx="638737" cy="30598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3" y="1101224"/>
            <a:ext cx="3790237" cy="1284221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62" name="Прямоугольник 61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66" name="Прямоугольник 65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99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6" grpId="0"/>
      <p:bldP spid="8" grpId="0"/>
      <p:bldP spid="14" grpId="0"/>
      <p:bldP spid="22" grpId="0"/>
      <p:bldP spid="23" grpId="0"/>
      <p:bldP spid="24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522976"/>
            <a:ext cx="9906000" cy="85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" y="685626"/>
            <a:ext cx="9905999" cy="54245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ВИДАТКИ НА КУЛЬТУРНО-ОСВІТНІ ЗАКЛАДИ ТА ЗАХОДИ</a:t>
            </a:r>
            <a:endParaRPr lang="ru-RU" altLang="uk-UA" sz="28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09308" y="1544546"/>
            <a:ext cx="5172875" cy="1168679"/>
            <a:chOff x="81049" y="1044937"/>
            <a:chExt cx="4722902" cy="123940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49" y="1044937"/>
              <a:ext cx="1520685" cy="123940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2470" y="1084890"/>
              <a:ext cx="1621481" cy="1190100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8319" y="1193877"/>
              <a:ext cx="1302226" cy="978551"/>
            </a:xfrm>
            <a:prstGeom prst="rect">
              <a:avLst/>
            </a:prstGeom>
          </p:spPr>
        </p:pic>
      </p:grpSp>
      <p:sp>
        <p:nvSpPr>
          <p:cNvPr id="13" name="Text Box 189"/>
          <p:cNvSpPr txBox="1">
            <a:spLocks noChangeArrowheads="1"/>
          </p:cNvSpPr>
          <p:nvPr/>
        </p:nvSpPr>
        <p:spPr bwMode="auto">
          <a:xfrm>
            <a:off x="7362997" y="4922552"/>
            <a:ext cx="842082" cy="214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 sz="1400" b="1">
                <a:solidFill>
                  <a:srgbClr val="FF0000"/>
                </a:solidFill>
                <a:latin typeface="GOST 2.30481 type A" panose="00000400000000000000" pitchFamily="2" charset="0"/>
                <a:cs typeface="Arial" charset="0"/>
              </a:defRPr>
            </a:lvl1pPr>
          </a:lstStyle>
          <a:p>
            <a:r>
              <a:rPr lang="uk-UA" altLang="ru-RU" dirty="0">
                <a:solidFill>
                  <a:schemeClr val="tx1"/>
                </a:solidFill>
              </a:rPr>
              <a:t>+ 21,4 %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9" name="Text Box 192"/>
          <p:cNvSpPr txBox="1">
            <a:spLocks noChangeArrowheads="1"/>
          </p:cNvSpPr>
          <p:nvPr/>
        </p:nvSpPr>
        <p:spPr bwMode="auto">
          <a:xfrm>
            <a:off x="7427684" y="2733599"/>
            <a:ext cx="684013" cy="214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 sz="1400" b="1">
                <a:solidFill>
                  <a:srgbClr val="FF0000"/>
                </a:solidFill>
                <a:latin typeface="GOST 2.30481 type A" panose="00000400000000000000" pitchFamily="2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dirty="0">
                <a:solidFill>
                  <a:schemeClr val="tx1"/>
                </a:solidFill>
              </a:rPr>
              <a:t>+ 6,7 %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5" name="Text Box 190"/>
          <p:cNvSpPr txBox="1">
            <a:spLocks noChangeArrowheads="1"/>
          </p:cNvSpPr>
          <p:nvPr/>
        </p:nvSpPr>
        <p:spPr bwMode="auto">
          <a:xfrm>
            <a:off x="7343866" y="3635141"/>
            <a:ext cx="851647" cy="214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 sz="1400" b="1">
                <a:solidFill>
                  <a:srgbClr val="FF0000"/>
                </a:solidFill>
                <a:latin typeface="GOST 2.30481 type A" panose="00000400000000000000" pitchFamily="2" charset="0"/>
                <a:cs typeface="Arial" charset="0"/>
              </a:defRPr>
            </a:lvl1pPr>
          </a:lstStyle>
          <a:p>
            <a:r>
              <a:rPr lang="uk-UA" altLang="ru-RU" dirty="0">
                <a:solidFill>
                  <a:schemeClr val="tx1"/>
                </a:solidFill>
              </a:rPr>
              <a:t>- 22,2 %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6" name="Text Box 191"/>
          <p:cNvSpPr txBox="1">
            <a:spLocks noChangeArrowheads="1"/>
          </p:cNvSpPr>
          <p:nvPr/>
        </p:nvSpPr>
        <p:spPr bwMode="auto">
          <a:xfrm>
            <a:off x="7362997" y="3207870"/>
            <a:ext cx="813386" cy="214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 sz="1400" b="1">
                <a:solidFill>
                  <a:srgbClr val="FF0000"/>
                </a:solidFill>
                <a:latin typeface="GOST 2.30481 type A" panose="00000400000000000000" pitchFamily="2" charset="0"/>
                <a:cs typeface="Arial" charset="0"/>
              </a:defRPr>
            </a:lvl1pPr>
          </a:lstStyle>
          <a:p>
            <a:r>
              <a:rPr lang="uk-UA" altLang="ru-RU" dirty="0">
                <a:solidFill>
                  <a:schemeClr val="tx1"/>
                </a:solidFill>
              </a:rPr>
              <a:t>- </a:t>
            </a:r>
            <a:r>
              <a:rPr lang="uk-UA" altLang="ru-RU" dirty="0" smtClean="0">
                <a:solidFill>
                  <a:schemeClr val="tx1"/>
                </a:solidFill>
              </a:rPr>
              <a:t>14,8 </a:t>
            </a:r>
            <a:r>
              <a:rPr lang="uk-UA" altLang="ru-RU" dirty="0">
                <a:solidFill>
                  <a:schemeClr val="tx1"/>
                </a:solidFill>
              </a:rPr>
              <a:t>%</a:t>
            </a:r>
            <a:endParaRPr lang="ru-RU" altLang="ru-RU" dirty="0">
              <a:solidFill>
                <a:schemeClr val="tx1"/>
              </a:solidFill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8236821" y="2687827"/>
            <a:ext cx="1062545" cy="3331974"/>
            <a:chOff x="8236821" y="2687827"/>
            <a:chExt cx="1062545" cy="3331974"/>
          </a:xfrm>
        </p:grpSpPr>
        <p:sp>
          <p:nvSpPr>
            <p:cNvPr id="11" name="Прямокутник 27"/>
            <p:cNvSpPr/>
            <p:nvPr/>
          </p:nvSpPr>
          <p:spPr>
            <a:xfrm>
              <a:off x="8236822" y="4854804"/>
              <a:ext cx="1062544" cy="3431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5,1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7" name="Прямокутник 23"/>
            <p:cNvSpPr/>
            <p:nvPr/>
          </p:nvSpPr>
          <p:spPr>
            <a:xfrm>
              <a:off x="8236822" y="2687827"/>
              <a:ext cx="1062544" cy="3134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17,5 </a:t>
              </a:r>
              <a:r>
                <a:rPr lang="uk-UA" altLang="ru-RU" sz="1600" b="1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9" name="Прямокутник 24"/>
            <p:cNvSpPr/>
            <p:nvPr/>
          </p:nvSpPr>
          <p:spPr>
            <a:xfrm>
              <a:off x="8236822" y="3194907"/>
              <a:ext cx="1062544" cy="271646"/>
            </a:xfrm>
            <a:prstGeom prst="rect">
              <a:avLst/>
            </a:prstGeom>
            <a:solidFill>
              <a:srgbClr val="81D31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2,3 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30" name="Прямокутник 25"/>
            <p:cNvSpPr/>
            <p:nvPr/>
          </p:nvSpPr>
          <p:spPr>
            <a:xfrm>
              <a:off x="8236822" y="3578384"/>
              <a:ext cx="1062544" cy="275477"/>
            </a:xfrm>
            <a:prstGeom prst="rect">
              <a:avLst/>
            </a:prstGeom>
            <a:solidFill>
              <a:srgbClr val="81D31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0,7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31" name="Прямокутник 26"/>
            <p:cNvSpPr/>
            <p:nvPr/>
          </p:nvSpPr>
          <p:spPr>
            <a:xfrm>
              <a:off x="8236822" y="3965692"/>
              <a:ext cx="1062544" cy="275315"/>
            </a:xfrm>
            <a:prstGeom prst="rect">
              <a:avLst/>
            </a:prstGeom>
            <a:solidFill>
              <a:srgbClr val="81D31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1,2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49" name="Прямокутник 29"/>
            <p:cNvSpPr/>
            <p:nvPr/>
          </p:nvSpPr>
          <p:spPr>
            <a:xfrm>
              <a:off x="8236821" y="5678901"/>
              <a:ext cx="1062544" cy="3409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34,5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6286544" y="2687825"/>
            <a:ext cx="1058363" cy="3341499"/>
            <a:chOff x="6286544" y="2687826"/>
            <a:chExt cx="1058363" cy="3286206"/>
          </a:xfrm>
        </p:grpSpPr>
        <p:sp>
          <p:nvSpPr>
            <p:cNvPr id="34" name="Прямокутник 18"/>
            <p:cNvSpPr/>
            <p:nvPr/>
          </p:nvSpPr>
          <p:spPr>
            <a:xfrm>
              <a:off x="6286545" y="3965692"/>
              <a:ext cx="1058362" cy="275315"/>
            </a:xfrm>
            <a:prstGeom prst="rect">
              <a:avLst/>
            </a:prstGeom>
            <a:solidFill>
              <a:srgbClr val="81D31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1,2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grpSp>
          <p:nvGrpSpPr>
            <p:cNvPr id="5" name="Групувати 4"/>
            <p:cNvGrpSpPr/>
            <p:nvPr/>
          </p:nvGrpSpPr>
          <p:grpSpPr>
            <a:xfrm>
              <a:off x="6286544" y="2687826"/>
              <a:ext cx="1058363" cy="3286206"/>
              <a:chOff x="6286544" y="2687826"/>
              <a:chExt cx="1058363" cy="3286206"/>
            </a:xfrm>
          </p:grpSpPr>
          <p:sp>
            <p:nvSpPr>
              <p:cNvPr id="12" name="Прямокутник 19"/>
              <p:cNvSpPr/>
              <p:nvPr/>
            </p:nvSpPr>
            <p:spPr>
              <a:xfrm>
                <a:off x="6286544" y="4859267"/>
                <a:ext cx="1058362" cy="33865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uk-UA" altLang="ru-RU" sz="1600" b="1" dirty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4,2 </a:t>
                </a:r>
                <a:r>
                  <a:rPr lang="uk-UA" altLang="ru-RU" sz="1600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млн грн</a:t>
                </a:r>
                <a:endParaRPr lang="ru-RU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endParaRPr>
              </a:p>
            </p:txBody>
          </p:sp>
          <p:sp>
            <p:nvSpPr>
              <p:cNvPr id="18" name="Прямокутник 15"/>
              <p:cNvSpPr/>
              <p:nvPr/>
            </p:nvSpPr>
            <p:spPr>
              <a:xfrm>
                <a:off x="6286545" y="2687826"/>
                <a:ext cx="1058362" cy="31347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ts val="813"/>
                  </a:spcBef>
                </a:pPr>
                <a:r>
                  <a:rPr lang="uk-UA" altLang="ru-RU" sz="1600" b="1" dirty="0">
                    <a:solidFill>
                      <a:prstClr val="black"/>
                    </a:solidFill>
                    <a:latin typeface="GOST 2.30481 type A" panose="00000400000000000000" pitchFamily="2" charset="0"/>
                  </a:rPr>
                  <a:t>16,4 </a:t>
                </a:r>
                <a:r>
                  <a:rPr lang="uk-UA" altLang="ru-RU" sz="1600" b="1" dirty="0" smtClean="0">
                    <a:solidFill>
                      <a:prstClr val="black"/>
                    </a:solidFill>
                    <a:latin typeface="GOST 2.30481 type A" panose="00000400000000000000" pitchFamily="2" charset="0"/>
                  </a:rPr>
                  <a:t>млн грн</a:t>
                </a:r>
                <a:endParaRPr lang="ru-RU" altLang="ru-RU" sz="1600" b="1" dirty="0">
                  <a:solidFill>
                    <a:prstClr val="black"/>
                  </a:solidFill>
                  <a:latin typeface="GOST 2.30481 type A" panose="00000400000000000000" pitchFamily="2" charset="0"/>
                </a:endParaRPr>
              </a:p>
            </p:txBody>
          </p:sp>
          <p:sp>
            <p:nvSpPr>
              <p:cNvPr id="32" name="Прямокутник 16"/>
              <p:cNvSpPr/>
              <p:nvPr/>
            </p:nvSpPr>
            <p:spPr>
              <a:xfrm>
                <a:off x="6286545" y="3183429"/>
                <a:ext cx="1058362" cy="280833"/>
              </a:xfrm>
              <a:prstGeom prst="rect">
                <a:avLst/>
              </a:prstGeom>
              <a:solidFill>
                <a:srgbClr val="81D31A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ts val="813"/>
                  </a:spcBef>
                </a:pPr>
                <a:r>
                  <a:rPr lang="uk-UA" altLang="ru-RU" sz="1600" b="1" dirty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2,7 </a:t>
                </a:r>
                <a:r>
                  <a:rPr lang="uk-UA" altLang="ru-RU" sz="1600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млн грн</a:t>
                </a:r>
                <a:endParaRPr lang="ru-RU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endParaRPr>
              </a:p>
            </p:txBody>
          </p:sp>
          <p:sp>
            <p:nvSpPr>
              <p:cNvPr id="33" name="Прямокутник 17"/>
              <p:cNvSpPr/>
              <p:nvPr/>
            </p:nvSpPr>
            <p:spPr>
              <a:xfrm>
                <a:off x="6286545" y="3577238"/>
                <a:ext cx="1058362" cy="275477"/>
              </a:xfrm>
              <a:prstGeom prst="rect">
                <a:avLst/>
              </a:prstGeom>
              <a:solidFill>
                <a:srgbClr val="81D31A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ts val="813"/>
                  </a:spcBef>
                </a:pPr>
                <a:r>
                  <a:rPr lang="uk-UA" altLang="ru-RU" sz="1600" b="1" dirty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0,9 </a:t>
                </a:r>
                <a:r>
                  <a:rPr lang="uk-UA" altLang="ru-RU" sz="1600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млн грн</a:t>
                </a:r>
                <a:endParaRPr lang="ru-RU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endParaRPr>
              </a:p>
            </p:txBody>
          </p:sp>
          <p:sp>
            <p:nvSpPr>
              <p:cNvPr id="50" name="Прямокутник 21"/>
              <p:cNvSpPr/>
              <p:nvPr/>
            </p:nvSpPr>
            <p:spPr>
              <a:xfrm>
                <a:off x="6286545" y="5631276"/>
                <a:ext cx="1058361" cy="3427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uk-UA" altLang="ru-RU" sz="1600" b="1" dirty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30,0 </a:t>
                </a:r>
                <a:r>
                  <a:rPr lang="uk-UA" altLang="ru-RU" sz="1600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млн грн</a:t>
                </a:r>
                <a:endParaRPr lang="ru-RU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endParaRPr>
              </a:p>
            </p:txBody>
          </p:sp>
        </p:grpSp>
      </p:grpSp>
      <p:sp>
        <p:nvSpPr>
          <p:cNvPr id="51" name="Text Box 187"/>
          <p:cNvSpPr txBox="1">
            <a:spLocks noChangeArrowheads="1"/>
          </p:cNvSpPr>
          <p:nvPr/>
        </p:nvSpPr>
        <p:spPr bwMode="auto">
          <a:xfrm>
            <a:off x="7415112" y="5695390"/>
            <a:ext cx="737852" cy="2145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 sz="1400" b="1">
                <a:solidFill>
                  <a:srgbClr val="FF0000"/>
                </a:solidFill>
                <a:latin typeface="GOST 2.30481 type A" panose="00000400000000000000" pitchFamily="2" charset="0"/>
                <a:cs typeface="Arial" charset="0"/>
              </a:defRPr>
            </a:lvl1pPr>
          </a:lstStyle>
          <a:p>
            <a:r>
              <a:rPr lang="uk-UA" altLang="ru-RU" dirty="0">
                <a:solidFill>
                  <a:schemeClr val="tx1"/>
                </a:solidFill>
              </a:rPr>
              <a:t>+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uk-UA" altLang="ru-RU" dirty="0">
                <a:solidFill>
                  <a:schemeClr val="tx1"/>
                </a:solidFill>
              </a:rPr>
              <a:t>15,0 %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56" name="Text Box 131"/>
          <p:cNvSpPr txBox="1">
            <a:spLocks noChangeArrowheads="1"/>
          </p:cNvSpPr>
          <p:nvPr/>
        </p:nvSpPr>
        <p:spPr bwMode="auto">
          <a:xfrm>
            <a:off x="7363912" y="2208084"/>
            <a:ext cx="881618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uk-UA" altLang="ru-RU" b="1" dirty="0">
                <a:latin typeface="GOST 2.30481 type A" panose="00000400000000000000" pitchFamily="2" charset="0"/>
                <a:cs typeface="Arial" charset="0"/>
              </a:rPr>
              <a:t>+ </a:t>
            </a:r>
            <a:r>
              <a:rPr lang="uk-UA" altLang="ru-RU" b="1" dirty="0" smtClean="0">
                <a:latin typeface="GOST 2.30481 type A" panose="00000400000000000000" pitchFamily="2" charset="0"/>
                <a:cs typeface="Arial" charset="0"/>
              </a:rPr>
              <a:t>10,6 </a:t>
            </a:r>
            <a:r>
              <a:rPr lang="uk-UA" altLang="ru-RU" b="1" dirty="0">
                <a:latin typeface="GOST 2.30481 type A" panose="00000400000000000000" pitchFamily="2" charset="0"/>
                <a:cs typeface="Arial" charset="0"/>
              </a:rPr>
              <a:t>% </a:t>
            </a:r>
            <a:endParaRPr lang="ru-RU" altLang="ru-RU" b="1" dirty="0">
              <a:latin typeface="GOST 2.30481 type A" panose="00000400000000000000" pitchFamily="2" charset="0"/>
              <a:cs typeface="Arial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5693125" y="1638300"/>
            <a:ext cx="1916173" cy="774895"/>
            <a:chOff x="5693125" y="1638300"/>
            <a:chExt cx="1916173" cy="774895"/>
          </a:xfrm>
        </p:grpSpPr>
        <p:sp>
          <p:nvSpPr>
            <p:cNvPr id="39" name="AutoShape 72"/>
            <p:cNvSpPr>
              <a:spLocks noChangeArrowheads="1"/>
            </p:cNvSpPr>
            <p:nvPr/>
          </p:nvSpPr>
          <p:spPr bwMode="auto">
            <a:xfrm>
              <a:off x="5819776" y="1638300"/>
              <a:ext cx="1789522" cy="36195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20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Всього на 2018 рік</a:t>
              </a:r>
              <a:endParaRPr lang="ru-RU" altLang="ru-RU" sz="20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57" name="Прямокутник 26"/>
            <p:cNvSpPr/>
            <p:nvPr/>
          </p:nvSpPr>
          <p:spPr>
            <a:xfrm>
              <a:off x="5693125" y="2080796"/>
              <a:ext cx="1808988" cy="3323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2400" b="1" dirty="0">
                  <a:latin typeface="GOST 2.30481 type A" panose="00000400000000000000" pitchFamily="2" charset="0"/>
                  <a:cs typeface="Arial" charset="0"/>
                </a:rPr>
                <a:t> </a:t>
              </a:r>
              <a:r>
                <a:rPr lang="uk-UA" altLang="ru-RU" sz="2400" b="1" dirty="0" smtClean="0">
                  <a:latin typeface="GOST 2.30481 type A" panose="00000400000000000000" pitchFamily="2" charset="0"/>
                  <a:cs typeface="Arial" charset="0"/>
                </a:rPr>
                <a:t>55,4 </a:t>
              </a:r>
              <a:r>
                <a:rPr lang="uk-UA" altLang="ru-RU" sz="1625" b="1" dirty="0" smtClean="0">
                  <a:latin typeface="GOST 2.30481 type A" panose="00000400000000000000" pitchFamily="2" charset="0"/>
                  <a:cs typeface="Arial" charset="0"/>
                </a:rPr>
                <a:t>млн грн</a:t>
              </a:r>
              <a:endParaRPr lang="ru-RU" altLang="ru-RU" sz="1625" b="1" dirty="0">
                <a:latin typeface="GOST 2.30481 type A" panose="00000400000000000000" pitchFamily="2" charset="0"/>
                <a:cs typeface="Arial" charset="0"/>
              </a:endParaRPr>
            </a:p>
          </p:txBody>
        </p:sp>
      </p:grpSp>
      <p:grpSp>
        <p:nvGrpSpPr>
          <p:cNvPr id="3" name="Групувати 2"/>
          <p:cNvGrpSpPr/>
          <p:nvPr/>
        </p:nvGrpSpPr>
        <p:grpSpPr>
          <a:xfrm>
            <a:off x="7800975" y="1608446"/>
            <a:ext cx="1855643" cy="863320"/>
            <a:chOff x="7800975" y="1636155"/>
            <a:chExt cx="1855643" cy="863320"/>
          </a:xfrm>
        </p:grpSpPr>
        <p:sp>
          <p:nvSpPr>
            <p:cNvPr id="42" name="AutoShape 71"/>
            <p:cNvSpPr>
              <a:spLocks noChangeArrowheads="1"/>
            </p:cNvSpPr>
            <p:nvPr/>
          </p:nvSpPr>
          <p:spPr bwMode="auto">
            <a:xfrm>
              <a:off x="7800975" y="1636155"/>
              <a:ext cx="1855643" cy="386609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20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Всього на 2019 рік</a:t>
              </a:r>
              <a:endParaRPr lang="ru-RU" altLang="ru-RU" sz="20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58" name="Прямокутник 27"/>
            <p:cNvSpPr/>
            <p:nvPr/>
          </p:nvSpPr>
          <p:spPr>
            <a:xfrm>
              <a:off x="8336731" y="2000877"/>
              <a:ext cx="1101264" cy="4985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2400" b="1" dirty="0" smtClean="0">
                  <a:latin typeface="GOST 2.30481 type A" panose="00000400000000000000" pitchFamily="2" charset="0"/>
                  <a:cs typeface="Arial" charset="0"/>
                </a:rPr>
                <a:t>61,3</a:t>
              </a:r>
              <a:r>
                <a:rPr lang="uk-UA" altLang="ru-RU" sz="3600" b="1" dirty="0" smtClean="0">
                  <a:latin typeface="GOST 2.30481 type A" panose="00000400000000000000" pitchFamily="2" charset="0"/>
                  <a:cs typeface="Arial" charset="0"/>
                </a:rPr>
                <a:t> </a:t>
              </a:r>
              <a:r>
                <a:rPr lang="uk-UA" altLang="ru-RU" sz="1625" b="1" dirty="0" smtClean="0">
                  <a:latin typeface="GOST 2.30481 type A" panose="00000400000000000000" pitchFamily="2" charset="0"/>
                  <a:cs typeface="Arial" charset="0"/>
                </a:rPr>
                <a:t>млн грн</a:t>
              </a:r>
              <a:endParaRPr lang="ru-RU" altLang="ru-RU" sz="1625" b="1" dirty="0">
                <a:latin typeface="GOST 2.30481 type A" panose="00000400000000000000" pitchFamily="2" charset="0"/>
                <a:cs typeface="Arial" charset="0"/>
              </a:endParaRP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669043" y="2672976"/>
            <a:ext cx="5294514" cy="395782"/>
            <a:chOff x="669043" y="2672976"/>
            <a:chExt cx="5294514" cy="395782"/>
          </a:xfrm>
        </p:grpSpPr>
        <p:sp>
          <p:nvSpPr>
            <p:cNvPr id="15" name="Прямокутник 2"/>
            <p:cNvSpPr/>
            <p:nvPr/>
          </p:nvSpPr>
          <p:spPr>
            <a:xfrm>
              <a:off x="669043" y="2672976"/>
              <a:ext cx="4424786" cy="3957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400" b="1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Бібліотеки – на утримання централізованої бібліотечної системи </a:t>
              </a:r>
              <a:br>
                <a:rPr lang="uk-UA" altLang="ru-RU" sz="1400" b="1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</a:br>
              <a:r>
                <a:rPr lang="uk-UA" altLang="ru-RU" sz="1400" b="1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ім. Т.Г. Шевченка (центральна  бібліотека та</a:t>
              </a:r>
              <a:r>
                <a:rPr lang="en-US" altLang="ru-RU" sz="1400" b="1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 </a:t>
              </a:r>
              <a:r>
                <a:rPr lang="uk-UA" altLang="ru-RU" sz="1400" b="1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18 </a:t>
              </a:r>
              <a:r>
                <a:rPr lang="uk-UA" altLang="ru-RU" sz="1400" b="1" dirty="0" smtClean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бібліотек-філій</a:t>
              </a:r>
              <a:r>
                <a:rPr lang="uk-UA" altLang="ru-RU" sz="1400" b="1" dirty="0">
                  <a:solidFill>
                    <a:prstClr val="black"/>
                  </a:solidFill>
                  <a:latin typeface="GOST 2.30481 type A" panose="00000400000000000000" pitchFamily="2" charset="0"/>
                </a:rPr>
                <a:t>)</a:t>
              </a:r>
              <a:endParaRPr lang="ru-RU" altLang="ru-RU" sz="1400" b="1" dirty="0">
                <a:solidFill>
                  <a:prstClr val="black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59" name="Стрілка вправо 25"/>
            <p:cNvSpPr/>
            <p:nvPr/>
          </p:nvSpPr>
          <p:spPr>
            <a:xfrm>
              <a:off x="5291557" y="2732294"/>
              <a:ext cx="672000" cy="27714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Групувати 9"/>
          <p:cNvGrpSpPr/>
          <p:nvPr/>
        </p:nvGrpSpPr>
        <p:grpSpPr>
          <a:xfrm>
            <a:off x="711380" y="3194907"/>
            <a:ext cx="5252177" cy="1206014"/>
            <a:chOff x="711380" y="3194907"/>
            <a:chExt cx="5252177" cy="1206014"/>
          </a:xfrm>
        </p:grpSpPr>
        <p:sp>
          <p:nvSpPr>
            <p:cNvPr id="21" name="Овал 20"/>
            <p:cNvSpPr/>
            <p:nvPr/>
          </p:nvSpPr>
          <p:spPr>
            <a:xfrm>
              <a:off x="711380" y="3403553"/>
              <a:ext cx="1694751" cy="838351"/>
            </a:xfrm>
            <a:prstGeom prst="ellipse">
              <a:avLst/>
            </a:prstGeom>
            <a:solidFill>
              <a:srgbClr val="81D3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Проведення</a:t>
              </a:r>
              <a:r>
                <a:rPr lang="en-US" altLang="ru-RU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uk-UA" altLang="ru-RU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uk-UA" altLang="ru-RU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заходів</a:t>
              </a:r>
              <a:endParaRPr lang="ru-RU" altLang="ru-RU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2" name="Прямокутник 6"/>
            <p:cNvSpPr/>
            <p:nvPr/>
          </p:nvSpPr>
          <p:spPr>
            <a:xfrm>
              <a:off x="2843479" y="3194907"/>
              <a:ext cx="2274686" cy="274257"/>
            </a:xfrm>
            <a:prstGeom prst="rect">
              <a:avLst/>
            </a:prstGeom>
            <a:solidFill>
              <a:srgbClr val="81D31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К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ультурно-мистецьких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3" name="Прямокутник 7"/>
            <p:cNvSpPr/>
            <p:nvPr/>
          </p:nvSpPr>
          <p:spPr>
            <a:xfrm>
              <a:off x="2843480" y="3580624"/>
              <a:ext cx="2274686" cy="274257"/>
            </a:xfrm>
            <a:prstGeom prst="rect">
              <a:avLst/>
            </a:prstGeom>
            <a:solidFill>
              <a:srgbClr val="81D31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Культурно-освітніх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4" name="Прямокутник 8"/>
            <p:cNvSpPr/>
            <p:nvPr/>
          </p:nvSpPr>
          <p:spPr>
            <a:xfrm>
              <a:off x="2843480" y="3966342"/>
              <a:ext cx="2274686" cy="274666"/>
            </a:xfrm>
            <a:prstGeom prst="rect">
              <a:avLst/>
            </a:prstGeom>
            <a:solidFill>
              <a:srgbClr val="81D31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Культурно-промоційних</a:t>
              </a:r>
              <a:r>
                <a:rPr lang="en-US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endParaRPr lang="uk-UA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7" name="Ліва фігурна дужка 43"/>
            <p:cNvSpPr/>
            <p:nvPr/>
          </p:nvSpPr>
          <p:spPr>
            <a:xfrm>
              <a:off x="2480234" y="3207308"/>
              <a:ext cx="242799" cy="1193613"/>
            </a:xfrm>
            <a:prstGeom prst="leftBrace">
              <a:avLst>
                <a:gd name="adj1" fmla="val 149006"/>
                <a:gd name="adj2" fmla="val 48771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uk-UA" dirty="0">
                <a:solidFill>
                  <a:prstClr val="white"/>
                </a:solidFill>
              </a:endParaRPr>
            </a:p>
          </p:txBody>
        </p:sp>
        <p:sp>
          <p:nvSpPr>
            <p:cNvPr id="61" name="Стрілка вправо 25"/>
            <p:cNvSpPr/>
            <p:nvPr/>
          </p:nvSpPr>
          <p:spPr>
            <a:xfrm>
              <a:off x="5291557" y="3197905"/>
              <a:ext cx="672000" cy="27714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  <p:sp>
          <p:nvSpPr>
            <p:cNvPr id="62" name="Стрілка вправо 25"/>
            <p:cNvSpPr/>
            <p:nvPr/>
          </p:nvSpPr>
          <p:spPr>
            <a:xfrm>
              <a:off x="5291557" y="3571024"/>
              <a:ext cx="672000" cy="27714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  <p:sp>
          <p:nvSpPr>
            <p:cNvPr id="63" name="Стрілка вправо 25"/>
            <p:cNvSpPr/>
            <p:nvPr/>
          </p:nvSpPr>
          <p:spPr>
            <a:xfrm>
              <a:off x="5291557" y="3963865"/>
              <a:ext cx="672000" cy="27714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увати 13"/>
          <p:cNvGrpSpPr/>
          <p:nvPr/>
        </p:nvGrpSpPr>
        <p:grpSpPr>
          <a:xfrm>
            <a:off x="669043" y="4400550"/>
            <a:ext cx="5294514" cy="1125205"/>
            <a:chOff x="669043" y="4400550"/>
            <a:chExt cx="5294514" cy="1125205"/>
          </a:xfrm>
        </p:grpSpPr>
        <p:sp>
          <p:nvSpPr>
            <p:cNvPr id="8" name="Прямокутник 39"/>
            <p:cNvSpPr/>
            <p:nvPr/>
          </p:nvSpPr>
          <p:spPr>
            <a:xfrm>
              <a:off x="2837023" y="4400550"/>
              <a:ext cx="2281144" cy="112520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</a:pPr>
              <a:r>
                <a:rPr lang="uk-UA" altLang="ru-RU" sz="14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Утримання закладів: 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</a:pPr>
              <a:r>
                <a:rPr lang="uk-UA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КУ </a:t>
              </a:r>
              <a:r>
                <a:rPr lang="ru-RU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«Сумський міський центр дозвілля молод</a:t>
              </a:r>
              <a:r>
                <a:rPr lang="uk-UA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і</a:t>
              </a:r>
              <a:r>
                <a:rPr lang="ru-RU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і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»;</a:t>
              </a:r>
              <a:endParaRPr lang="ru-RU" altLang="ru-RU" sz="1400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</a:pPr>
              <a:r>
                <a:rPr lang="uk-UA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КУ </a:t>
              </a:r>
              <a:r>
                <a:rPr lang="ru-RU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«</a:t>
              </a:r>
              <a:r>
                <a:rPr lang="uk-UA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Агенція промоції </a:t>
              </a:r>
              <a:r>
                <a:rPr lang="ru-RU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«</a:t>
              </a:r>
              <a:r>
                <a:rPr lang="uk-UA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Суми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»;</a:t>
              </a:r>
              <a:endParaRPr lang="ru-RU" altLang="ru-RU" sz="1400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</a:pPr>
              <a:r>
                <a:rPr lang="uk-UA" altLang="ru-RU" sz="14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Централізована бухгалтерія відділу культури та туризму СМР</a:t>
              </a:r>
              <a:endParaRPr lang="ru-RU" altLang="ru-RU" sz="1400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69043" y="4476750"/>
              <a:ext cx="1737089" cy="93917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Інші заклади</a:t>
              </a:r>
              <a:r>
                <a:rPr lang="en-US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sz="16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 </a:t>
              </a: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галузі культури </a:t>
              </a:r>
              <a:b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і мистецтва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60" name="Ліва фігурна дужка 43"/>
            <p:cNvSpPr/>
            <p:nvPr/>
          </p:nvSpPr>
          <p:spPr>
            <a:xfrm>
              <a:off x="2480234" y="4522688"/>
              <a:ext cx="242799" cy="962425"/>
            </a:xfrm>
            <a:prstGeom prst="leftBrace">
              <a:avLst>
                <a:gd name="adj1" fmla="val 149006"/>
                <a:gd name="adj2" fmla="val 48771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hangingPunct="0"/>
              <a:endParaRPr lang="uk-UA" dirty="0">
                <a:solidFill>
                  <a:prstClr val="white"/>
                </a:solidFill>
              </a:endParaRPr>
            </a:p>
          </p:txBody>
        </p:sp>
        <p:sp>
          <p:nvSpPr>
            <p:cNvPr id="64" name="Стрілка вправо 25"/>
            <p:cNvSpPr/>
            <p:nvPr/>
          </p:nvSpPr>
          <p:spPr>
            <a:xfrm>
              <a:off x="5291557" y="4887789"/>
              <a:ext cx="672000" cy="27714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70" name="Прямоугольник 69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74" name="Прямоугольник 73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409576" y="5634510"/>
            <a:ext cx="5553981" cy="404340"/>
            <a:chOff x="409576" y="5634510"/>
            <a:chExt cx="5553981" cy="404340"/>
          </a:xfrm>
        </p:grpSpPr>
        <p:sp>
          <p:nvSpPr>
            <p:cNvPr id="52" name="Прямокутник 39"/>
            <p:cNvSpPr/>
            <p:nvPr/>
          </p:nvSpPr>
          <p:spPr>
            <a:xfrm>
              <a:off x="409576" y="5634510"/>
              <a:ext cx="4829174" cy="4043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813"/>
                </a:spcBef>
              </a:pP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Надання спеціальної освіти школами естетичного виховання дітей </a:t>
              </a:r>
              <a:b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(4 музичні та художня школа)</a:t>
              </a:r>
              <a:endParaRPr lang="ru-RU" altLang="ru-RU" sz="16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77" name="Стрілка вправо 25"/>
            <p:cNvSpPr/>
            <p:nvPr/>
          </p:nvSpPr>
          <p:spPr>
            <a:xfrm>
              <a:off x="5291557" y="5650005"/>
              <a:ext cx="672000" cy="27714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endParaRPr lang="uk-UA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1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3" grpId="0"/>
      <p:bldP spid="19" grpId="0"/>
      <p:bldP spid="35" grpId="0"/>
      <p:bldP spid="36" grpId="0"/>
      <p:bldP spid="51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842178128"/>
              </p:ext>
            </p:extLst>
          </p:nvPr>
        </p:nvGraphicFramePr>
        <p:xfrm>
          <a:off x="0" y="1745673"/>
          <a:ext cx="6248400" cy="4302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0" y="6077050"/>
            <a:ext cx="8549084" cy="1522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9530" tIns="49530" rIns="49530" bIns="49530" anchor="ctr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endParaRPr lang="uk-UA" sz="650" dirty="0">
              <a:solidFill>
                <a:srgbClr val="7F7F7F"/>
              </a:solidFill>
              <a:cs typeface="Arial" charset="0"/>
            </a:endParaRPr>
          </a:p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endParaRPr lang="uk-UA" sz="65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7" name="Стрілка вгору 6"/>
          <p:cNvSpPr/>
          <p:nvPr/>
        </p:nvSpPr>
        <p:spPr>
          <a:xfrm>
            <a:off x="1107816" y="2110164"/>
            <a:ext cx="1124695" cy="490776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uk-UA" altLang="uk-UA" b="1" dirty="0" smtClean="0">
                <a:solidFill>
                  <a:schemeClr val="tx1"/>
                </a:solidFill>
                <a:latin typeface="GOST 2.30481 type A" panose="020B0604020202020204" charset="0"/>
              </a:rPr>
              <a:t>+14,7</a:t>
            </a:r>
            <a:endParaRPr lang="ru-RU" altLang="uk-UA" b="1" dirty="0">
              <a:solidFill>
                <a:schemeClr val="tx1"/>
              </a:solidFill>
              <a:latin typeface="GOST 2.30481 type A" panose="020B0604020202020204" charset="0"/>
            </a:endParaRPr>
          </a:p>
        </p:txBody>
      </p:sp>
      <p:sp>
        <p:nvSpPr>
          <p:cNvPr id="11" name="Стрілка вниз 14"/>
          <p:cNvSpPr/>
          <p:nvPr/>
        </p:nvSpPr>
        <p:spPr>
          <a:xfrm>
            <a:off x="4364314" y="2040336"/>
            <a:ext cx="1150950" cy="49077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uk-UA" altLang="uk-UA" b="1" dirty="0">
                <a:solidFill>
                  <a:schemeClr val="tx1"/>
                </a:solidFill>
                <a:latin typeface="GOST 2.30481 type A" panose="020B0604020202020204" charset="0"/>
              </a:rPr>
              <a:t>-</a:t>
            </a:r>
            <a:r>
              <a:rPr lang="uk-UA" altLang="uk-UA" b="1" dirty="0" smtClean="0">
                <a:solidFill>
                  <a:schemeClr val="tx1"/>
                </a:solidFill>
                <a:latin typeface="GOST 2.30481 type A" panose="020B0604020202020204" charset="0"/>
              </a:rPr>
              <a:t>17,0</a:t>
            </a:r>
            <a:endParaRPr lang="ru-RU" altLang="uk-UA" b="1" dirty="0">
              <a:solidFill>
                <a:schemeClr val="tx1"/>
              </a:solidFill>
              <a:latin typeface="GOST 2.30481 type A" panose="020B060402020202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1364"/>
            <a:ext cx="99059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uk-UA" sz="28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ДИНАМІКА ВИДАТКІВ НА КАПІТАЛЬНИЙ РЕМОНТ </a:t>
            </a: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/>
            </a:r>
            <a:b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</a:b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ЖИТЛОВОГО </a:t>
            </a:r>
            <a:r>
              <a:rPr lang="ru-RU" altLang="uk-UA" sz="28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ФОНДУ ТА </a:t>
            </a: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ЛІФТІВ, млн грн</a:t>
            </a:r>
            <a:endParaRPr lang="ru-RU" altLang="uk-UA" sz="28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1" y="3573258"/>
            <a:ext cx="3635151" cy="261720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9" name="Стрілка вниз 14"/>
          <p:cNvSpPr/>
          <p:nvPr/>
        </p:nvSpPr>
        <p:spPr>
          <a:xfrm>
            <a:off x="2660205" y="1472300"/>
            <a:ext cx="1150950" cy="49077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uk-UA" altLang="uk-UA" b="1" dirty="0" smtClean="0">
                <a:solidFill>
                  <a:schemeClr val="tx1"/>
                </a:solidFill>
                <a:latin typeface="GOST 2.30481 type A" panose="020B0604020202020204" charset="0"/>
              </a:rPr>
              <a:t>-0,1</a:t>
            </a:r>
            <a:endParaRPr lang="ru-RU" altLang="uk-UA" b="1" dirty="0">
              <a:solidFill>
                <a:schemeClr val="tx1"/>
              </a:solidFill>
              <a:latin typeface="GOST 2.30481 type 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  <p:bldP spid="7" grpId="0" animBg="1"/>
      <p:bldP spid="11" grpId="0" animBg="1"/>
      <p:bldP spid="13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3141620"/>
            <a:ext cx="9906000" cy="3023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1144682392"/>
              </p:ext>
            </p:extLst>
          </p:nvPr>
        </p:nvGraphicFramePr>
        <p:xfrm>
          <a:off x="0" y="3107441"/>
          <a:ext cx="3338055" cy="222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іаграма 19"/>
          <p:cNvGraphicFramePr/>
          <p:nvPr>
            <p:extLst>
              <p:ext uri="{D42A27DB-BD31-4B8C-83A1-F6EECF244321}">
                <p14:modId xmlns:p14="http://schemas.microsoft.com/office/powerpoint/2010/main" val="2545147952"/>
              </p:ext>
            </p:extLst>
          </p:nvPr>
        </p:nvGraphicFramePr>
        <p:xfrm>
          <a:off x="208439" y="1422090"/>
          <a:ext cx="9480868" cy="156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491490" y="5306043"/>
            <a:ext cx="4119761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600" dirty="0">
                <a:latin typeface="GOST 2.30481 type A" panose="00000400000000000000" pitchFamily="2" charset="0"/>
              </a:rPr>
              <a:t>ВИДАТКИ НА БЛАГОУСТРІЙ МІСТА </a:t>
            </a:r>
            <a:br>
              <a:rPr lang="ru-RU" altLang="uk-UA" sz="2600" dirty="0">
                <a:latin typeface="GOST 2.30481 type A" panose="00000400000000000000" pitchFamily="2" charset="0"/>
              </a:rPr>
            </a:br>
            <a:r>
              <a:rPr lang="ru-RU" altLang="uk-UA" sz="2600" dirty="0">
                <a:latin typeface="GOST 2.30481 type A" panose="00000400000000000000" pitchFamily="2" charset="0"/>
              </a:rPr>
              <a:t>ЗА </a:t>
            </a:r>
            <a:r>
              <a:rPr lang="ru-RU" altLang="uk-UA" sz="2600" dirty="0" smtClean="0">
                <a:latin typeface="GOST 2.30481 type A" panose="00000400000000000000" pitchFamily="2" charset="0"/>
              </a:rPr>
              <a:t>НАПРЯМКАМИ</a:t>
            </a:r>
            <a:endParaRPr lang="ru-RU" altLang="uk-UA" sz="2600" dirty="0">
              <a:latin typeface="GOST 2.30481 type A" panose="00000400000000000000" pitchFamily="2" charset="0"/>
            </a:endParaRPr>
          </a:p>
        </p:txBody>
      </p:sp>
      <p:graphicFrame>
        <p:nvGraphicFramePr>
          <p:cNvPr id="2770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11733"/>
              </p:ext>
            </p:extLst>
          </p:nvPr>
        </p:nvGraphicFramePr>
        <p:xfrm>
          <a:off x="379950" y="5217585"/>
          <a:ext cx="6636972" cy="934088"/>
        </p:xfrm>
        <a:graphic>
          <a:graphicData uri="http://schemas.openxmlformats.org/drawingml/2006/table">
            <a:tbl>
              <a:tblPr/>
              <a:tblGrid>
                <a:gridCol w="17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1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2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ST 2.30481 type A" panose="00000400000000000000" pitchFamily="2" charset="0"/>
                        </a:rPr>
                        <a:t>Шляхове господарство</a:t>
                      </a: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ST 2.30481 type A" panose="00000400000000000000" pitchFamily="2" charset="0"/>
                        </a:rPr>
                        <a:t>Освітлення</a:t>
                      </a: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ST 2.30481 type A" panose="00000400000000000000" pitchFamily="2" charset="0"/>
                        </a:rPr>
                        <a:t>Озеленення</a:t>
                      </a: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281269"/>
                  </a:ext>
                </a:extLst>
              </a:tr>
              <a:tr h="2132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ST 2.30481 type A" panose="00000400000000000000" pitchFamily="2" charset="0"/>
                        </a:rPr>
                        <a:t>Інші видатки</a:t>
                      </a: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ST 2.30481 type A" panose="00000400000000000000" pitchFamily="2" charset="0"/>
                        </a:rPr>
                        <a:t>Утримання кладовищ</a:t>
                      </a:r>
                      <a:endParaRPr kumimoji="0" lang="uk-UA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ST 2.30481 type A" panose="00000400000000000000" pitchFamily="2" charset="0"/>
                      </a:endParaRPr>
                    </a:p>
                  </a:txBody>
                  <a:tcPr marL="74295" marR="74295" marT="37148" marB="3714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Скругленный прямоугольник 4"/>
          <p:cNvSpPr/>
          <p:nvPr/>
        </p:nvSpPr>
        <p:spPr>
          <a:xfrm>
            <a:off x="0" y="6077050"/>
            <a:ext cx="8549084" cy="1522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9530" tIns="49530" rIns="49530" bIns="49530" anchor="ctr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endParaRPr lang="uk-UA" sz="65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5156" name="AutoShape 39"/>
          <p:cNvSpPr>
            <a:spLocks noChangeArrowheads="1"/>
          </p:cNvSpPr>
          <p:nvPr/>
        </p:nvSpPr>
        <p:spPr bwMode="auto">
          <a:xfrm rot="20700997">
            <a:off x="2757372" y="1881334"/>
            <a:ext cx="1306612" cy="144463"/>
          </a:xfrm>
          <a:prstGeom prst="rightArrow">
            <a:avLst>
              <a:gd name="adj1" fmla="val 50000"/>
              <a:gd name="adj2" fmla="val 226116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 dirty="0"/>
          </a:p>
        </p:txBody>
      </p:sp>
      <p:sp>
        <p:nvSpPr>
          <p:cNvPr id="5157" name="AutoShape 40"/>
          <p:cNvSpPr>
            <a:spLocks noChangeArrowheads="1"/>
          </p:cNvSpPr>
          <p:nvPr/>
        </p:nvSpPr>
        <p:spPr bwMode="auto">
          <a:xfrm rot="737279">
            <a:off x="5847713" y="1832582"/>
            <a:ext cx="1319510" cy="126436"/>
          </a:xfrm>
          <a:prstGeom prst="rightArrow">
            <a:avLst>
              <a:gd name="adj1" fmla="val 50000"/>
              <a:gd name="adj2" fmla="val 239019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 dirty="0"/>
          </a:p>
        </p:txBody>
      </p:sp>
      <p:sp>
        <p:nvSpPr>
          <p:cNvPr id="5158" name="Text Box 43"/>
          <p:cNvSpPr txBox="1">
            <a:spLocks noChangeArrowheads="1"/>
          </p:cNvSpPr>
          <p:nvPr/>
        </p:nvSpPr>
        <p:spPr bwMode="auto">
          <a:xfrm>
            <a:off x="2760909" y="1443246"/>
            <a:ext cx="1186187" cy="49244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600" b="1" dirty="0">
                <a:solidFill>
                  <a:srgbClr val="E62C00"/>
                </a:solidFill>
                <a:latin typeface="GOST 2.30481 type A" panose="00000400000000000000" pitchFamily="2" charset="0"/>
              </a:rPr>
              <a:t>+ </a:t>
            </a:r>
            <a:r>
              <a:rPr lang="uk-UA" altLang="uk-UA" sz="2600" b="1" dirty="0" smtClean="0">
                <a:solidFill>
                  <a:srgbClr val="E62C00"/>
                </a:solidFill>
                <a:latin typeface="GOST 2.30481 type A" panose="00000400000000000000" pitchFamily="2" charset="0"/>
              </a:rPr>
              <a:t>5,1</a:t>
            </a:r>
            <a:endParaRPr lang="ru-RU" altLang="uk-UA" sz="2600" b="1" dirty="0">
              <a:solidFill>
                <a:srgbClr val="E62C00"/>
              </a:solidFill>
              <a:latin typeface="GOST 2.30481 type A" panose="00000400000000000000" pitchFamily="2" charset="0"/>
            </a:endParaRPr>
          </a:p>
        </p:txBody>
      </p:sp>
      <p:sp>
        <p:nvSpPr>
          <p:cNvPr id="5159" name="Text Box 44"/>
          <p:cNvSpPr txBox="1">
            <a:spLocks noChangeArrowheads="1"/>
          </p:cNvSpPr>
          <p:nvPr/>
        </p:nvSpPr>
        <p:spPr bwMode="auto">
          <a:xfrm>
            <a:off x="6011718" y="1383783"/>
            <a:ext cx="1366341" cy="49244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600" b="1" dirty="0">
                <a:solidFill>
                  <a:srgbClr val="E62C00"/>
                </a:solidFill>
                <a:latin typeface="GOST 2.30481 type A" panose="00000400000000000000" pitchFamily="2" charset="0"/>
              </a:rPr>
              <a:t>- </a:t>
            </a:r>
            <a:r>
              <a:rPr lang="uk-UA" altLang="uk-UA" sz="2600" b="1" dirty="0" smtClean="0">
                <a:solidFill>
                  <a:srgbClr val="E62C00"/>
                </a:solidFill>
                <a:latin typeface="GOST 2.30481 type A" panose="00000400000000000000" pitchFamily="2" charset="0"/>
              </a:rPr>
              <a:t>7,0</a:t>
            </a:r>
            <a:endParaRPr lang="ru-RU" altLang="uk-UA" sz="2600" b="1" dirty="0">
              <a:solidFill>
                <a:srgbClr val="E62C00"/>
              </a:solidFill>
              <a:latin typeface="GOST 2.30481 type A" panose="00000400000000000000" pitchFamily="2" charset="0"/>
            </a:endParaRPr>
          </a:p>
        </p:txBody>
      </p:sp>
      <p:sp>
        <p:nvSpPr>
          <p:cNvPr id="5161" name="Text Box 49"/>
          <p:cNvSpPr txBox="1">
            <a:spLocks noChangeArrowheads="1"/>
          </p:cNvSpPr>
          <p:nvPr/>
        </p:nvSpPr>
        <p:spPr bwMode="auto">
          <a:xfrm>
            <a:off x="999629" y="4754960"/>
            <a:ext cx="499169" cy="7848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altLang="uk-UA" b="1" dirty="0"/>
          </a:p>
          <a:p>
            <a:pPr eaLnBrk="1" hangingPunct="1">
              <a:spcBef>
                <a:spcPct val="50000"/>
              </a:spcBef>
            </a:pPr>
            <a:endParaRPr lang="ru-RU" altLang="uk-UA" b="1" dirty="0"/>
          </a:p>
        </p:txBody>
      </p:sp>
      <p:graphicFrame>
        <p:nvGraphicFramePr>
          <p:cNvPr id="25" name="Діаграма 24"/>
          <p:cNvGraphicFramePr/>
          <p:nvPr>
            <p:extLst>
              <p:ext uri="{D42A27DB-BD31-4B8C-83A1-F6EECF244321}">
                <p14:modId xmlns:p14="http://schemas.microsoft.com/office/powerpoint/2010/main" val="307148417"/>
              </p:ext>
            </p:extLst>
          </p:nvPr>
        </p:nvGraphicFramePr>
        <p:xfrm>
          <a:off x="3283973" y="3107441"/>
          <a:ext cx="3338055" cy="222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іаграма 25"/>
          <p:cNvGraphicFramePr/>
          <p:nvPr>
            <p:extLst>
              <p:ext uri="{D42A27DB-BD31-4B8C-83A1-F6EECF244321}">
                <p14:modId xmlns:p14="http://schemas.microsoft.com/office/powerpoint/2010/main" val="686892375"/>
              </p:ext>
            </p:extLst>
          </p:nvPr>
        </p:nvGraphicFramePr>
        <p:xfrm>
          <a:off x="6507468" y="3107441"/>
          <a:ext cx="3338055" cy="222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552416"/>
            <a:ext cx="9906000" cy="85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715066"/>
            <a:ext cx="9905999" cy="54245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28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ДИНАМІКА ВИДАТКІВ НА БЛАГОУСТРІЙ МІСТА, </a:t>
            </a: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млн грн</a:t>
            </a:r>
            <a:endParaRPr lang="ru-RU" altLang="uk-UA" sz="28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27" name="Прямоугольник 26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46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Sub>
          <a:bldChart bld="category"/>
        </p:bldSub>
      </p:bldGraphic>
      <p:bldGraphic spid="20" grpId="0">
        <p:bldSub>
          <a:bldChart bld="categoryEl"/>
        </p:bldSub>
      </p:bldGraphic>
      <p:bldP spid="5125" grpId="0"/>
      <p:bldP spid="5156" grpId="0" animBg="1"/>
      <p:bldP spid="5157" grpId="0" animBg="1"/>
      <p:bldP spid="5158" grpId="0"/>
      <p:bldP spid="5159" grpId="0"/>
      <p:bldGraphic spid="25" grpId="0">
        <p:bldSub>
          <a:bldChart bld="category"/>
        </p:bldSub>
      </p:bldGraphic>
      <p:bldGraphic spid="26" grpId="0">
        <p:bldSub>
          <a:bldChart bld="category"/>
        </p:bldSub>
      </p:bldGraphic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6077050"/>
            <a:ext cx="8549084" cy="1522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9530" tIns="49530" rIns="49530" bIns="49530" anchor="ctr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endParaRPr lang="uk-UA" sz="650" dirty="0">
              <a:solidFill>
                <a:srgbClr val="7F7F7F"/>
              </a:solidFill>
              <a:cs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86226" y="1495425"/>
            <a:ext cx="5467351" cy="4643882"/>
            <a:chOff x="199258" y="979608"/>
            <a:chExt cx="5407312" cy="5659815"/>
          </a:xfrm>
        </p:grpSpPr>
        <p:grpSp>
          <p:nvGrpSpPr>
            <p:cNvPr id="26" name="Групувати 25"/>
            <p:cNvGrpSpPr/>
            <p:nvPr/>
          </p:nvGrpSpPr>
          <p:grpSpPr>
            <a:xfrm>
              <a:off x="601762" y="1717379"/>
              <a:ext cx="4519613" cy="4511873"/>
              <a:chOff x="733425" y="800100"/>
              <a:chExt cx="5562600" cy="5553075"/>
            </a:xfrm>
          </p:grpSpPr>
          <p:sp>
            <p:nvSpPr>
              <p:cNvPr id="15" name="Полілінія 14"/>
              <p:cNvSpPr/>
              <p:nvPr/>
            </p:nvSpPr>
            <p:spPr>
              <a:xfrm>
                <a:off x="2247901" y="2309813"/>
                <a:ext cx="2533649" cy="2533649"/>
              </a:xfrm>
              <a:custGeom>
                <a:avLst/>
                <a:gdLst>
                  <a:gd name="connsiteX0" fmla="*/ 0 w 2160007"/>
                  <a:gd name="connsiteY0" fmla="*/ 1080004 h 2160007"/>
                  <a:gd name="connsiteX1" fmla="*/ 1080004 w 2160007"/>
                  <a:gd name="connsiteY1" fmla="*/ 0 h 2160007"/>
                  <a:gd name="connsiteX2" fmla="*/ 2160008 w 2160007"/>
                  <a:gd name="connsiteY2" fmla="*/ 1080004 h 2160007"/>
                  <a:gd name="connsiteX3" fmla="*/ 1080004 w 2160007"/>
                  <a:gd name="connsiteY3" fmla="*/ 2160008 h 2160007"/>
                  <a:gd name="connsiteX4" fmla="*/ 0 w 2160007"/>
                  <a:gd name="connsiteY4" fmla="*/ 1080004 h 21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07" h="2160007">
                    <a:moveTo>
                      <a:pt x="0" y="1080004"/>
                    </a:moveTo>
                    <a:cubicBezTo>
                      <a:pt x="0" y="483534"/>
                      <a:pt x="483534" y="0"/>
                      <a:pt x="1080004" y="0"/>
                    </a:cubicBezTo>
                    <a:cubicBezTo>
                      <a:pt x="1676474" y="0"/>
                      <a:pt x="2160008" y="483534"/>
                      <a:pt x="2160008" y="1080004"/>
                    </a:cubicBezTo>
                    <a:cubicBezTo>
                      <a:pt x="2160008" y="1676474"/>
                      <a:pt x="1676474" y="2160008"/>
                      <a:pt x="1080004" y="2160008"/>
                    </a:cubicBezTo>
                    <a:cubicBezTo>
                      <a:pt x="483534" y="2160008"/>
                      <a:pt x="0" y="1676474"/>
                      <a:pt x="0" y="108000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80748" tIns="280748" rIns="280748" bIns="280748" numCol="1" spcCol="1270" anchor="ctr" anchorCtr="0">
                <a:noAutofit/>
              </a:bodyPr>
              <a:lstStyle/>
              <a:p>
                <a:pPr algn="ctr" defTabSz="830659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uk-UA" sz="2000" b="1" dirty="0">
                    <a:solidFill>
                      <a:srgbClr val="FFFFFF"/>
                    </a:solidFill>
                    <a:latin typeface="GOST 2.30481 type A" panose="00000400000000000000" pitchFamily="2" charset="0"/>
                  </a:rPr>
                  <a:t>Шляхове господарство міста </a:t>
                </a:r>
                <a:br>
                  <a:rPr lang="uk-UA" sz="2000" b="1" dirty="0">
                    <a:solidFill>
                      <a:srgbClr val="FFFFFF"/>
                    </a:solidFill>
                    <a:latin typeface="GOST 2.30481 type A" panose="00000400000000000000" pitchFamily="2" charset="0"/>
                  </a:rPr>
                </a:br>
                <a:r>
                  <a:rPr lang="uk-UA" sz="2000" b="1" dirty="0">
                    <a:solidFill>
                      <a:srgbClr val="FFFFFF"/>
                    </a:solidFill>
                    <a:latin typeface="GOST 2.30481 type A" panose="00000400000000000000" pitchFamily="2" charset="0"/>
                  </a:rPr>
                  <a:t>215,1 </a:t>
                </a:r>
                <a:r>
                  <a:rPr lang="uk-UA" sz="2000" b="1" dirty="0" smtClean="0">
                    <a:solidFill>
                      <a:srgbClr val="FFFFFF"/>
                    </a:solidFill>
                    <a:latin typeface="GOST 2.30481 type A" panose="00000400000000000000" pitchFamily="2" charset="0"/>
                  </a:rPr>
                  <a:t>млн грн</a:t>
                </a:r>
                <a:endParaRPr lang="ru-RU" sz="2000" b="1" dirty="0">
                  <a:solidFill>
                    <a:srgbClr val="FFFFFF"/>
                  </a:solidFill>
                  <a:latin typeface="GOST 2.30481 type A" panose="00000400000000000000" pitchFamily="2" charset="0"/>
                </a:endParaRPr>
              </a:p>
            </p:txBody>
          </p:sp>
          <p:sp>
            <p:nvSpPr>
              <p:cNvPr id="25" name="Кільце 24"/>
              <p:cNvSpPr/>
              <p:nvPr/>
            </p:nvSpPr>
            <p:spPr>
              <a:xfrm>
                <a:off x="733425" y="800100"/>
                <a:ext cx="5562600" cy="5553075"/>
              </a:xfrm>
              <a:prstGeom prst="donut">
                <a:avLst>
                  <a:gd name="adj" fmla="val 6070"/>
                </a:avLst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Полілінія 15"/>
            <p:cNvSpPr/>
            <p:nvPr/>
          </p:nvSpPr>
          <p:spPr>
            <a:xfrm>
              <a:off x="1970293" y="979608"/>
              <a:ext cx="1629731" cy="1658301"/>
            </a:xfrm>
            <a:custGeom>
              <a:avLst/>
              <a:gdLst>
                <a:gd name="connsiteX0" fmla="*/ 0 w 1800002"/>
                <a:gd name="connsiteY0" fmla="*/ 900001 h 1800002"/>
                <a:gd name="connsiteX1" fmla="*/ 900001 w 1800002"/>
                <a:gd name="connsiteY1" fmla="*/ 0 h 1800002"/>
                <a:gd name="connsiteX2" fmla="*/ 1800002 w 1800002"/>
                <a:gd name="connsiteY2" fmla="*/ 900001 h 1800002"/>
                <a:gd name="connsiteX3" fmla="*/ 900001 w 1800002"/>
                <a:gd name="connsiteY3" fmla="*/ 1800002 h 1800002"/>
                <a:gd name="connsiteX4" fmla="*/ 0 w 1800002"/>
                <a:gd name="connsiteY4" fmla="*/ 900001 h 18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2" h="1800002">
                  <a:moveTo>
                    <a:pt x="0" y="900001"/>
                  </a:moveTo>
                  <a:cubicBezTo>
                    <a:pt x="0" y="402944"/>
                    <a:pt x="402944" y="0"/>
                    <a:pt x="900001" y="0"/>
                  </a:cubicBezTo>
                  <a:cubicBezTo>
                    <a:pt x="1397058" y="0"/>
                    <a:pt x="1800002" y="402944"/>
                    <a:pt x="1800002" y="900001"/>
                  </a:cubicBezTo>
                  <a:cubicBezTo>
                    <a:pt x="1800002" y="1397058"/>
                    <a:pt x="1397058" y="1800002"/>
                    <a:pt x="900001" y="1800002"/>
                  </a:cubicBezTo>
                  <a:cubicBezTo>
                    <a:pt x="402944" y="1800002"/>
                    <a:pt x="0" y="1397058"/>
                    <a:pt x="0" y="9000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26561" tIns="226561" rIns="226561" bIns="226561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ts val="0"/>
                </a:spcAft>
              </a:pPr>
              <a:r>
                <a:rPr lang="uk-UA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Утримання, поточний ремонт вулично-дорожньої мережі, тротуарів </a:t>
              </a:r>
              <a:r>
                <a:rPr lang="en-US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</a:br>
              <a:r>
                <a:rPr lang="uk-UA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112,2 </a:t>
              </a:r>
              <a:endParaRPr lang="en-US" b="1" dirty="0" smtClean="0">
                <a:solidFill>
                  <a:schemeClr val="bg1"/>
                </a:solidFill>
                <a:latin typeface="GOST 2.30481 type A" panose="00000400000000000000" pitchFamily="2" charset="0"/>
              </a:endParaRPr>
            </a:p>
            <a:p>
              <a:pPr algn="ctr" defTabSz="433388">
                <a:lnSpc>
                  <a:spcPct val="90000"/>
                </a:lnSpc>
                <a:spcAft>
                  <a:spcPts val="0"/>
                </a:spcAft>
              </a:pPr>
              <a:r>
                <a:rPr lang="uk-UA" b="1" dirty="0" smtClean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млн грн </a:t>
              </a:r>
              <a:endParaRPr lang="ru-RU" b="1" dirty="0">
                <a:solidFill>
                  <a:schemeClr val="bg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7" name="Полілінія 16"/>
            <p:cNvSpPr/>
            <p:nvPr/>
          </p:nvSpPr>
          <p:spPr>
            <a:xfrm>
              <a:off x="4042781" y="1908309"/>
              <a:ext cx="1516686" cy="1784580"/>
            </a:xfrm>
            <a:custGeom>
              <a:avLst/>
              <a:gdLst>
                <a:gd name="connsiteX0" fmla="*/ 0 w 1800002"/>
                <a:gd name="connsiteY0" fmla="*/ 900001 h 1800002"/>
                <a:gd name="connsiteX1" fmla="*/ 900001 w 1800002"/>
                <a:gd name="connsiteY1" fmla="*/ 0 h 1800002"/>
                <a:gd name="connsiteX2" fmla="*/ 1800002 w 1800002"/>
                <a:gd name="connsiteY2" fmla="*/ 900001 h 1800002"/>
                <a:gd name="connsiteX3" fmla="*/ 900001 w 1800002"/>
                <a:gd name="connsiteY3" fmla="*/ 1800002 h 1800002"/>
                <a:gd name="connsiteX4" fmla="*/ 0 w 1800002"/>
                <a:gd name="connsiteY4" fmla="*/ 900001 h 18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2" h="1800002">
                  <a:moveTo>
                    <a:pt x="0" y="900001"/>
                  </a:moveTo>
                  <a:cubicBezTo>
                    <a:pt x="0" y="402944"/>
                    <a:pt x="402944" y="0"/>
                    <a:pt x="900001" y="0"/>
                  </a:cubicBezTo>
                  <a:cubicBezTo>
                    <a:pt x="1397058" y="0"/>
                    <a:pt x="1800002" y="402944"/>
                    <a:pt x="1800002" y="900001"/>
                  </a:cubicBezTo>
                  <a:cubicBezTo>
                    <a:pt x="1800002" y="1397058"/>
                    <a:pt x="1397058" y="1800002"/>
                    <a:pt x="900001" y="1800002"/>
                  </a:cubicBezTo>
                  <a:cubicBezTo>
                    <a:pt x="402944" y="1800002"/>
                    <a:pt x="0" y="1397058"/>
                    <a:pt x="0" y="9000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26561" tIns="226561" rIns="226561" bIns="226561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Капітальний ремонт  доріг та прибудинкових доріг</a:t>
              </a:r>
              <a:br>
                <a:rPr lang="uk-UA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</a:br>
              <a:r>
                <a:rPr lang="uk-UA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80,0 </a:t>
              </a:r>
              <a:r>
                <a:rPr lang="uk-UA" b="1" dirty="0" smtClean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b="1" dirty="0">
                <a:solidFill>
                  <a:schemeClr val="bg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8" name="Полілінія 17"/>
            <p:cNvSpPr/>
            <p:nvPr/>
          </p:nvSpPr>
          <p:spPr>
            <a:xfrm>
              <a:off x="4023940" y="3928234"/>
              <a:ext cx="1582630" cy="1741314"/>
            </a:xfrm>
            <a:custGeom>
              <a:avLst/>
              <a:gdLst>
                <a:gd name="connsiteX0" fmla="*/ 0 w 1800002"/>
                <a:gd name="connsiteY0" fmla="*/ 900001 h 1800002"/>
                <a:gd name="connsiteX1" fmla="*/ 900001 w 1800002"/>
                <a:gd name="connsiteY1" fmla="*/ 0 h 1800002"/>
                <a:gd name="connsiteX2" fmla="*/ 1800002 w 1800002"/>
                <a:gd name="connsiteY2" fmla="*/ 900001 h 1800002"/>
                <a:gd name="connsiteX3" fmla="*/ 900001 w 1800002"/>
                <a:gd name="connsiteY3" fmla="*/ 1800002 h 1800002"/>
                <a:gd name="connsiteX4" fmla="*/ 0 w 1800002"/>
                <a:gd name="connsiteY4" fmla="*/ 900001 h 18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2" h="1800002">
                  <a:moveTo>
                    <a:pt x="0" y="900001"/>
                  </a:moveTo>
                  <a:cubicBezTo>
                    <a:pt x="0" y="402944"/>
                    <a:pt x="402944" y="0"/>
                    <a:pt x="900001" y="0"/>
                  </a:cubicBezTo>
                  <a:cubicBezTo>
                    <a:pt x="1397058" y="0"/>
                    <a:pt x="1800002" y="402944"/>
                    <a:pt x="1800002" y="900001"/>
                  </a:cubicBezTo>
                  <a:cubicBezTo>
                    <a:pt x="1800002" y="1397058"/>
                    <a:pt x="1397058" y="1800002"/>
                    <a:pt x="900001" y="1800002"/>
                  </a:cubicBezTo>
                  <a:cubicBezTo>
                    <a:pt x="402944" y="1800002"/>
                    <a:pt x="0" y="1397058"/>
                    <a:pt x="0" y="9000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26561" tIns="226561" rIns="226561" bIns="226561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ts val="0"/>
                </a:spcAft>
              </a:pPr>
              <a:r>
                <a:rPr lang="uk-UA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Капітальний ремонт тротуарів з влаштуванням велосипедних доріжок </a:t>
              </a:r>
              <a:br>
                <a:rPr lang="uk-UA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</a:br>
              <a:r>
                <a:rPr lang="uk-UA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20,0 </a:t>
              </a:r>
              <a:r>
                <a:rPr lang="uk-UA" b="1" dirty="0" smtClean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b="1" dirty="0">
                <a:solidFill>
                  <a:schemeClr val="bg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9" name="Полілінія 18"/>
            <p:cNvSpPr/>
            <p:nvPr/>
          </p:nvSpPr>
          <p:spPr>
            <a:xfrm>
              <a:off x="2026815" y="5100720"/>
              <a:ext cx="1535047" cy="1538703"/>
            </a:xfrm>
            <a:custGeom>
              <a:avLst/>
              <a:gdLst>
                <a:gd name="connsiteX0" fmla="*/ 0 w 1800002"/>
                <a:gd name="connsiteY0" fmla="*/ 900001 h 1800002"/>
                <a:gd name="connsiteX1" fmla="*/ 900001 w 1800002"/>
                <a:gd name="connsiteY1" fmla="*/ 0 h 1800002"/>
                <a:gd name="connsiteX2" fmla="*/ 1800002 w 1800002"/>
                <a:gd name="connsiteY2" fmla="*/ 900001 h 1800002"/>
                <a:gd name="connsiteX3" fmla="*/ 900001 w 1800002"/>
                <a:gd name="connsiteY3" fmla="*/ 1800002 h 1800002"/>
                <a:gd name="connsiteX4" fmla="*/ 0 w 1800002"/>
                <a:gd name="connsiteY4" fmla="*/ 900001 h 18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2" h="1800002">
                  <a:moveTo>
                    <a:pt x="0" y="900001"/>
                  </a:moveTo>
                  <a:cubicBezTo>
                    <a:pt x="0" y="402944"/>
                    <a:pt x="402944" y="0"/>
                    <a:pt x="900001" y="0"/>
                  </a:cubicBezTo>
                  <a:cubicBezTo>
                    <a:pt x="1397058" y="0"/>
                    <a:pt x="1800002" y="402944"/>
                    <a:pt x="1800002" y="900001"/>
                  </a:cubicBezTo>
                  <a:cubicBezTo>
                    <a:pt x="1800002" y="1397058"/>
                    <a:pt x="1397058" y="1800002"/>
                    <a:pt x="900001" y="1800002"/>
                  </a:cubicBezTo>
                  <a:cubicBezTo>
                    <a:pt x="402944" y="1800002"/>
                    <a:pt x="0" y="1397058"/>
                    <a:pt x="0" y="9000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26561" tIns="226561" rIns="226561" bIns="226561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 smtClean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Облаштування колесовідбійників, капітальний ремонт мостів</a:t>
              </a:r>
              <a:r>
                <a:rPr lang="uk-UA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/>
              </a:r>
              <a:br>
                <a:rPr lang="uk-UA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</a:br>
              <a:r>
                <a:rPr lang="uk-UA" b="1" dirty="0" smtClean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0,8 млн грн</a:t>
              </a:r>
              <a:endParaRPr lang="ru-RU" b="1" dirty="0">
                <a:solidFill>
                  <a:schemeClr val="bg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0" name="Полілінія 19"/>
            <p:cNvSpPr/>
            <p:nvPr/>
          </p:nvSpPr>
          <p:spPr>
            <a:xfrm>
              <a:off x="292768" y="4125423"/>
              <a:ext cx="1462502" cy="1462502"/>
            </a:xfrm>
            <a:custGeom>
              <a:avLst/>
              <a:gdLst>
                <a:gd name="connsiteX0" fmla="*/ 0 w 1800002"/>
                <a:gd name="connsiteY0" fmla="*/ 900001 h 1800002"/>
                <a:gd name="connsiteX1" fmla="*/ 900001 w 1800002"/>
                <a:gd name="connsiteY1" fmla="*/ 0 h 1800002"/>
                <a:gd name="connsiteX2" fmla="*/ 1800002 w 1800002"/>
                <a:gd name="connsiteY2" fmla="*/ 900001 h 1800002"/>
                <a:gd name="connsiteX3" fmla="*/ 900001 w 1800002"/>
                <a:gd name="connsiteY3" fmla="*/ 1800002 h 1800002"/>
                <a:gd name="connsiteX4" fmla="*/ 0 w 1800002"/>
                <a:gd name="connsiteY4" fmla="*/ 900001 h 18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2" h="1800002">
                  <a:moveTo>
                    <a:pt x="0" y="900001"/>
                  </a:moveTo>
                  <a:cubicBezTo>
                    <a:pt x="0" y="402944"/>
                    <a:pt x="402944" y="0"/>
                    <a:pt x="900001" y="0"/>
                  </a:cubicBezTo>
                  <a:cubicBezTo>
                    <a:pt x="1397058" y="0"/>
                    <a:pt x="1800002" y="402944"/>
                    <a:pt x="1800002" y="900001"/>
                  </a:cubicBezTo>
                  <a:cubicBezTo>
                    <a:pt x="1800002" y="1397058"/>
                    <a:pt x="1397058" y="1800002"/>
                    <a:pt x="900001" y="1800002"/>
                  </a:cubicBezTo>
                  <a:cubicBezTo>
                    <a:pt x="402944" y="1800002"/>
                    <a:pt x="0" y="1397058"/>
                    <a:pt x="0" y="9000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26561" tIns="226561" rIns="226561" bIns="226561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 smtClean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Паспортизація </a:t>
              </a:r>
              <a:r>
                <a:rPr lang="uk-UA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доріг</a:t>
              </a:r>
              <a:r>
                <a:rPr lang="en-US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</a:br>
              <a:r>
                <a:rPr lang="uk-UA" b="1" dirty="0" smtClean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0,5 млн грн </a:t>
              </a:r>
              <a:endParaRPr lang="ru-RU" b="1" dirty="0">
                <a:solidFill>
                  <a:schemeClr val="bg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1" name="Полілінія 20"/>
            <p:cNvSpPr/>
            <p:nvPr/>
          </p:nvSpPr>
          <p:spPr>
            <a:xfrm>
              <a:off x="199258" y="2105659"/>
              <a:ext cx="1528445" cy="1587231"/>
            </a:xfrm>
            <a:custGeom>
              <a:avLst/>
              <a:gdLst>
                <a:gd name="connsiteX0" fmla="*/ 0 w 1800002"/>
                <a:gd name="connsiteY0" fmla="*/ 900001 h 1800002"/>
                <a:gd name="connsiteX1" fmla="*/ 900001 w 1800002"/>
                <a:gd name="connsiteY1" fmla="*/ 0 h 1800002"/>
                <a:gd name="connsiteX2" fmla="*/ 1800002 w 1800002"/>
                <a:gd name="connsiteY2" fmla="*/ 900001 h 1800002"/>
                <a:gd name="connsiteX3" fmla="*/ 900001 w 1800002"/>
                <a:gd name="connsiteY3" fmla="*/ 1800002 h 1800002"/>
                <a:gd name="connsiteX4" fmla="*/ 0 w 1800002"/>
                <a:gd name="connsiteY4" fmla="*/ 900001 h 18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2" h="1800002">
                  <a:moveTo>
                    <a:pt x="0" y="900001"/>
                  </a:moveTo>
                  <a:cubicBezTo>
                    <a:pt x="0" y="402944"/>
                    <a:pt x="402944" y="0"/>
                    <a:pt x="900001" y="0"/>
                  </a:cubicBezTo>
                  <a:cubicBezTo>
                    <a:pt x="1397058" y="0"/>
                    <a:pt x="1800002" y="402944"/>
                    <a:pt x="1800002" y="900001"/>
                  </a:cubicBezTo>
                  <a:cubicBezTo>
                    <a:pt x="1800002" y="1397058"/>
                    <a:pt x="1397058" y="1800002"/>
                    <a:pt x="900001" y="1800002"/>
                  </a:cubicBezTo>
                  <a:cubicBezTo>
                    <a:pt x="402944" y="1800002"/>
                    <a:pt x="0" y="1397058"/>
                    <a:pt x="0" y="9000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26561" tIns="226561" rIns="226561" bIns="226561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Поточний ремонт шляхопроводів та пішохідних містків</a:t>
              </a:r>
              <a:r>
                <a:rPr lang="en-US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400" b="1" dirty="0">
                  <a:solidFill>
                    <a:schemeClr val="bg1"/>
                  </a:solidFill>
                  <a:latin typeface="GOST 2.30481 type A" panose="00000400000000000000" pitchFamily="2" charset="0"/>
                </a:rPr>
              </a:br>
              <a:r>
                <a:rPr lang="uk-UA" b="1" dirty="0" smtClean="0">
                  <a:solidFill>
                    <a:schemeClr val="bg1"/>
                  </a:solidFill>
                  <a:latin typeface="GOST 2.30481 type A" panose="00000400000000000000" pitchFamily="2" charset="0"/>
                </a:rPr>
                <a:t>1,6 млн грн</a:t>
              </a:r>
              <a:endParaRPr lang="ru-RU" b="1" dirty="0">
                <a:solidFill>
                  <a:schemeClr val="bg1"/>
                </a:solidFill>
                <a:latin typeface="GOST 2.30481 type A" panose="00000400000000000000" pitchFamily="2" charset="0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20" y="1438180"/>
            <a:ext cx="3974837" cy="29962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69430"/>
            <a:ext cx="9906000" cy="85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732080"/>
            <a:ext cx="9905999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28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ШЛЯХОВЕ ГОСПОДАРСТВО </a:t>
            </a: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МІСТА</a:t>
            </a:r>
            <a:endParaRPr lang="ru-RU" altLang="uk-UA" sz="28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34" name="Прямоугольник 33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3" y="4121863"/>
            <a:ext cx="2954403" cy="19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0" y="4335130"/>
            <a:ext cx="9906000" cy="1828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2812437180"/>
              </p:ext>
            </p:extLst>
          </p:nvPr>
        </p:nvGraphicFramePr>
        <p:xfrm>
          <a:off x="177998" y="1548886"/>
          <a:ext cx="8500335" cy="275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6077050"/>
            <a:ext cx="8549084" cy="152202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9530" tIns="49530" rIns="49530" bIns="49530" anchor="ctr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endParaRPr lang="uk-UA" sz="650" dirty="0">
              <a:solidFill>
                <a:srgbClr val="7F7F7F"/>
              </a:solidFill>
              <a:cs typeface="Arial" charset="0"/>
            </a:endParaRPr>
          </a:p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endParaRPr lang="uk-UA" sz="65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7890935" y="1572002"/>
            <a:ext cx="1811884" cy="18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uk-UA" dirty="0">
                <a:latin typeface="GOST 2.30481 type A" panose="00000400000000000000" pitchFamily="2" charset="0"/>
              </a:rPr>
              <a:t>Крім того, планується залучення кредиту від </a:t>
            </a:r>
            <a:r>
              <a:rPr lang="uk-UA" altLang="uk-UA" dirty="0">
                <a:latin typeface="GOST 2.30481 type A" panose="00000400000000000000" pitchFamily="2" charset="0"/>
              </a:rPr>
              <a:t>ЄІБ на придбання тролейбусів – </a:t>
            </a:r>
            <a:r>
              <a:rPr lang="ru-RU" altLang="uk-UA" sz="2275" dirty="0">
                <a:latin typeface="GOST 2.30481 type A" panose="00000400000000000000" pitchFamily="2" charset="0"/>
              </a:rPr>
              <a:t>128,9 </a:t>
            </a:r>
            <a:r>
              <a:rPr lang="ru-RU" altLang="uk-UA" dirty="0" smtClean="0">
                <a:latin typeface="GOST 2.30481 type A" panose="00000400000000000000" pitchFamily="2" charset="0"/>
              </a:rPr>
              <a:t>млн грн</a:t>
            </a:r>
            <a:endParaRPr lang="ru-RU" altLang="uk-UA" dirty="0">
              <a:latin typeface="GOST 2.30481 type A" panose="00000400000000000000" pitchFamily="2" charset="0"/>
            </a:endParaRPr>
          </a:p>
        </p:txBody>
      </p:sp>
      <p:sp>
        <p:nvSpPr>
          <p:cNvPr id="3080" name="Rectangle 15"/>
          <p:cNvSpPr>
            <a:spLocks noChangeArrowheads="1"/>
          </p:cNvSpPr>
          <p:nvPr/>
        </p:nvSpPr>
        <p:spPr bwMode="auto">
          <a:xfrm>
            <a:off x="7136521" y="4816121"/>
            <a:ext cx="2769479" cy="121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1625" dirty="0">
                <a:latin typeface="GOST 2.30481 type A" panose="00000400000000000000" pitchFamily="2" charset="0"/>
              </a:rPr>
              <a:t>З них на сплату ПДВ, що не покривається за рахунок кредиту від ЄІБ </a:t>
            </a:r>
            <a:r>
              <a:rPr lang="uk-UA" altLang="uk-UA" sz="1625" dirty="0" smtClean="0">
                <a:latin typeface="GOST 2.30481 type A" panose="00000400000000000000" pitchFamily="2" charset="0"/>
              </a:rPr>
              <a:t>на </a:t>
            </a:r>
            <a:r>
              <a:rPr lang="uk-UA" altLang="uk-UA" sz="1625" dirty="0">
                <a:latin typeface="GOST 2.30481 type A" panose="00000400000000000000" pitchFamily="2" charset="0"/>
              </a:rPr>
              <a:t>придбання тролейбусів </a:t>
            </a:r>
            <a:r>
              <a:rPr lang="uk-UA" altLang="uk-UA" dirty="0">
                <a:latin typeface="GOST 2.30481 type A" panose="00000400000000000000" pitchFamily="2" charset="0"/>
              </a:rPr>
              <a:t>– </a:t>
            </a:r>
            <a:r>
              <a:rPr lang="uk-UA" altLang="uk-UA" sz="2275" dirty="0">
                <a:latin typeface="GOST 2.30481 type A" panose="00000400000000000000" pitchFamily="2" charset="0"/>
              </a:rPr>
              <a:t>25,1 </a:t>
            </a:r>
            <a:r>
              <a:rPr lang="uk-UA" altLang="uk-UA" sz="1625" dirty="0" smtClean="0">
                <a:latin typeface="GOST 2.30481 type A" panose="00000400000000000000" pitchFamily="2" charset="0"/>
              </a:rPr>
              <a:t>млн грн</a:t>
            </a:r>
            <a:endParaRPr lang="ru-RU" altLang="uk-UA" dirty="0">
              <a:latin typeface="GOST 2.30481 type A" panose="00000400000000000000" pitchFamily="2" charset="0"/>
            </a:endParaRPr>
          </a:p>
        </p:txBody>
      </p:sp>
      <p:sp>
        <p:nvSpPr>
          <p:cNvPr id="3081" name="Line 16"/>
          <p:cNvSpPr>
            <a:spLocks noChangeShapeType="1"/>
          </p:cNvSpPr>
          <p:nvPr/>
        </p:nvSpPr>
        <p:spPr bwMode="auto">
          <a:xfrm>
            <a:off x="7466291" y="3867088"/>
            <a:ext cx="0" cy="1040716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68473" y="4282032"/>
            <a:ext cx="6620215" cy="442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</a:rPr>
              <a:t>Оновлення рухомого складу за 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</a:rPr>
              <a:t>2015-201</a:t>
            </a:r>
            <a:r>
              <a:rPr lang="en-US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</a:rPr>
              <a:t>9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</a:rPr>
              <a:t> </a:t>
            </a: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</a:rPr>
              <a:t>роки, од.</a:t>
            </a:r>
            <a:endParaRPr lang="ru-RU" altLang="uk-UA" sz="2275" dirty="0">
              <a:solidFill>
                <a:schemeClr val="accent2">
                  <a:lumMod val="50000"/>
                </a:schemeClr>
              </a:solidFill>
              <a:latin typeface="GOST 2.30481 type A" panose="000004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541680"/>
            <a:ext cx="9905999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uk-UA" sz="28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ДИНАМІКА ВИТРАТ НА ОНОВЛЕННЯ МАТЕРІАЛЬНО-ТЕХНІЧНОЇ БАЗИ </a:t>
            </a: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                          КП </a:t>
            </a:r>
            <a:r>
              <a:rPr lang="ru-RU" altLang="uk-UA" sz="28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СМР </a:t>
            </a: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«ЕЛЕКТРОАВТОТРАНС», млн грн</a:t>
            </a:r>
            <a:endParaRPr lang="uk-UA" altLang="uk-UA" sz="28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699540"/>
              </p:ext>
            </p:extLst>
          </p:nvPr>
        </p:nvGraphicFramePr>
        <p:xfrm>
          <a:off x="0" y="4578350"/>
          <a:ext cx="7264400" cy="170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367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4" grpId="0">
        <p:bldSub>
          <a:bldChart bld="seriesEl"/>
        </p:bldSub>
      </p:bldGraphic>
      <p:bldP spid="3079" grpId="0"/>
      <p:bldP spid="3080" grpId="0"/>
      <p:bldP spid="3081" grpId="0" animBg="1"/>
      <p:bldP spid="14" grpId="0"/>
      <p:bldP spid="12" grpId="0" animBg="1"/>
      <p:bldGraphic spid="2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/>
          <p:cNvGrpSpPr/>
          <p:nvPr/>
        </p:nvGrpSpPr>
        <p:grpSpPr>
          <a:xfrm>
            <a:off x="1599534" y="812800"/>
            <a:ext cx="6658728" cy="3547875"/>
            <a:chOff x="1599534" y="812800"/>
            <a:chExt cx="6658728" cy="354787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99534" y="2791015"/>
              <a:ext cx="66587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C00000"/>
                  </a:solidFill>
                </a:rPr>
                <a:t>ДЕПАРТАМЕНТ ФІНАНСІВ, ЕКОНОМІКИ ТА ІНВЕСТИЦІЙ </a:t>
              </a:r>
              <a:r>
                <a:rPr lang="en-US" sz="3200" dirty="0" smtClean="0">
                  <a:solidFill>
                    <a:srgbClr val="C00000"/>
                  </a:solidFill>
                </a:rPr>
                <a:t/>
              </a:r>
              <a:br>
                <a:rPr lang="en-US" sz="3200" dirty="0" smtClean="0">
                  <a:solidFill>
                    <a:srgbClr val="C00000"/>
                  </a:solidFill>
                </a:rPr>
              </a:br>
              <a:r>
                <a:rPr lang="ru-RU" sz="3200" dirty="0" smtClean="0">
                  <a:solidFill>
                    <a:srgbClr val="C00000"/>
                  </a:solidFill>
                </a:rPr>
                <a:t>СУМСЬКОЇ МІСЬКОЇ</a:t>
              </a:r>
              <a:r>
                <a:rPr lang="en-US" sz="3200" dirty="0" smtClean="0">
                  <a:solidFill>
                    <a:srgbClr val="C00000"/>
                  </a:solidFill>
                </a:rPr>
                <a:t> </a:t>
              </a:r>
              <a:r>
                <a:rPr lang="uk-UA" sz="3200" dirty="0" smtClean="0">
                  <a:solidFill>
                    <a:srgbClr val="C00000"/>
                  </a:solidFill>
                </a:rPr>
                <a:t>РАДИ</a:t>
              </a:r>
              <a:endParaRPr lang="ru-RU" sz="3200" dirty="0">
                <a:solidFill>
                  <a:srgbClr val="C00000"/>
                </a:solidFill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92785" y="812800"/>
              <a:ext cx="2072227" cy="1711840"/>
              <a:chOff x="1808163" y="6002338"/>
              <a:chExt cx="839787" cy="693737"/>
            </a:xfrm>
            <a:solidFill>
              <a:srgbClr val="C00000"/>
            </a:solidFill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2359025" y="6311900"/>
                <a:ext cx="288925" cy="239712"/>
              </a:xfrm>
              <a:custGeom>
                <a:avLst/>
                <a:gdLst>
                  <a:gd name="T0" fmla="*/ 791 w 791"/>
                  <a:gd name="T1" fmla="*/ 659 h 659"/>
                  <a:gd name="T2" fmla="*/ 193 w 791"/>
                  <a:gd name="T3" fmla="*/ 659 h 659"/>
                  <a:gd name="T4" fmla="*/ 169 w 791"/>
                  <a:gd name="T5" fmla="*/ 501 h 659"/>
                  <a:gd name="T6" fmla="*/ 60 w 791"/>
                  <a:gd name="T7" fmla="*/ 307 h 659"/>
                  <a:gd name="T8" fmla="*/ 0 w 791"/>
                  <a:gd name="T9" fmla="*/ 244 h 659"/>
                  <a:gd name="T10" fmla="*/ 189 w 791"/>
                  <a:gd name="T11" fmla="*/ 244 h 659"/>
                  <a:gd name="T12" fmla="*/ 224 w 791"/>
                  <a:gd name="T13" fmla="*/ 205 h 659"/>
                  <a:gd name="T14" fmla="*/ 260 w 791"/>
                  <a:gd name="T15" fmla="*/ 242 h 659"/>
                  <a:gd name="T16" fmla="*/ 294 w 791"/>
                  <a:gd name="T17" fmla="*/ 205 h 659"/>
                  <a:gd name="T18" fmla="*/ 328 w 791"/>
                  <a:gd name="T19" fmla="*/ 242 h 659"/>
                  <a:gd name="T20" fmla="*/ 362 w 791"/>
                  <a:gd name="T21" fmla="*/ 205 h 659"/>
                  <a:gd name="T22" fmla="*/ 396 w 791"/>
                  <a:gd name="T23" fmla="*/ 242 h 659"/>
                  <a:gd name="T24" fmla="*/ 431 w 791"/>
                  <a:gd name="T25" fmla="*/ 205 h 659"/>
                  <a:gd name="T26" fmla="*/ 465 w 791"/>
                  <a:gd name="T27" fmla="*/ 242 h 659"/>
                  <a:gd name="T28" fmla="*/ 499 w 791"/>
                  <a:gd name="T29" fmla="*/ 205 h 659"/>
                  <a:gd name="T30" fmla="*/ 533 w 791"/>
                  <a:gd name="T31" fmla="*/ 242 h 659"/>
                  <a:gd name="T32" fmla="*/ 567 w 791"/>
                  <a:gd name="T33" fmla="*/ 205 h 659"/>
                  <a:gd name="T34" fmla="*/ 601 w 791"/>
                  <a:gd name="T35" fmla="*/ 242 h 659"/>
                  <a:gd name="T36" fmla="*/ 635 w 791"/>
                  <a:gd name="T37" fmla="*/ 205 h 659"/>
                  <a:gd name="T38" fmla="*/ 670 w 791"/>
                  <a:gd name="T39" fmla="*/ 242 h 659"/>
                  <a:gd name="T40" fmla="*/ 703 w 791"/>
                  <a:gd name="T41" fmla="*/ 205 h 659"/>
                  <a:gd name="T42" fmla="*/ 738 w 791"/>
                  <a:gd name="T43" fmla="*/ 242 h 659"/>
                  <a:gd name="T44" fmla="*/ 753 w 791"/>
                  <a:gd name="T45" fmla="*/ 225 h 659"/>
                  <a:gd name="T46" fmla="*/ 769 w 791"/>
                  <a:gd name="T47" fmla="*/ 212 h 659"/>
                  <a:gd name="T48" fmla="*/ 774 w 791"/>
                  <a:gd name="T49" fmla="*/ 194 h 659"/>
                  <a:gd name="T50" fmla="*/ 737 w 791"/>
                  <a:gd name="T51" fmla="*/ 219 h 659"/>
                  <a:gd name="T52" fmla="*/ 749 w 791"/>
                  <a:gd name="T53" fmla="*/ 176 h 659"/>
                  <a:gd name="T54" fmla="*/ 704 w 791"/>
                  <a:gd name="T55" fmla="*/ 174 h 659"/>
                  <a:gd name="T56" fmla="*/ 741 w 791"/>
                  <a:gd name="T57" fmla="*/ 147 h 659"/>
                  <a:gd name="T58" fmla="*/ 706 w 791"/>
                  <a:gd name="T59" fmla="*/ 122 h 659"/>
                  <a:gd name="T60" fmla="*/ 750 w 791"/>
                  <a:gd name="T61" fmla="*/ 122 h 659"/>
                  <a:gd name="T62" fmla="*/ 737 w 791"/>
                  <a:gd name="T63" fmla="*/ 76 h 659"/>
                  <a:gd name="T64" fmla="*/ 770 w 791"/>
                  <a:gd name="T65" fmla="*/ 98 h 659"/>
                  <a:gd name="T66" fmla="*/ 790 w 791"/>
                  <a:gd name="T67" fmla="*/ 0 h 659"/>
                  <a:gd name="T68" fmla="*/ 791 w 791"/>
                  <a:gd name="T69" fmla="*/ 21 h 659"/>
                  <a:gd name="T70" fmla="*/ 791 w 791"/>
                  <a:gd name="T71" fmla="*/ 65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1" h="659">
                    <a:moveTo>
                      <a:pt x="791" y="659"/>
                    </a:moveTo>
                    <a:lnTo>
                      <a:pt x="193" y="659"/>
                    </a:lnTo>
                    <a:cubicBezTo>
                      <a:pt x="189" y="599"/>
                      <a:pt x="186" y="552"/>
                      <a:pt x="169" y="501"/>
                    </a:cubicBezTo>
                    <a:cubicBezTo>
                      <a:pt x="144" y="425"/>
                      <a:pt x="112" y="367"/>
                      <a:pt x="60" y="307"/>
                    </a:cubicBezTo>
                    <a:cubicBezTo>
                      <a:pt x="44" y="288"/>
                      <a:pt x="18" y="260"/>
                      <a:pt x="0" y="244"/>
                    </a:cubicBezTo>
                    <a:cubicBezTo>
                      <a:pt x="62" y="243"/>
                      <a:pt x="138" y="244"/>
                      <a:pt x="189" y="244"/>
                    </a:cubicBezTo>
                    <a:cubicBezTo>
                      <a:pt x="208" y="223"/>
                      <a:pt x="199" y="232"/>
                      <a:pt x="224" y="205"/>
                    </a:cubicBezTo>
                    <a:cubicBezTo>
                      <a:pt x="243" y="226"/>
                      <a:pt x="255" y="237"/>
                      <a:pt x="260" y="242"/>
                    </a:cubicBezTo>
                    <a:cubicBezTo>
                      <a:pt x="265" y="236"/>
                      <a:pt x="282" y="217"/>
                      <a:pt x="294" y="205"/>
                    </a:cubicBezTo>
                    <a:cubicBezTo>
                      <a:pt x="309" y="221"/>
                      <a:pt x="323" y="237"/>
                      <a:pt x="328" y="242"/>
                    </a:cubicBezTo>
                    <a:cubicBezTo>
                      <a:pt x="333" y="237"/>
                      <a:pt x="349" y="218"/>
                      <a:pt x="362" y="205"/>
                    </a:cubicBezTo>
                    <a:cubicBezTo>
                      <a:pt x="376" y="221"/>
                      <a:pt x="391" y="237"/>
                      <a:pt x="396" y="242"/>
                    </a:cubicBezTo>
                    <a:cubicBezTo>
                      <a:pt x="401" y="237"/>
                      <a:pt x="415" y="221"/>
                      <a:pt x="431" y="205"/>
                    </a:cubicBezTo>
                    <a:cubicBezTo>
                      <a:pt x="446" y="221"/>
                      <a:pt x="458" y="234"/>
                      <a:pt x="465" y="242"/>
                    </a:cubicBezTo>
                    <a:cubicBezTo>
                      <a:pt x="470" y="236"/>
                      <a:pt x="484" y="221"/>
                      <a:pt x="499" y="205"/>
                    </a:cubicBezTo>
                    <a:cubicBezTo>
                      <a:pt x="514" y="221"/>
                      <a:pt x="528" y="237"/>
                      <a:pt x="533" y="242"/>
                    </a:cubicBezTo>
                    <a:cubicBezTo>
                      <a:pt x="538" y="237"/>
                      <a:pt x="552" y="221"/>
                      <a:pt x="567" y="205"/>
                    </a:cubicBezTo>
                    <a:cubicBezTo>
                      <a:pt x="581" y="220"/>
                      <a:pt x="596" y="237"/>
                      <a:pt x="601" y="242"/>
                    </a:cubicBezTo>
                    <a:cubicBezTo>
                      <a:pt x="606" y="237"/>
                      <a:pt x="619" y="222"/>
                      <a:pt x="635" y="205"/>
                    </a:cubicBezTo>
                    <a:cubicBezTo>
                      <a:pt x="651" y="223"/>
                      <a:pt x="665" y="237"/>
                      <a:pt x="670" y="242"/>
                    </a:cubicBezTo>
                    <a:cubicBezTo>
                      <a:pt x="676" y="235"/>
                      <a:pt x="689" y="221"/>
                      <a:pt x="703" y="205"/>
                    </a:cubicBezTo>
                    <a:cubicBezTo>
                      <a:pt x="714" y="218"/>
                      <a:pt x="733" y="237"/>
                      <a:pt x="738" y="242"/>
                    </a:cubicBezTo>
                    <a:cubicBezTo>
                      <a:pt x="744" y="237"/>
                      <a:pt x="747" y="231"/>
                      <a:pt x="753" y="225"/>
                    </a:cubicBezTo>
                    <a:cubicBezTo>
                      <a:pt x="757" y="220"/>
                      <a:pt x="764" y="217"/>
                      <a:pt x="769" y="212"/>
                    </a:cubicBezTo>
                    <a:cubicBezTo>
                      <a:pt x="773" y="208"/>
                      <a:pt x="775" y="202"/>
                      <a:pt x="774" y="194"/>
                    </a:cubicBezTo>
                    <a:cubicBezTo>
                      <a:pt x="764" y="200"/>
                      <a:pt x="754" y="207"/>
                      <a:pt x="737" y="219"/>
                    </a:cubicBezTo>
                    <a:cubicBezTo>
                      <a:pt x="742" y="201"/>
                      <a:pt x="745" y="189"/>
                      <a:pt x="749" y="176"/>
                    </a:cubicBezTo>
                    <a:cubicBezTo>
                      <a:pt x="737" y="176"/>
                      <a:pt x="725" y="175"/>
                      <a:pt x="704" y="174"/>
                    </a:cubicBezTo>
                    <a:cubicBezTo>
                      <a:pt x="720" y="163"/>
                      <a:pt x="730" y="155"/>
                      <a:pt x="741" y="147"/>
                    </a:cubicBezTo>
                    <a:cubicBezTo>
                      <a:pt x="731" y="140"/>
                      <a:pt x="721" y="133"/>
                      <a:pt x="706" y="122"/>
                    </a:cubicBezTo>
                    <a:lnTo>
                      <a:pt x="750" y="122"/>
                    </a:lnTo>
                    <a:cubicBezTo>
                      <a:pt x="746" y="107"/>
                      <a:pt x="742" y="96"/>
                      <a:pt x="737" y="76"/>
                    </a:cubicBezTo>
                    <a:cubicBezTo>
                      <a:pt x="753" y="87"/>
                      <a:pt x="764" y="94"/>
                      <a:pt x="770" y="98"/>
                    </a:cubicBezTo>
                    <a:cubicBezTo>
                      <a:pt x="773" y="67"/>
                      <a:pt x="787" y="0"/>
                      <a:pt x="790" y="0"/>
                    </a:cubicBezTo>
                    <a:cubicBezTo>
                      <a:pt x="790" y="7"/>
                      <a:pt x="791" y="15"/>
                      <a:pt x="791" y="21"/>
                    </a:cubicBezTo>
                    <a:cubicBezTo>
                      <a:pt x="791" y="118"/>
                      <a:pt x="789" y="649"/>
                      <a:pt x="791" y="6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1808163" y="6311900"/>
                <a:ext cx="288925" cy="239712"/>
              </a:xfrm>
              <a:custGeom>
                <a:avLst/>
                <a:gdLst>
                  <a:gd name="T0" fmla="*/ 0 w 792"/>
                  <a:gd name="T1" fmla="*/ 659 h 659"/>
                  <a:gd name="T2" fmla="*/ 599 w 792"/>
                  <a:gd name="T3" fmla="*/ 659 h 659"/>
                  <a:gd name="T4" fmla="*/ 622 w 792"/>
                  <a:gd name="T5" fmla="*/ 501 h 659"/>
                  <a:gd name="T6" fmla="*/ 731 w 792"/>
                  <a:gd name="T7" fmla="*/ 307 h 659"/>
                  <a:gd name="T8" fmla="*/ 792 w 792"/>
                  <a:gd name="T9" fmla="*/ 244 h 659"/>
                  <a:gd name="T10" fmla="*/ 603 w 792"/>
                  <a:gd name="T11" fmla="*/ 244 h 659"/>
                  <a:gd name="T12" fmla="*/ 567 w 792"/>
                  <a:gd name="T13" fmla="*/ 205 h 659"/>
                  <a:gd name="T14" fmla="*/ 531 w 792"/>
                  <a:gd name="T15" fmla="*/ 242 h 659"/>
                  <a:gd name="T16" fmla="*/ 497 w 792"/>
                  <a:gd name="T17" fmla="*/ 205 h 659"/>
                  <a:gd name="T18" fmla="*/ 463 w 792"/>
                  <a:gd name="T19" fmla="*/ 242 h 659"/>
                  <a:gd name="T20" fmla="*/ 429 w 792"/>
                  <a:gd name="T21" fmla="*/ 205 h 659"/>
                  <a:gd name="T22" fmla="*/ 395 w 792"/>
                  <a:gd name="T23" fmla="*/ 242 h 659"/>
                  <a:gd name="T24" fmla="*/ 360 w 792"/>
                  <a:gd name="T25" fmla="*/ 205 h 659"/>
                  <a:gd name="T26" fmla="*/ 326 w 792"/>
                  <a:gd name="T27" fmla="*/ 242 h 659"/>
                  <a:gd name="T28" fmla="*/ 292 w 792"/>
                  <a:gd name="T29" fmla="*/ 205 h 659"/>
                  <a:gd name="T30" fmla="*/ 258 w 792"/>
                  <a:gd name="T31" fmla="*/ 242 h 659"/>
                  <a:gd name="T32" fmla="*/ 224 w 792"/>
                  <a:gd name="T33" fmla="*/ 205 h 659"/>
                  <a:gd name="T34" fmla="*/ 190 w 792"/>
                  <a:gd name="T35" fmla="*/ 242 h 659"/>
                  <a:gd name="T36" fmla="*/ 156 w 792"/>
                  <a:gd name="T37" fmla="*/ 205 h 659"/>
                  <a:gd name="T38" fmla="*/ 122 w 792"/>
                  <a:gd name="T39" fmla="*/ 242 h 659"/>
                  <a:gd name="T40" fmla="*/ 88 w 792"/>
                  <a:gd name="T41" fmla="*/ 205 h 659"/>
                  <a:gd name="T42" fmla="*/ 53 w 792"/>
                  <a:gd name="T43" fmla="*/ 242 h 659"/>
                  <a:gd name="T44" fmla="*/ 39 w 792"/>
                  <a:gd name="T45" fmla="*/ 225 h 659"/>
                  <a:gd name="T46" fmla="*/ 23 w 792"/>
                  <a:gd name="T47" fmla="*/ 212 h 659"/>
                  <a:gd name="T48" fmla="*/ 17 w 792"/>
                  <a:gd name="T49" fmla="*/ 194 h 659"/>
                  <a:gd name="T50" fmla="*/ 54 w 792"/>
                  <a:gd name="T51" fmla="*/ 219 h 659"/>
                  <a:gd name="T52" fmla="*/ 42 w 792"/>
                  <a:gd name="T53" fmla="*/ 176 h 659"/>
                  <a:gd name="T54" fmla="*/ 87 w 792"/>
                  <a:gd name="T55" fmla="*/ 174 h 659"/>
                  <a:gd name="T56" fmla="*/ 51 w 792"/>
                  <a:gd name="T57" fmla="*/ 147 h 659"/>
                  <a:gd name="T58" fmla="*/ 86 w 792"/>
                  <a:gd name="T59" fmla="*/ 122 h 659"/>
                  <a:gd name="T60" fmla="*/ 42 w 792"/>
                  <a:gd name="T61" fmla="*/ 122 h 659"/>
                  <a:gd name="T62" fmla="*/ 54 w 792"/>
                  <a:gd name="T63" fmla="*/ 76 h 659"/>
                  <a:gd name="T64" fmla="*/ 22 w 792"/>
                  <a:gd name="T65" fmla="*/ 98 h 659"/>
                  <a:gd name="T66" fmla="*/ 1 w 792"/>
                  <a:gd name="T67" fmla="*/ 0 h 659"/>
                  <a:gd name="T68" fmla="*/ 1 w 792"/>
                  <a:gd name="T69" fmla="*/ 21 h 659"/>
                  <a:gd name="T70" fmla="*/ 0 w 792"/>
                  <a:gd name="T71" fmla="*/ 65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2" h="659">
                    <a:moveTo>
                      <a:pt x="0" y="659"/>
                    </a:moveTo>
                    <a:lnTo>
                      <a:pt x="599" y="659"/>
                    </a:lnTo>
                    <a:cubicBezTo>
                      <a:pt x="602" y="599"/>
                      <a:pt x="605" y="552"/>
                      <a:pt x="622" y="501"/>
                    </a:cubicBezTo>
                    <a:cubicBezTo>
                      <a:pt x="648" y="425"/>
                      <a:pt x="677" y="372"/>
                      <a:pt x="731" y="307"/>
                    </a:cubicBezTo>
                    <a:cubicBezTo>
                      <a:pt x="747" y="288"/>
                      <a:pt x="773" y="260"/>
                      <a:pt x="792" y="244"/>
                    </a:cubicBezTo>
                    <a:cubicBezTo>
                      <a:pt x="729" y="243"/>
                      <a:pt x="653" y="244"/>
                      <a:pt x="603" y="244"/>
                    </a:cubicBezTo>
                    <a:cubicBezTo>
                      <a:pt x="583" y="223"/>
                      <a:pt x="592" y="232"/>
                      <a:pt x="567" y="205"/>
                    </a:cubicBezTo>
                    <a:cubicBezTo>
                      <a:pt x="548" y="226"/>
                      <a:pt x="536" y="237"/>
                      <a:pt x="531" y="242"/>
                    </a:cubicBezTo>
                    <a:cubicBezTo>
                      <a:pt x="527" y="236"/>
                      <a:pt x="509" y="217"/>
                      <a:pt x="497" y="205"/>
                    </a:cubicBezTo>
                    <a:cubicBezTo>
                      <a:pt x="482" y="221"/>
                      <a:pt x="469" y="237"/>
                      <a:pt x="463" y="242"/>
                    </a:cubicBezTo>
                    <a:cubicBezTo>
                      <a:pt x="458" y="237"/>
                      <a:pt x="442" y="218"/>
                      <a:pt x="429" y="205"/>
                    </a:cubicBezTo>
                    <a:cubicBezTo>
                      <a:pt x="415" y="221"/>
                      <a:pt x="400" y="237"/>
                      <a:pt x="395" y="242"/>
                    </a:cubicBezTo>
                    <a:cubicBezTo>
                      <a:pt x="391" y="237"/>
                      <a:pt x="376" y="221"/>
                      <a:pt x="360" y="205"/>
                    </a:cubicBezTo>
                    <a:cubicBezTo>
                      <a:pt x="345" y="221"/>
                      <a:pt x="333" y="234"/>
                      <a:pt x="326" y="242"/>
                    </a:cubicBezTo>
                    <a:cubicBezTo>
                      <a:pt x="321" y="236"/>
                      <a:pt x="307" y="221"/>
                      <a:pt x="292" y="205"/>
                    </a:cubicBezTo>
                    <a:cubicBezTo>
                      <a:pt x="277" y="221"/>
                      <a:pt x="264" y="237"/>
                      <a:pt x="258" y="242"/>
                    </a:cubicBezTo>
                    <a:cubicBezTo>
                      <a:pt x="253" y="237"/>
                      <a:pt x="239" y="221"/>
                      <a:pt x="224" y="205"/>
                    </a:cubicBezTo>
                    <a:cubicBezTo>
                      <a:pt x="211" y="220"/>
                      <a:pt x="196" y="237"/>
                      <a:pt x="190" y="242"/>
                    </a:cubicBezTo>
                    <a:cubicBezTo>
                      <a:pt x="186" y="237"/>
                      <a:pt x="173" y="222"/>
                      <a:pt x="156" y="205"/>
                    </a:cubicBezTo>
                    <a:cubicBezTo>
                      <a:pt x="140" y="223"/>
                      <a:pt x="127" y="237"/>
                      <a:pt x="122" y="242"/>
                    </a:cubicBezTo>
                    <a:cubicBezTo>
                      <a:pt x="115" y="235"/>
                      <a:pt x="102" y="221"/>
                      <a:pt x="88" y="205"/>
                    </a:cubicBezTo>
                    <a:cubicBezTo>
                      <a:pt x="77" y="218"/>
                      <a:pt x="59" y="237"/>
                      <a:pt x="53" y="242"/>
                    </a:cubicBezTo>
                    <a:cubicBezTo>
                      <a:pt x="48" y="237"/>
                      <a:pt x="44" y="231"/>
                      <a:pt x="39" y="225"/>
                    </a:cubicBezTo>
                    <a:cubicBezTo>
                      <a:pt x="34" y="220"/>
                      <a:pt x="27" y="217"/>
                      <a:pt x="23" y="212"/>
                    </a:cubicBezTo>
                    <a:cubicBezTo>
                      <a:pt x="19" y="208"/>
                      <a:pt x="16" y="202"/>
                      <a:pt x="17" y="194"/>
                    </a:cubicBezTo>
                    <a:cubicBezTo>
                      <a:pt x="27" y="200"/>
                      <a:pt x="37" y="207"/>
                      <a:pt x="54" y="219"/>
                    </a:cubicBezTo>
                    <a:cubicBezTo>
                      <a:pt x="49" y="201"/>
                      <a:pt x="46" y="189"/>
                      <a:pt x="42" y="176"/>
                    </a:cubicBezTo>
                    <a:cubicBezTo>
                      <a:pt x="55" y="176"/>
                      <a:pt x="67" y="175"/>
                      <a:pt x="87" y="174"/>
                    </a:cubicBezTo>
                    <a:cubicBezTo>
                      <a:pt x="71" y="163"/>
                      <a:pt x="62" y="155"/>
                      <a:pt x="51" y="147"/>
                    </a:cubicBezTo>
                    <a:cubicBezTo>
                      <a:pt x="60" y="140"/>
                      <a:pt x="70" y="133"/>
                      <a:pt x="86" y="122"/>
                    </a:cubicBezTo>
                    <a:lnTo>
                      <a:pt x="42" y="122"/>
                    </a:lnTo>
                    <a:cubicBezTo>
                      <a:pt x="46" y="107"/>
                      <a:pt x="49" y="96"/>
                      <a:pt x="54" y="76"/>
                    </a:cubicBezTo>
                    <a:cubicBezTo>
                      <a:pt x="38" y="87"/>
                      <a:pt x="28" y="94"/>
                      <a:pt x="22" y="98"/>
                    </a:cubicBezTo>
                    <a:cubicBezTo>
                      <a:pt x="18" y="67"/>
                      <a:pt x="4" y="0"/>
                      <a:pt x="1" y="0"/>
                    </a:cubicBezTo>
                    <a:cubicBezTo>
                      <a:pt x="1" y="7"/>
                      <a:pt x="1" y="15"/>
                      <a:pt x="1" y="21"/>
                    </a:cubicBezTo>
                    <a:cubicBezTo>
                      <a:pt x="1" y="118"/>
                      <a:pt x="2" y="649"/>
                      <a:pt x="0" y="6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279650" y="6359525"/>
                <a:ext cx="146050" cy="12700"/>
              </a:xfrm>
              <a:custGeom>
                <a:avLst/>
                <a:gdLst>
                  <a:gd name="T0" fmla="*/ 0 w 402"/>
                  <a:gd name="T1" fmla="*/ 0 h 37"/>
                  <a:gd name="T2" fmla="*/ 402 w 402"/>
                  <a:gd name="T3" fmla="*/ 0 h 37"/>
                  <a:gd name="T4" fmla="*/ 402 w 402"/>
                  <a:gd name="T5" fmla="*/ 36 h 37"/>
                  <a:gd name="T6" fmla="*/ 77 w 402"/>
                  <a:gd name="T7" fmla="*/ 34 h 37"/>
                  <a:gd name="T8" fmla="*/ 0 w 40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37">
                    <a:moveTo>
                      <a:pt x="0" y="0"/>
                    </a:moveTo>
                    <a:lnTo>
                      <a:pt x="402" y="0"/>
                    </a:lnTo>
                    <a:lnTo>
                      <a:pt x="402" y="36"/>
                    </a:lnTo>
                    <a:cubicBezTo>
                      <a:pt x="392" y="37"/>
                      <a:pt x="178" y="35"/>
                      <a:pt x="77" y="34"/>
                    </a:cubicBezTo>
                    <a:cubicBezTo>
                      <a:pt x="55" y="22"/>
                      <a:pt x="33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2324100" y="6375400"/>
                <a:ext cx="101600" cy="19050"/>
              </a:xfrm>
              <a:custGeom>
                <a:avLst/>
                <a:gdLst>
                  <a:gd name="T0" fmla="*/ 65 w 279"/>
                  <a:gd name="T1" fmla="*/ 51 h 51"/>
                  <a:gd name="T2" fmla="*/ 37 w 279"/>
                  <a:gd name="T3" fmla="*/ 28 h 51"/>
                  <a:gd name="T4" fmla="*/ 0 w 279"/>
                  <a:gd name="T5" fmla="*/ 0 h 51"/>
                  <a:gd name="T6" fmla="*/ 278 w 279"/>
                  <a:gd name="T7" fmla="*/ 0 h 51"/>
                  <a:gd name="T8" fmla="*/ 277 w 279"/>
                  <a:gd name="T9" fmla="*/ 27 h 51"/>
                  <a:gd name="T10" fmla="*/ 265 w 279"/>
                  <a:gd name="T11" fmla="*/ 51 h 51"/>
                  <a:gd name="T12" fmla="*/ 232 w 279"/>
                  <a:gd name="T13" fmla="*/ 20 h 51"/>
                  <a:gd name="T14" fmla="*/ 195 w 279"/>
                  <a:gd name="T15" fmla="*/ 51 h 51"/>
                  <a:gd name="T16" fmla="*/ 161 w 279"/>
                  <a:gd name="T17" fmla="*/ 20 h 51"/>
                  <a:gd name="T18" fmla="*/ 127 w 279"/>
                  <a:gd name="T19" fmla="*/ 51 h 51"/>
                  <a:gd name="T20" fmla="*/ 95 w 279"/>
                  <a:gd name="T21" fmla="*/ 21 h 51"/>
                  <a:gd name="T22" fmla="*/ 65 w 279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51">
                    <a:moveTo>
                      <a:pt x="65" y="51"/>
                    </a:moveTo>
                    <a:cubicBezTo>
                      <a:pt x="55" y="42"/>
                      <a:pt x="47" y="35"/>
                      <a:pt x="37" y="28"/>
                    </a:cubicBezTo>
                    <a:cubicBezTo>
                      <a:pt x="26" y="20"/>
                      <a:pt x="17" y="13"/>
                      <a:pt x="0" y="0"/>
                    </a:cubicBezTo>
                    <a:lnTo>
                      <a:pt x="278" y="0"/>
                    </a:lnTo>
                    <a:cubicBezTo>
                      <a:pt x="279" y="8"/>
                      <a:pt x="279" y="20"/>
                      <a:pt x="277" y="27"/>
                    </a:cubicBezTo>
                    <a:cubicBezTo>
                      <a:pt x="274" y="37"/>
                      <a:pt x="270" y="42"/>
                      <a:pt x="265" y="51"/>
                    </a:cubicBezTo>
                    <a:cubicBezTo>
                      <a:pt x="257" y="42"/>
                      <a:pt x="237" y="21"/>
                      <a:pt x="232" y="20"/>
                    </a:cubicBezTo>
                    <a:cubicBezTo>
                      <a:pt x="227" y="20"/>
                      <a:pt x="201" y="44"/>
                      <a:pt x="195" y="51"/>
                    </a:cubicBezTo>
                    <a:cubicBezTo>
                      <a:pt x="187" y="44"/>
                      <a:pt x="164" y="20"/>
                      <a:pt x="161" y="20"/>
                    </a:cubicBezTo>
                    <a:cubicBezTo>
                      <a:pt x="155" y="21"/>
                      <a:pt x="133" y="44"/>
                      <a:pt x="127" y="51"/>
                    </a:cubicBezTo>
                    <a:cubicBezTo>
                      <a:pt x="120" y="45"/>
                      <a:pt x="100" y="20"/>
                      <a:pt x="95" y="21"/>
                    </a:cubicBezTo>
                    <a:cubicBezTo>
                      <a:pt x="90" y="21"/>
                      <a:pt x="68" y="46"/>
                      <a:pt x="6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032000" y="6359525"/>
                <a:ext cx="146050" cy="12700"/>
              </a:xfrm>
              <a:custGeom>
                <a:avLst/>
                <a:gdLst>
                  <a:gd name="T0" fmla="*/ 402 w 402"/>
                  <a:gd name="T1" fmla="*/ 0 h 37"/>
                  <a:gd name="T2" fmla="*/ 0 w 402"/>
                  <a:gd name="T3" fmla="*/ 0 h 37"/>
                  <a:gd name="T4" fmla="*/ 0 w 402"/>
                  <a:gd name="T5" fmla="*/ 36 h 37"/>
                  <a:gd name="T6" fmla="*/ 325 w 402"/>
                  <a:gd name="T7" fmla="*/ 34 h 37"/>
                  <a:gd name="T8" fmla="*/ 402 w 402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37">
                    <a:moveTo>
                      <a:pt x="402" y="0"/>
                    </a:moveTo>
                    <a:lnTo>
                      <a:pt x="0" y="0"/>
                    </a:lnTo>
                    <a:lnTo>
                      <a:pt x="0" y="36"/>
                    </a:lnTo>
                    <a:cubicBezTo>
                      <a:pt x="9" y="37"/>
                      <a:pt x="223" y="35"/>
                      <a:pt x="325" y="34"/>
                    </a:cubicBezTo>
                    <a:cubicBezTo>
                      <a:pt x="347" y="22"/>
                      <a:pt x="368" y="12"/>
                      <a:pt x="4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030413" y="6375400"/>
                <a:ext cx="103187" cy="19050"/>
              </a:xfrm>
              <a:custGeom>
                <a:avLst/>
                <a:gdLst>
                  <a:gd name="T0" fmla="*/ 214 w 280"/>
                  <a:gd name="T1" fmla="*/ 51 h 51"/>
                  <a:gd name="T2" fmla="*/ 243 w 280"/>
                  <a:gd name="T3" fmla="*/ 28 h 51"/>
                  <a:gd name="T4" fmla="*/ 280 w 280"/>
                  <a:gd name="T5" fmla="*/ 0 h 51"/>
                  <a:gd name="T6" fmla="*/ 1 w 280"/>
                  <a:gd name="T7" fmla="*/ 0 h 51"/>
                  <a:gd name="T8" fmla="*/ 3 w 280"/>
                  <a:gd name="T9" fmla="*/ 27 h 51"/>
                  <a:gd name="T10" fmla="*/ 14 w 280"/>
                  <a:gd name="T11" fmla="*/ 51 h 51"/>
                  <a:gd name="T12" fmla="*/ 48 w 280"/>
                  <a:gd name="T13" fmla="*/ 20 h 51"/>
                  <a:gd name="T14" fmla="*/ 85 w 280"/>
                  <a:gd name="T15" fmla="*/ 51 h 51"/>
                  <a:gd name="T16" fmla="*/ 119 w 280"/>
                  <a:gd name="T17" fmla="*/ 20 h 51"/>
                  <a:gd name="T18" fmla="*/ 153 w 280"/>
                  <a:gd name="T19" fmla="*/ 51 h 51"/>
                  <a:gd name="T20" fmla="*/ 185 w 280"/>
                  <a:gd name="T21" fmla="*/ 21 h 51"/>
                  <a:gd name="T22" fmla="*/ 214 w 280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51">
                    <a:moveTo>
                      <a:pt x="214" y="51"/>
                    </a:moveTo>
                    <a:cubicBezTo>
                      <a:pt x="224" y="42"/>
                      <a:pt x="233" y="35"/>
                      <a:pt x="243" y="28"/>
                    </a:cubicBezTo>
                    <a:cubicBezTo>
                      <a:pt x="254" y="20"/>
                      <a:pt x="263" y="13"/>
                      <a:pt x="280" y="0"/>
                    </a:cubicBezTo>
                    <a:lnTo>
                      <a:pt x="1" y="0"/>
                    </a:lnTo>
                    <a:cubicBezTo>
                      <a:pt x="0" y="8"/>
                      <a:pt x="1" y="20"/>
                      <a:pt x="3" y="27"/>
                    </a:cubicBezTo>
                    <a:cubicBezTo>
                      <a:pt x="6" y="37"/>
                      <a:pt x="9" y="42"/>
                      <a:pt x="14" y="51"/>
                    </a:cubicBezTo>
                    <a:cubicBezTo>
                      <a:pt x="22" y="42"/>
                      <a:pt x="43" y="21"/>
                      <a:pt x="48" y="20"/>
                    </a:cubicBezTo>
                    <a:cubicBezTo>
                      <a:pt x="52" y="20"/>
                      <a:pt x="78" y="44"/>
                      <a:pt x="85" y="51"/>
                    </a:cubicBezTo>
                    <a:cubicBezTo>
                      <a:pt x="92" y="44"/>
                      <a:pt x="115" y="20"/>
                      <a:pt x="119" y="20"/>
                    </a:cubicBezTo>
                    <a:cubicBezTo>
                      <a:pt x="124" y="21"/>
                      <a:pt x="146" y="44"/>
                      <a:pt x="153" y="51"/>
                    </a:cubicBezTo>
                    <a:cubicBezTo>
                      <a:pt x="159" y="45"/>
                      <a:pt x="179" y="20"/>
                      <a:pt x="185" y="21"/>
                    </a:cubicBezTo>
                    <a:cubicBezTo>
                      <a:pt x="190" y="21"/>
                      <a:pt x="212" y="46"/>
                      <a:pt x="21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2473325" y="6586538"/>
                <a:ext cx="127000" cy="77787"/>
              </a:xfrm>
              <a:custGeom>
                <a:avLst/>
                <a:gdLst>
                  <a:gd name="T0" fmla="*/ 149 w 345"/>
                  <a:gd name="T1" fmla="*/ 215 h 216"/>
                  <a:gd name="T2" fmla="*/ 165 w 345"/>
                  <a:gd name="T3" fmla="*/ 189 h 216"/>
                  <a:gd name="T4" fmla="*/ 0 w 345"/>
                  <a:gd name="T5" fmla="*/ 25 h 216"/>
                  <a:gd name="T6" fmla="*/ 9 w 345"/>
                  <a:gd name="T7" fmla="*/ 2 h 216"/>
                  <a:gd name="T8" fmla="*/ 40 w 345"/>
                  <a:gd name="T9" fmla="*/ 22 h 216"/>
                  <a:gd name="T10" fmla="*/ 74 w 345"/>
                  <a:gd name="T11" fmla="*/ 0 h 216"/>
                  <a:gd name="T12" fmla="*/ 109 w 345"/>
                  <a:gd name="T13" fmla="*/ 22 h 216"/>
                  <a:gd name="T14" fmla="*/ 143 w 345"/>
                  <a:gd name="T15" fmla="*/ 0 h 216"/>
                  <a:gd name="T16" fmla="*/ 179 w 345"/>
                  <a:gd name="T17" fmla="*/ 22 h 216"/>
                  <a:gd name="T18" fmla="*/ 213 w 345"/>
                  <a:gd name="T19" fmla="*/ 0 h 216"/>
                  <a:gd name="T20" fmla="*/ 248 w 345"/>
                  <a:gd name="T21" fmla="*/ 22 h 216"/>
                  <a:gd name="T22" fmla="*/ 281 w 345"/>
                  <a:gd name="T23" fmla="*/ 0 h 216"/>
                  <a:gd name="T24" fmla="*/ 344 w 345"/>
                  <a:gd name="T25" fmla="*/ 22 h 216"/>
                  <a:gd name="T26" fmla="*/ 344 w 345"/>
                  <a:gd name="T27" fmla="*/ 201 h 216"/>
                  <a:gd name="T28" fmla="*/ 330 w 345"/>
                  <a:gd name="T29" fmla="*/ 215 h 216"/>
                  <a:gd name="T30" fmla="*/ 149 w 345"/>
                  <a:gd name="T31" fmla="*/ 2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5" h="216">
                    <a:moveTo>
                      <a:pt x="149" y="215"/>
                    </a:moveTo>
                    <a:cubicBezTo>
                      <a:pt x="155" y="205"/>
                      <a:pt x="159" y="199"/>
                      <a:pt x="165" y="189"/>
                    </a:cubicBezTo>
                    <a:cubicBezTo>
                      <a:pt x="106" y="141"/>
                      <a:pt x="52" y="86"/>
                      <a:pt x="0" y="25"/>
                    </a:cubicBezTo>
                    <a:cubicBezTo>
                      <a:pt x="3" y="17"/>
                      <a:pt x="6" y="8"/>
                      <a:pt x="9" y="2"/>
                    </a:cubicBezTo>
                    <a:cubicBezTo>
                      <a:pt x="16" y="16"/>
                      <a:pt x="28" y="22"/>
                      <a:pt x="40" y="22"/>
                    </a:cubicBezTo>
                    <a:cubicBezTo>
                      <a:pt x="52" y="22"/>
                      <a:pt x="67" y="11"/>
                      <a:pt x="74" y="0"/>
                    </a:cubicBezTo>
                    <a:cubicBezTo>
                      <a:pt x="83" y="14"/>
                      <a:pt x="100" y="22"/>
                      <a:pt x="109" y="22"/>
                    </a:cubicBezTo>
                    <a:cubicBezTo>
                      <a:pt x="121" y="23"/>
                      <a:pt x="135" y="16"/>
                      <a:pt x="143" y="0"/>
                    </a:cubicBezTo>
                    <a:cubicBezTo>
                      <a:pt x="152" y="16"/>
                      <a:pt x="167" y="22"/>
                      <a:pt x="179" y="22"/>
                    </a:cubicBezTo>
                    <a:cubicBezTo>
                      <a:pt x="192" y="22"/>
                      <a:pt x="204" y="14"/>
                      <a:pt x="213" y="0"/>
                    </a:cubicBezTo>
                    <a:cubicBezTo>
                      <a:pt x="221" y="13"/>
                      <a:pt x="234" y="22"/>
                      <a:pt x="248" y="22"/>
                    </a:cubicBezTo>
                    <a:cubicBezTo>
                      <a:pt x="260" y="22"/>
                      <a:pt x="266" y="14"/>
                      <a:pt x="281" y="0"/>
                    </a:cubicBezTo>
                    <a:cubicBezTo>
                      <a:pt x="302" y="25"/>
                      <a:pt x="319" y="23"/>
                      <a:pt x="344" y="22"/>
                    </a:cubicBezTo>
                    <a:cubicBezTo>
                      <a:pt x="344" y="83"/>
                      <a:pt x="345" y="142"/>
                      <a:pt x="344" y="201"/>
                    </a:cubicBezTo>
                    <a:cubicBezTo>
                      <a:pt x="344" y="206"/>
                      <a:pt x="335" y="215"/>
                      <a:pt x="330" y="215"/>
                    </a:cubicBezTo>
                    <a:cubicBezTo>
                      <a:pt x="271" y="216"/>
                      <a:pt x="212" y="215"/>
                      <a:pt x="149" y="2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2433638" y="6556375"/>
                <a:ext cx="212725" cy="12700"/>
              </a:xfrm>
              <a:custGeom>
                <a:avLst/>
                <a:gdLst>
                  <a:gd name="T0" fmla="*/ 580 w 580"/>
                  <a:gd name="T1" fmla="*/ 0 h 35"/>
                  <a:gd name="T2" fmla="*/ 580 w 580"/>
                  <a:gd name="T3" fmla="*/ 34 h 35"/>
                  <a:gd name="T4" fmla="*/ 548 w 580"/>
                  <a:gd name="T5" fmla="*/ 34 h 35"/>
                  <a:gd name="T6" fmla="*/ 62 w 580"/>
                  <a:gd name="T7" fmla="*/ 35 h 35"/>
                  <a:gd name="T8" fmla="*/ 0 w 580"/>
                  <a:gd name="T9" fmla="*/ 0 h 35"/>
                  <a:gd name="T10" fmla="*/ 580 w 580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0" h="35">
                    <a:moveTo>
                      <a:pt x="580" y="0"/>
                    </a:moveTo>
                    <a:lnTo>
                      <a:pt x="580" y="34"/>
                    </a:lnTo>
                    <a:cubicBezTo>
                      <a:pt x="568" y="34"/>
                      <a:pt x="558" y="34"/>
                      <a:pt x="548" y="34"/>
                    </a:cubicBezTo>
                    <a:cubicBezTo>
                      <a:pt x="386" y="34"/>
                      <a:pt x="224" y="34"/>
                      <a:pt x="62" y="35"/>
                    </a:cubicBezTo>
                    <a:cubicBezTo>
                      <a:pt x="34" y="35"/>
                      <a:pt x="16" y="25"/>
                      <a:pt x="0" y="0"/>
                    </a:cubicBezTo>
                    <a:lnTo>
                      <a:pt x="5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451100" y="6573838"/>
                <a:ext cx="195262" cy="17462"/>
              </a:xfrm>
              <a:custGeom>
                <a:avLst/>
                <a:gdLst>
                  <a:gd name="T0" fmla="*/ 44 w 535"/>
                  <a:gd name="T1" fmla="*/ 49 h 49"/>
                  <a:gd name="T2" fmla="*/ 0 w 535"/>
                  <a:gd name="T3" fmla="*/ 0 h 49"/>
                  <a:gd name="T4" fmla="*/ 533 w 535"/>
                  <a:gd name="T5" fmla="*/ 0 h 49"/>
                  <a:gd name="T6" fmla="*/ 533 w 535"/>
                  <a:gd name="T7" fmla="*/ 28 h 49"/>
                  <a:gd name="T8" fmla="*/ 513 w 535"/>
                  <a:gd name="T9" fmla="*/ 49 h 49"/>
                  <a:gd name="T10" fmla="*/ 480 w 535"/>
                  <a:gd name="T11" fmla="*/ 17 h 49"/>
                  <a:gd name="T12" fmla="*/ 447 w 535"/>
                  <a:gd name="T13" fmla="*/ 49 h 49"/>
                  <a:gd name="T14" fmla="*/ 411 w 535"/>
                  <a:gd name="T15" fmla="*/ 17 h 49"/>
                  <a:gd name="T16" fmla="*/ 378 w 535"/>
                  <a:gd name="T17" fmla="*/ 49 h 49"/>
                  <a:gd name="T18" fmla="*/ 344 w 535"/>
                  <a:gd name="T19" fmla="*/ 17 h 49"/>
                  <a:gd name="T20" fmla="*/ 311 w 535"/>
                  <a:gd name="T21" fmla="*/ 49 h 49"/>
                  <a:gd name="T22" fmla="*/ 276 w 535"/>
                  <a:gd name="T23" fmla="*/ 17 h 49"/>
                  <a:gd name="T24" fmla="*/ 243 w 535"/>
                  <a:gd name="T25" fmla="*/ 49 h 49"/>
                  <a:gd name="T26" fmla="*/ 206 w 535"/>
                  <a:gd name="T27" fmla="*/ 17 h 49"/>
                  <a:gd name="T28" fmla="*/ 173 w 535"/>
                  <a:gd name="T29" fmla="*/ 49 h 49"/>
                  <a:gd name="T30" fmla="*/ 137 w 535"/>
                  <a:gd name="T31" fmla="*/ 17 h 49"/>
                  <a:gd name="T32" fmla="*/ 104 w 535"/>
                  <a:gd name="T33" fmla="*/ 49 h 49"/>
                  <a:gd name="T34" fmla="*/ 69 w 535"/>
                  <a:gd name="T35" fmla="*/ 17 h 49"/>
                  <a:gd name="T36" fmla="*/ 44 w 535"/>
                  <a:gd name="T3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5" h="49">
                    <a:moveTo>
                      <a:pt x="44" y="49"/>
                    </a:moveTo>
                    <a:cubicBezTo>
                      <a:pt x="31" y="35"/>
                      <a:pt x="16" y="18"/>
                      <a:pt x="0" y="0"/>
                    </a:cubicBezTo>
                    <a:lnTo>
                      <a:pt x="533" y="0"/>
                    </a:lnTo>
                    <a:cubicBezTo>
                      <a:pt x="533" y="10"/>
                      <a:pt x="535" y="20"/>
                      <a:pt x="533" y="28"/>
                    </a:cubicBezTo>
                    <a:cubicBezTo>
                      <a:pt x="530" y="36"/>
                      <a:pt x="518" y="42"/>
                      <a:pt x="513" y="49"/>
                    </a:cubicBezTo>
                    <a:cubicBezTo>
                      <a:pt x="505" y="43"/>
                      <a:pt x="485" y="22"/>
                      <a:pt x="480" y="17"/>
                    </a:cubicBezTo>
                    <a:cubicBezTo>
                      <a:pt x="475" y="23"/>
                      <a:pt x="453" y="49"/>
                      <a:pt x="447" y="49"/>
                    </a:cubicBezTo>
                    <a:cubicBezTo>
                      <a:pt x="439" y="49"/>
                      <a:pt x="416" y="22"/>
                      <a:pt x="411" y="17"/>
                    </a:cubicBezTo>
                    <a:cubicBezTo>
                      <a:pt x="406" y="22"/>
                      <a:pt x="384" y="49"/>
                      <a:pt x="378" y="49"/>
                    </a:cubicBezTo>
                    <a:cubicBezTo>
                      <a:pt x="371" y="49"/>
                      <a:pt x="349" y="22"/>
                      <a:pt x="344" y="17"/>
                    </a:cubicBezTo>
                    <a:cubicBezTo>
                      <a:pt x="339" y="23"/>
                      <a:pt x="318" y="49"/>
                      <a:pt x="311" y="49"/>
                    </a:cubicBezTo>
                    <a:cubicBezTo>
                      <a:pt x="305" y="49"/>
                      <a:pt x="281" y="23"/>
                      <a:pt x="276" y="17"/>
                    </a:cubicBezTo>
                    <a:cubicBezTo>
                      <a:pt x="270" y="23"/>
                      <a:pt x="247" y="49"/>
                      <a:pt x="243" y="49"/>
                    </a:cubicBezTo>
                    <a:cubicBezTo>
                      <a:pt x="235" y="48"/>
                      <a:pt x="212" y="23"/>
                      <a:pt x="206" y="17"/>
                    </a:cubicBezTo>
                    <a:cubicBezTo>
                      <a:pt x="202" y="22"/>
                      <a:pt x="180" y="49"/>
                      <a:pt x="173" y="49"/>
                    </a:cubicBezTo>
                    <a:cubicBezTo>
                      <a:pt x="167" y="49"/>
                      <a:pt x="142" y="23"/>
                      <a:pt x="137" y="17"/>
                    </a:cubicBezTo>
                    <a:cubicBezTo>
                      <a:pt x="132" y="23"/>
                      <a:pt x="110" y="49"/>
                      <a:pt x="104" y="49"/>
                    </a:cubicBezTo>
                    <a:cubicBezTo>
                      <a:pt x="98" y="49"/>
                      <a:pt x="75" y="25"/>
                      <a:pt x="69" y="17"/>
                    </a:cubicBezTo>
                    <a:cubicBezTo>
                      <a:pt x="62" y="26"/>
                      <a:pt x="54" y="36"/>
                      <a:pt x="4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373313" y="6667500"/>
                <a:ext cx="109537" cy="12700"/>
              </a:xfrm>
              <a:custGeom>
                <a:avLst/>
                <a:gdLst>
                  <a:gd name="T0" fmla="*/ 295 w 299"/>
                  <a:gd name="T1" fmla="*/ 33 h 33"/>
                  <a:gd name="T2" fmla="*/ 203 w 299"/>
                  <a:gd name="T3" fmla="*/ 33 h 33"/>
                  <a:gd name="T4" fmla="*/ 22 w 299"/>
                  <a:gd name="T5" fmla="*/ 32 h 33"/>
                  <a:gd name="T6" fmla="*/ 0 w 299"/>
                  <a:gd name="T7" fmla="*/ 17 h 33"/>
                  <a:gd name="T8" fmla="*/ 21 w 299"/>
                  <a:gd name="T9" fmla="*/ 2 h 33"/>
                  <a:gd name="T10" fmla="*/ 257 w 299"/>
                  <a:gd name="T11" fmla="*/ 2 h 33"/>
                  <a:gd name="T12" fmla="*/ 299 w 299"/>
                  <a:gd name="T13" fmla="*/ 21 h 33"/>
                  <a:gd name="T14" fmla="*/ 295 w 299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33">
                    <a:moveTo>
                      <a:pt x="295" y="33"/>
                    </a:moveTo>
                    <a:cubicBezTo>
                      <a:pt x="265" y="33"/>
                      <a:pt x="234" y="33"/>
                      <a:pt x="203" y="33"/>
                    </a:cubicBezTo>
                    <a:cubicBezTo>
                      <a:pt x="143" y="33"/>
                      <a:pt x="82" y="33"/>
                      <a:pt x="22" y="32"/>
                    </a:cubicBezTo>
                    <a:cubicBezTo>
                      <a:pt x="15" y="32"/>
                      <a:pt x="7" y="22"/>
                      <a:pt x="0" y="17"/>
                    </a:cubicBezTo>
                    <a:cubicBezTo>
                      <a:pt x="7" y="12"/>
                      <a:pt x="14" y="2"/>
                      <a:pt x="21" y="2"/>
                    </a:cubicBezTo>
                    <a:cubicBezTo>
                      <a:pt x="100" y="1"/>
                      <a:pt x="179" y="0"/>
                      <a:pt x="257" y="2"/>
                    </a:cubicBezTo>
                    <a:cubicBezTo>
                      <a:pt x="271" y="2"/>
                      <a:pt x="285" y="14"/>
                      <a:pt x="299" y="21"/>
                    </a:cubicBezTo>
                    <a:cubicBezTo>
                      <a:pt x="298" y="25"/>
                      <a:pt x="297" y="29"/>
                      <a:pt x="29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420938" y="6619875"/>
                <a:ext cx="49212" cy="44450"/>
              </a:xfrm>
              <a:custGeom>
                <a:avLst/>
                <a:gdLst>
                  <a:gd name="T0" fmla="*/ 133 w 133"/>
                  <a:gd name="T1" fmla="*/ 124 h 124"/>
                  <a:gd name="T2" fmla="*/ 12 w 133"/>
                  <a:gd name="T3" fmla="*/ 124 h 124"/>
                  <a:gd name="T4" fmla="*/ 0 w 133"/>
                  <a:gd name="T5" fmla="*/ 0 h 124"/>
                  <a:gd name="T6" fmla="*/ 133 w 133"/>
                  <a:gd name="T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124">
                    <a:moveTo>
                      <a:pt x="133" y="124"/>
                    </a:moveTo>
                    <a:lnTo>
                      <a:pt x="12" y="124"/>
                    </a:lnTo>
                    <a:cubicBezTo>
                      <a:pt x="8" y="83"/>
                      <a:pt x="4" y="43"/>
                      <a:pt x="0" y="0"/>
                    </a:cubicBezTo>
                    <a:cubicBezTo>
                      <a:pt x="44" y="42"/>
                      <a:pt x="88" y="82"/>
                      <a:pt x="133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513013" y="6667500"/>
                <a:ext cx="85725" cy="12700"/>
              </a:xfrm>
              <a:custGeom>
                <a:avLst/>
                <a:gdLst>
                  <a:gd name="T0" fmla="*/ 0 w 236"/>
                  <a:gd name="T1" fmla="*/ 19 h 33"/>
                  <a:gd name="T2" fmla="*/ 51 w 236"/>
                  <a:gd name="T3" fmla="*/ 2 h 33"/>
                  <a:gd name="T4" fmla="*/ 211 w 236"/>
                  <a:gd name="T5" fmla="*/ 2 h 33"/>
                  <a:gd name="T6" fmla="*/ 236 w 236"/>
                  <a:gd name="T7" fmla="*/ 16 h 33"/>
                  <a:gd name="T8" fmla="*/ 213 w 236"/>
                  <a:gd name="T9" fmla="*/ 32 h 33"/>
                  <a:gd name="T10" fmla="*/ 4 w 236"/>
                  <a:gd name="T11" fmla="*/ 32 h 33"/>
                  <a:gd name="T12" fmla="*/ 0 w 236"/>
                  <a:gd name="T13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33">
                    <a:moveTo>
                      <a:pt x="0" y="19"/>
                    </a:moveTo>
                    <a:cubicBezTo>
                      <a:pt x="17" y="13"/>
                      <a:pt x="34" y="3"/>
                      <a:pt x="51" y="2"/>
                    </a:cubicBezTo>
                    <a:cubicBezTo>
                      <a:pt x="104" y="0"/>
                      <a:pt x="157" y="0"/>
                      <a:pt x="211" y="2"/>
                    </a:cubicBezTo>
                    <a:cubicBezTo>
                      <a:pt x="219" y="2"/>
                      <a:pt x="228" y="11"/>
                      <a:pt x="236" y="16"/>
                    </a:cubicBezTo>
                    <a:cubicBezTo>
                      <a:pt x="228" y="21"/>
                      <a:pt x="221" y="32"/>
                      <a:pt x="213" y="32"/>
                    </a:cubicBezTo>
                    <a:cubicBezTo>
                      <a:pt x="143" y="33"/>
                      <a:pt x="74" y="32"/>
                      <a:pt x="4" y="32"/>
                    </a:cubicBezTo>
                    <a:cubicBezTo>
                      <a:pt x="3" y="28"/>
                      <a:pt x="2" y="23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2552700" y="6683375"/>
                <a:ext cx="44450" cy="12700"/>
              </a:xfrm>
              <a:custGeom>
                <a:avLst/>
                <a:gdLst>
                  <a:gd name="T0" fmla="*/ 122 w 122"/>
                  <a:gd name="T1" fmla="*/ 0 h 34"/>
                  <a:gd name="T2" fmla="*/ 0 w 122"/>
                  <a:gd name="T3" fmla="*/ 0 h 34"/>
                  <a:gd name="T4" fmla="*/ 122 w 122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34">
                    <a:moveTo>
                      <a:pt x="122" y="0"/>
                    </a:moveTo>
                    <a:cubicBezTo>
                      <a:pt x="86" y="34"/>
                      <a:pt x="33" y="34"/>
                      <a:pt x="0" y="0"/>
                    </a:cubicBezTo>
                    <a:lnTo>
                      <a:pt x="1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2376488" y="6684963"/>
                <a:ext cx="44450" cy="11112"/>
              </a:xfrm>
              <a:custGeom>
                <a:avLst/>
                <a:gdLst>
                  <a:gd name="T0" fmla="*/ 122 w 122"/>
                  <a:gd name="T1" fmla="*/ 0 h 34"/>
                  <a:gd name="T2" fmla="*/ 0 w 122"/>
                  <a:gd name="T3" fmla="*/ 0 h 34"/>
                  <a:gd name="T4" fmla="*/ 122 w 122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34">
                    <a:moveTo>
                      <a:pt x="122" y="0"/>
                    </a:moveTo>
                    <a:cubicBezTo>
                      <a:pt x="90" y="33"/>
                      <a:pt x="39" y="34"/>
                      <a:pt x="0" y="0"/>
                    </a:cubicBezTo>
                    <a:lnTo>
                      <a:pt x="1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1857375" y="6586538"/>
                <a:ext cx="127000" cy="77787"/>
              </a:xfrm>
              <a:custGeom>
                <a:avLst/>
                <a:gdLst>
                  <a:gd name="T0" fmla="*/ 196 w 345"/>
                  <a:gd name="T1" fmla="*/ 215 h 216"/>
                  <a:gd name="T2" fmla="*/ 180 w 345"/>
                  <a:gd name="T3" fmla="*/ 189 h 216"/>
                  <a:gd name="T4" fmla="*/ 345 w 345"/>
                  <a:gd name="T5" fmla="*/ 25 h 216"/>
                  <a:gd name="T6" fmla="*/ 336 w 345"/>
                  <a:gd name="T7" fmla="*/ 2 h 216"/>
                  <a:gd name="T8" fmla="*/ 305 w 345"/>
                  <a:gd name="T9" fmla="*/ 22 h 216"/>
                  <a:gd name="T10" fmla="*/ 270 w 345"/>
                  <a:gd name="T11" fmla="*/ 0 h 216"/>
                  <a:gd name="T12" fmla="*/ 235 w 345"/>
                  <a:gd name="T13" fmla="*/ 22 h 216"/>
                  <a:gd name="T14" fmla="*/ 201 w 345"/>
                  <a:gd name="T15" fmla="*/ 0 h 216"/>
                  <a:gd name="T16" fmla="*/ 166 w 345"/>
                  <a:gd name="T17" fmla="*/ 22 h 216"/>
                  <a:gd name="T18" fmla="*/ 132 w 345"/>
                  <a:gd name="T19" fmla="*/ 0 h 216"/>
                  <a:gd name="T20" fmla="*/ 97 w 345"/>
                  <a:gd name="T21" fmla="*/ 22 h 216"/>
                  <a:gd name="T22" fmla="*/ 64 w 345"/>
                  <a:gd name="T23" fmla="*/ 0 h 216"/>
                  <a:gd name="T24" fmla="*/ 0 w 345"/>
                  <a:gd name="T25" fmla="*/ 22 h 216"/>
                  <a:gd name="T26" fmla="*/ 1 w 345"/>
                  <a:gd name="T27" fmla="*/ 201 h 216"/>
                  <a:gd name="T28" fmla="*/ 15 w 345"/>
                  <a:gd name="T29" fmla="*/ 215 h 216"/>
                  <a:gd name="T30" fmla="*/ 196 w 345"/>
                  <a:gd name="T31" fmla="*/ 2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5" h="216">
                    <a:moveTo>
                      <a:pt x="196" y="215"/>
                    </a:moveTo>
                    <a:cubicBezTo>
                      <a:pt x="190" y="205"/>
                      <a:pt x="186" y="199"/>
                      <a:pt x="180" y="189"/>
                    </a:cubicBezTo>
                    <a:cubicBezTo>
                      <a:pt x="239" y="141"/>
                      <a:pt x="293" y="86"/>
                      <a:pt x="345" y="25"/>
                    </a:cubicBezTo>
                    <a:cubicBezTo>
                      <a:pt x="342" y="17"/>
                      <a:pt x="339" y="8"/>
                      <a:pt x="336" y="2"/>
                    </a:cubicBezTo>
                    <a:cubicBezTo>
                      <a:pt x="329" y="16"/>
                      <a:pt x="317" y="22"/>
                      <a:pt x="305" y="22"/>
                    </a:cubicBezTo>
                    <a:cubicBezTo>
                      <a:pt x="293" y="22"/>
                      <a:pt x="277" y="11"/>
                      <a:pt x="270" y="0"/>
                    </a:cubicBezTo>
                    <a:cubicBezTo>
                      <a:pt x="262" y="14"/>
                      <a:pt x="245" y="22"/>
                      <a:pt x="235" y="22"/>
                    </a:cubicBezTo>
                    <a:cubicBezTo>
                      <a:pt x="223" y="23"/>
                      <a:pt x="210" y="16"/>
                      <a:pt x="201" y="0"/>
                    </a:cubicBezTo>
                    <a:cubicBezTo>
                      <a:pt x="193" y="16"/>
                      <a:pt x="178" y="22"/>
                      <a:pt x="166" y="22"/>
                    </a:cubicBezTo>
                    <a:cubicBezTo>
                      <a:pt x="153" y="22"/>
                      <a:pt x="141" y="14"/>
                      <a:pt x="132" y="0"/>
                    </a:cubicBezTo>
                    <a:cubicBezTo>
                      <a:pt x="124" y="13"/>
                      <a:pt x="111" y="22"/>
                      <a:pt x="97" y="22"/>
                    </a:cubicBezTo>
                    <a:cubicBezTo>
                      <a:pt x="85" y="22"/>
                      <a:pt x="79" y="14"/>
                      <a:pt x="64" y="0"/>
                    </a:cubicBezTo>
                    <a:cubicBezTo>
                      <a:pt x="43" y="25"/>
                      <a:pt x="26" y="23"/>
                      <a:pt x="0" y="22"/>
                    </a:cubicBezTo>
                    <a:cubicBezTo>
                      <a:pt x="0" y="83"/>
                      <a:pt x="0" y="142"/>
                      <a:pt x="1" y="201"/>
                    </a:cubicBezTo>
                    <a:cubicBezTo>
                      <a:pt x="1" y="206"/>
                      <a:pt x="10" y="215"/>
                      <a:pt x="15" y="215"/>
                    </a:cubicBezTo>
                    <a:cubicBezTo>
                      <a:pt x="74" y="216"/>
                      <a:pt x="133" y="215"/>
                      <a:pt x="196" y="2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1811338" y="6556375"/>
                <a:ext cx="212725" cy="12700"/>
              </a:xfrm>
              <a:custGeom>
                <a:avLst/>
                <a:gdLst>
                  <a:gd name="T0" fmla="*/ 0 w 580"/>
                  <a:gd name="T1" fmla="*/ 0 h 35"/>
                  <a:gd name="T2" fmla="*/ 0 w 580"/>
                  <a:gd name="T3" fmla="*/ 34 h 35"/>
                  <a:gd name="T4" fmla="*/ 32 w 580"/>
                  <a:gd name="T5" fmla="*/ 34 h 35"/>
                  <a:gd name="T6" fmla="*/ 518 w 580"/>
                  <a:gd name="T7" fmla="*/ 35 h 35"/>
                  <a:gd name="T8" fmla="*/ 580 w 580"/>
                  <a:gd name="T9" fmla="*/ 0 h 35"/>
                  <a:gd name="T10" fmla="*/ 0 w 580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0" h="35">
                    <a:moveTo>
                      <a:pt x="0" y="0"/>
                    </a:moveTo>
                    <a:lnTo>
                      <a:pt x="0" y="34"/>
                    </a:lnTo>
                    <a:cubicBezTo>
                      <a:pt x="11" y="34"/>
                      <a:pt x="22" y="34"/>
                      <a:pt x="32" y="34"/>
                    </a:cubicBezTo>
                    <a:cubicBezTo>
                      <a:pt x="194" y="34"/>
                      <a:pt x="356" y="34"/>
                      <a:pt x="518" y="35"/>
                    </a:cubicBezTo>
                    <a:cubicBezTo>
                      <a:pt x="546" y="35"/>
                      <a:pt x="564" y="25"/>
                      <a:pt x="5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811338" y="6573838"/>
                <a:ext cx="195262" cy="17462"/>
              </a:xfrm>
              <a:custGeom>
                <a:avLst/>
                <a:gdLst>
                  <a:gd name="T0" fmla="*/ 491 w 535"/>
                  <a:gd name="T1" fmla="*/ 49 h 49"/>
                  <a:gd name="T2" fmla="*/ 535 w 535"/>
                  <a:gd name="T3" fmla="*/ 0 h 49"/>
                  <a:gd name="T4" fmla="*/ 2 w 535"/>
                  <a:gd name="T5" fmla="*/ 0 h 49"/>
                  <a:gd name="T6" fmla="*/ 2 w 535"/>
                  <a:gd name="T7" fmla="*/ 28 h 49"/>
                  <a:gd name="T8" fmla="*/ 22 w 535"/>
                  <a:gd name="T9" fmla="*/ 49 h 49"/>
                  <a:gd name="T10" fmla="*/ 55 w 535"/>
                  <a:gd name="T11" fmla="*/ 17 h 49"/>
                  <a:gd name="T12" fmla="*/ 88 w 535"/>
                  <a:gd name="T13" fmla="*/ 49 h 49"/>
                  <a:gd name="T14" fmla="*/ 124 w 535"/>
                  <a:gd name="T15" fmla="*/ 17 h 49"/>
                  <a:gd name="T16" fmla="*/ 157 w 535"/>
                  <a:gd name="T17" fmla="*/ 49 h 49"/>
                  <a:gd name="T18" fmla="*/ 191 w 535"/>
                  <a:gd name="T19" fmla="*/ 17 h 49"/>
                  <a:gd name="T20" fmla="*/ 224 w 535"/>
                  <a:gd name="T21" fmla="*/ 49 h 49"/>
                  <a:gd name="T22" fmla="*/ 259 w 535"/>
                  <a:gd name="T23" fmla="*/ 17 h 49"/>
                  <a:gd name="T24" fmla="*/ 292 w 535"/>
                  <a:gd name="T25" fmla="*/ 49 h 49"/>
                  <a:gd name="T26" fmla="*/ 328 w 535"/>
                  <a:gd name="T27" fmla="*/ 17 h 49"/>
                  <a:gd name="T28" fmla="*/ 361 w 535"/>
                  <a:gd name="T29" fmla="*/ 49 h 49"/>
                  <a:gd name="T30" fmla="*/ 398 w 535"/>
                  <a:gd name="T31" fmla="*/ 17 h 49"/>
                  <a:gd name="T32" fmla="*/ 431 w 535"/>
                  <a:gd name="T33" fmla="*/ 49 h 49"/>
                  <a:gd name="T34" fmla="*/ 466 w 535"/>
                  <a:gd name="T35" fmla="*/ 17 h 49"/>
                  <a:gd name="T36" fmla="*/ 491 w 535"/>
                  <a:gd name="T3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5" h="49">
                    <a:moveTo>
                      <a:pt x="491" y="49"/>
                    </a:moveTo>
                    <a:cubicBezTo>
                      <a:pt x="504" y="35"/>
                      <a:pt x="518" y="18"/>
                      <a:pt x="535" y="0"/>
                    </a:cubicBezTo>
                    <a:lnTo>
                      <a:pt x="2" y="0"/>
                    </a:lnTo>
                    <a:cubicBezTo>
                      <a:pt x="2" y="10"/>
                      <a:pt x="0" y="20"/>
                      <a:pt x="2" y="28"/>
                    </a:cubicBezTo>
                    <a:cubicBezTo>
                      <a:pt x="4" y="36"/>
                      <a:pt x="17" y="42"/>
                      <a:pt x="22" y="49"/>
                    </a:cubicBezTo>
                    <a:cubicBezTo>
                      <a:pt x="30" y="43"/>
                      <a:pt x="50" y="22"/>
                      <a:pt x="55" y="17"/>
                    </a:cubicBezTo>
                    <a:cubicBezTo>
                      <a:pt x="60" y="23"/>
                      <a:pt x="82" y="49"/>
                      <a:pt x="88" y="49"/>
                    </a:cubicBezTo>
                    <a:cubicBezTo>
                      <a:pt x="95" y="49"/>
                      <a:pt x="119" y="22"/>
                      <a:pt x="124" y="17"/>
                    </a:cubicBezTo>
                    <a:cubicBezTo>
                      <a:pt x="128" y="22"/>
                      <a:pt x="151" y="49"/>
                      <a:pt x="157" y="49"/>
                    </a:cubicBezTo>
                    <a:cubicBezTo>
                      <a:pt x="164" y="49"/>
                      <a:pt x="186" y="22"/>
                      <a:pt x="191" y="17"/>
                    </a:cubicBezTo>
                    <a:cubicBezTo>
                      <a:pt x="196" y="23"/>
                      <a:pt x="217" y="49"/>
                      <a:pt x="224" y="49"/>
                    </a:cubicBezTo>
                    <a:cubicBezTo>
                      <a:pt x="230" y="49"/>
                      <a:pt x="254" y="23"/>
                      <a:pt x="259" y="17"/>
                    </a:cubicBezTo>
                    <a:cubicBezTo>
                      <a:pt x="265" y="23"/>
                      <a:pt x="288" y="49"/>
                      <a:pt x="292" y="49"/>
                    </a:cubicBezTo>
                    <a:cubicBezTo>
                      <a:pt x="300" y="48"/>
                      <a:pt x="323" y="23"/>
                      <a:pt x="328" y="17"/>
                    </a:cubicBezTo>
                    <a:cubicBezTo>
                      <a:pt x="333" y="22"/>
                      <a:pt x="355" y="49"/>
                      <a:pt x="361" y="49"/>
                    </a:cubicBezTo>
                    <a:cubicBezTo>
                      <a:pt x="368" y="49"/>
                      <a:pt x="392" y="23"/>
                      <a:pt x="398" y="17"/>
                    </a:cubicBezTo>
                    <a:cubicBezTo>
                      <a:pt x="402" y="23"/>
                      <a:pt x="425" y="49"/>
                      <a:pt x="431" y="49"/>
                    </a:cubicBezTo>
                    <a:cubicBezTo>
                      <a:pt x="437" y="49"/>
                      <a:pt x="460" y="25"/>
                      <a:pt x="466" y="17"/>
                    </a:cubicBezTo>
                    <a:cubicBezTo>
                      <a:pt x="473" y="26"/>
                      <a:pt x="480" y="36"/>
                      <a:pt x="49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1974850" y="6667500"/>
                <a:ext cx="109537" cy="12700"/>
              </a:xfrm>
              <a:custGeom>
                <a:avLst/>
                <a:gdLst>
                  <a:gd name="T0" fmla="*/ 3 w 299"/>
                  <a:gd name="T1" fmla="*/ 33 h 33"/>
                  <a:gd name="T2" fmla="*/ 96 w 299"/>
                  <a:gd name="T3" fmla="*/ 33 h 33"/>
                  <a:gd name="T4" fmla="*/ 277 w 299"/>
                  <a:gd name="T5" fmla="*/ 32 h 33"/>
                  <a:gd name="T6" fmla="*/ 299 w 299"/>
                  <a:gd name="T7" fmla="*/ 17 h 33"/>
                  <a:gd name="T8" fmla="*/ 278 w 299"/>
                  <a:gd name="T9" fmla="*/ 2 h 33"/>
                  <a:gd name="T10" fmla="*/ 41 w 299"/>
                  <a:gd name="T11" fmla="*/ 2 h 33"/>
                  <a:gd name="T12" fmla="*/ 0 w 299"/>
                  <a:gd name="T13" fmla="*/ 21 h 33"/>
                  <a:gd name="T14" fmla="*/ 3 w 299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33">
                    <a:moveTo>
                      <a:pt x="3" y="33"/>
                    </a:moveTo>
                    <a:cubicBezTo>
                      <a:pt x="34" y="33"/>
                      <a:pt x="65" y="33"/>
                      <a:pt x="96" y="33"/>
                    </a:cubicBezTo>
                    <a:cubicBezTo>
                      <a:pt x="156" y="33"/>
                      <a:pt x="216" y="33"/>
                      <a:pt x="277" y="32"/>
                    </a:cubicBezTo>
                    <a:cubicBezTo>
                      <a:pt x="284" y="32"/>
                      <a:pt x="291" y="22"/>
                      <a:pt x="299" y="17"/>
                    </a:cubicBezTo>
                    <a:cubicBezTo>
                      <a:pt x="292" y="12"/>
                      <a:pt x="285" y="2"/>
                      <a:pt x="278" y="2"/>
                    </a:cubicBezTo>
                    <a:cubicBezTo>
                      <a:pt x="199" y="1"/>
                      <a:pt x="120" y="0"/>
                      <a:pt x="41" y="2"/>
                    </a:cubicBezTo>
                    <a:cubicBezTo>
                      <a:pt x="27" y="2"/>
                      <a:pt x="14" y="14"/>
                      <a:pt x="0" y="21"/>
                    </a:cubicBezTo>
                    <a:cubicBezTo>
                      <a:pt x="1" y="25"/>
                      <a:pt x="2" y="29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1987550" y="6619875"/>
                <a:ext cx="49212" cy="44450"/>
              </a:xfrm>
              <a:custGeom>
                <a:avLst/>
                <a:gdLst>
                  <a:gd name="T0" fmla="*/ 0 w 134"/>
                  <a:gd name="T1" fmla="*/ 124 h 124"/>
                  <a:gd name="T2" fmla="*/ 122 w 134"/>
                  <a:gd name="T3" fmla="*/ 124 h 124"/>
                  <a:gd name="T4" fmla="*/ 134 w 134"/>
                  <a:gd name="T5" fmla="*/ 0 h 124"/>
                  <a:gd name="T6" fmla="*/ 0 w 134"/>
                  <a:gd name="T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24">
                    <a:moveTo>
                      <a:pt x="0" y="124"/>
                    </a:moveTo>
                    <a:lnTo>
                      <a:pt x="122" y="124"/>
                    </a:lnTo>
                    <a:cubicBezTo>
                      <a:pt x="126" y="83"/>
                      <a:pt x="130" y="43"/>
                      <a:pt x="134" y="0"/>
                    </a:cubicBezTo>
                    <a:cubicBezTo>
                      <a:pt x="89" y="42"/>
                      <a:pt x="46" y="82"/>
                      <a:pt x="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1858963" y="6667500"/>
                <a:ext cx="85725" cy="12700"/>
              </a:xfrm>
              <a:custGeom>
                <a:avLst/>
                <a:gdLst>
                  <a:gd name="T0" fmla="*/ 235 w 235"/>
                  <a:gd name="T1" fmla="*/ 19 h 33"/>
                  <a:gd name="T2" fmla="*/ 185 w 235"/>
                  <a:gd name="T3" fmla="*/ 2 h 33"/>
                  <a:gd name="T4" fmla="*/ 25 w 235"/>
                  <a:gd name="T5" fmla="*/ 2 h 33"/>
                  <a:gd name="T6" fmla="*/ 0 w 235"/>
                  <a:gd name="T7" fmla="*/ 16 h 33"/>
                  <a:gd name="T8" fmla="*/ 23 w 235"/>
                  <a:gd name="T9" fmla="*/ 32 h 33"/>
                  <a:gd name="T10" fmla="*/ 232 w 235"/>
                  <a:gd name="T11" fmla="*/ 32 h 33"/>
                  <a:gd name="T12" fmla="*/ 235 w 235"/>
                  <a:gd name="T13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33">
                    <a:moveTo>
                      <a:pt x="235" y="19"/>
                    </a:moveTo>
                    <a:cubicBezTo>
                      <a:pt x="219" y="13"/>
                      <a:pt x="202" y="3"/>
                      <a:pt x="185" y="2"/>
                    </a:cubicBezTo>
                    <a:cubicBezTo>
                      <a:pt x="132" y="0"/>
                      <a:pt x="78" y="0"/>
                      <a:pt x="25" y="2"/>
                    </a:cubicBezTo>
                    <a:cubicBezTo>
                      <a:pt x="16" y="2"/>
                      <a:pt x="8" y="11"/>
                      <a:pt x="0" y="16"/>
                    </a:cubicBezTo>
                    <a:cubicBezTo>
                      <a:pt x="7" y="21"/>
                      <a:pt x="15" y="32"/>
                      <a:pt x="23" y="32"/>
                    </a:cubicBezTo>
                    <a:cubicBezTo>
                      <a:pt x="93" y="33"/>
                      <a:pt x="162" y="32"/>
                      <a:pt x="232" y="32"/>
                    </a:cubicBezTo>
                    <a:cubicBezTo>
                      <a:pt x="233" y="28"/>
                      <a:pt x="234" y="23"/>
                      <a:pt x="23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1860550" y="6683375"/>
                <a:ext cx="44450" cy="12700"/>
              </a:xfrm>
              <a:custGeom>
                <a:avLst/>
                <a:gdLst>
                  <a:gd name="T0" fmla="*/ 0 w 122"/>
                  <a:gd name="T1" fmla="*/ 0 h 34"/>
                  <a:gd name="T2" fmla="*/ 122 w 122"/>
                  <a:gd name="T3" fmla="*/ 0 h 34"/>
                  <a:gd name="T4" fmla="*/ 0 w 122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34">
                    <a:moveTo>
                      <a:pt x="0" y="0"/>
                    </a:moveTo>
                    <a:cubicBezTo>
                      <a:pt x="36" y="34"/>
                      <a:pt x="89" y="34"/>
                      <a:pt x="1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2036763" y="6684963"/>
                <a:ext cx="44450" cy="11112"/>
              </a:xfrm>
              <a:custGeom>
                <a:avLst/>
                <a:gdLst>
                  <a:gd name="T0" fmla="*/ 0 w 122"/>
                  <a:gd name="T1" fmla="*/ 0 h 34"/>
                  <a:gd name="T2" fmla="*/ 122 w 122"/>
                  <a:gd name="T3" fmla="*/ 0 h 34"/>
                  <a:gd name="T4" fmla="*/ 0 w 122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34">
                    <a:moveTo>
                      <a:pt x="0" y="0"/>
                    </a:moveTo>
                    <a:cubicBezTo>
                      <a:pt x="31" y="33"/>
                      <a:pt x="83" y="34"/>
                      <a:pt x="1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2228850" y="6357938"/>
                <a:ext cx="296862" cy="330200"/>
              </a:xfrm>
              <a:custGeom>
                <a:avLst/>
                <a:gdLst>
                  <a:gd name="T0" fmla="*/ 689 w 813"/>
                  <a:gd name="T1" fmla="*/ 820 h 909"/>
                  <a:gd name="T2" fmla="*/ 614 w 813"/>
                  <a:gd name="T3" fmla="*/ 748 h 909"/>
                  <a:gd name="T4" fmla="*/ 578 w 813"/>
                  <a:gd name="T5" fmla="*/ 722 h 909"/>
                  <a:gd name="T6" fmla="*/ 633 w 813"/>
                  <a:gd name="T7" fmla="*/ 667 h 909"/>
                  <a:gd name="T8" fmla="*/ 670 w 813"/>
                  <a:gd name="T9" fmla="*/ 713 h 909"/>
                  <a:gd name="T10" fmla="*/ 754 w 813"/>
                  <a:gd name="T11" fmla="*/ 795 h 909"/>
                  <a:gd name="T12" fmla="*/ 730 w 813"/>
                  <a:gd name="T13" fmla="*/ 886 h 909"/>
                  <a:gd name="T14" fmla="*/ 426 w 813"/>
                  <a:gd name="T15" fmla="*/ 762 h 909"/>
                  <a:gd name="T16" fmla="*/ 426 w 813"/>
                  <a:gd name="T17" fmla="*/ 634 h 909"/>
                  <a:gd name="T18" fmla="*/ 500 w 813"/>
                  <a:gd name="T19" fmla="*/ 671 h 909"/>
                  <a:gd name="T20" fmla="*/ 513 w 813"/>
                  <a:gd name="T21" fmla="*/ 823 h 909"/>
                  <a:gd name="T22" fmla="*/ 0 w 813"/>
                  <a:gd name="T23" fmla="*/ 53 h 909"/>
                  <a:gd name="T24" fmla="*/ 386 w 813"/>
                  <a:gd name="T25" fmla="*/ 251 h 909"/>
                  <a:gd name="T26" fmla="*/ 481 w 813"/>
                  <a:gd name="T27" fmla="*/ 451 h 909"/>
                  <a:gd name="T28" fmla="*/ 524 w 813"/>
                  <a:gd name="T29" fmla="*/ 565 h 909"/>
                  <a:gd name="T30" fmla="*/ 583 w 813"/>
                  <a:gd name="T31" fmla="*/ 628 h 909"/>
                  <a:gd name="T32" fmla="*/ 542 w 813"/>
                  <a:gd name="T33" fmla="*/ 673 h 909"/>
                  <a:gd name="T34" fmla="*/ 463 w 813"/>
                  <a:gd name="T35" fmla="*/ 595 h 909"/>
                  <a:gd name="T36" fmla="*/ 314 w 813"/>
                  <a:gd name="T37" fmla="*/ 582 h 909"/>
                  <a:gd name="T38" fmla="*/ 390 w 813"/>
                  <a:gd name="T39" fmla="*/ 524 h 909"/>
                  <a:gd name="T40" fmla="*/ 375 w 813"/>
                  <a:gd name="T41" fmla="*/ 531 h 909"/>
                  <a:gd name="T42" fmla="*/ 337 w 813"/>
                  <a:gd name="T43" fmla="*/ 575 h 909"/>
                  <a:gd name="T44" fmla="*/ 408 w 813"/>
                  <a:gd name="T45" fmla="*/ 545 h 909"/>
                  <a:gd name="T46" fmla="*/ 0 w 813"/>
                  <a:gd name="T47" fmla="*/ 125 h 909"/>
                  <a:gd name="T48" fmla="*/ 32 w 813"/>
                  <a:gd name="T49" fmla="*/ 232 h 909"/>
                  <a:gd name="T50" fmla="*/ 108 w 813"/>
                  <a:gd name="T51" fmla="*/ 249 h 909"/>
                  <a:gd name="T52" fmla="*/ 171 w 813"/>
                  <a:gd name="T53" fmla="*/ 282 h 909"/>
                  <a:gd name="T54" fmla="*/ 226 w 813"/>
                  <a:gd name="T55" fmla="*/ 328 h 909"/>
                  <a:gd name="T56" fmla="*/ 266 w 813"/>
                  <a:gd name="T57" fmla="*/ 386 h 909"/>
                  <a:gd name="T58" fmla="*/ 295 w 813"/>
                  <a:gd name="T59" fmla="*/ 458 h 909"/>
                  <a:gd name="T60" fmla="*/ 316 w 813"/>
                  <a:gd name="T61" fmla="*/ 512 h 909"/>
                  <a:gd name="T62" fmla="*/ 361 w 813"/>
                  <a:gd name="T63" fmla="*/ 645 h 909"/>
                  <a:gd name="T64" fmla="*/ 403 w 813"/>
                  <a:gd name="T65" fmla="*/ 707 h 909"/>
                  <a:gd name="T66" fmla="*/ 392 w 813"/>
                  <a:gd name="T67" fmla="*/ 842 h 909"/>
                  <a:gd name="T68" fmla="*/ 515 w 813"/>
                  <a:gd name="T69" fmla="*/ 749 h 909"/>
                  <a:gd name="T70" fmla="*/ 544 w 813"/>
                  <a:gd name="T71" fmla="*/ 719 h 909"/>
                  <a:gd name="T72" fmla="*/ 726 w 813"/>
                  <a:gd name="T73" fmla="*/ 909 h 909"/>
                  <a:gd name="T74" fmla="*/ 721 w 813"/>
                  <a:gd name="T75" fmla="*/ 728 h 909"/>
                  <a:gd name="T76" fmla="*/ 536 w 813"/>
                  <a:gd name="T77" fmla="*/ 547 h 909"/>
                  <a:gd name="T78" fmla="*/ 426 w 813"/>
                  <a:gd name="T79" fmla="*/ 208 h 909"/>
                  <a:gd name="T80" fmla="*/ 184 w 813"/>
                  <a:gd name="T81" fmla="*/ 31 h 909"/>
                  <a:gd name="T82" fmla="*/ 0 w 813"/>
                  <a:gd name="T83" fmla="*/ 5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3" h="909">
                    <a:moveTo>
                      <a:pt x="730" y="886"/>
                    </a:moveTo>
                    <a:cubicBezTo>
                      <a:pt x="716" y="862"/>
                      <a:pt x="704" y="839"/>
                      <a:pt x="689" y="820"/>
                    </a:cubicBezTo>
                    <a:cubicBezTo>
                      <a:pt x="677" y="805"/>
                      <a:pt x="669" y="781"/>
                      <a:pt x="640" y="786"/>
                    </a:cubicBezTo>
                    <a:cubicBezTo>
                      <a:pt x="635" y="787"/>
                      <a:pt x="623" y="757"/>
                      <a:pt x="614" y="748"/>
                    </a:cubicBezTo>
                    <a:cubicBezTo>
                      <a:pt x="602" y="737"/>
                      <a:pt x="591" y="733"/>
                      <a:pt x="575" y="729"/>
                    </a:cubicBezTo>
                    <a:cubicBezTo>
                      <a:pt x="576" y="727"/>
                      <a:pt x="577" y="725"/>
                      <a:pt x="578" y="722"/>
                    </a:cubicBezTo>
                    <a:cubicBezTo>
                      <a:pt x="594" y="721"/>
                      <a:pt x="611" y="720"/>
                      <a:pt x="630" y="719"/>
                    </a:cubicBezTo>
                    <a:cubicBezTo>
                      <a:pt x="631" y="701"/>
                      <a:pt x="632" y="684"/>
                      <a:pt x="633" y="667"/>
                    </a:cubicBezTo>
                    <a:cubicBezTo>
                      <a:pt x="635" y="665"/>
                      <a:pt x="638" y="664"/>
                      <a:pt x="640" y="663"/>
                    </a:cubicBezTo>
                    <a:cubicBezTo>
                      <a:pt x="649" y="678"/>
                      <a:pt x="658" y="693"/>
                      <a:pt x="670" y="713"/>
                    </a:cubicBezTo>
                    <a:cubicBezTo>
                      <a:pt x="680" y="715"/>
                      <a:pt x="695" y="714"/>
                      <a:pt x="701" y="741"/>
                    </a:cubicBezTo>
                    <a:cubicBezTo>
                      <a:pt x="706" y="762"/>
                      <a:pt x="730" y="781"/>
                      <a:pt x="754" y="795"/>
                    </a:cubicBezTo>
                    <a:cubicBezTo>
                      <a:pt x="766" y="803"/>
                      <a:pt x="782" y="809"/>
                      <a:pt x="798" y="817"/>
                    </a:cubicBezTo>
                    <a:cubicBezTo>
                      <a:pt x="773" y="843"/>
                      <a:pt x="753" y="862"/>
                      <a:pt x="730" y="886"/>
                    </a:cubicBezTo>
                    <a:close/>
                    <a:moveTo>
                      <a:pt x="404" y="823"/>
                    </a:moveTo>
                    <a:cubicBezTo>
                      <a:pt x="411" y="803"/>
                      <a:pt x="423" y="779"/>
                      <a:pt x="426" y="762"/>
                    </a:cubicBezTo>
                    <a:cubicBezTo>
                      <a:pt x="431" y="732"/>
                      <a:pt x="431" y="707"/>
                      <a:pt x="418" y="686"/>
                    </a:cubicBezTo>
                    <a:cubicBezTo>
                      <a:pt x="403" y="658"/>
                      <a:pt x="409" y="643"/>
                      <a:pt x="426" y="634"/>
                    </a:cubicBezTo>
                    <a:cubicBezTo>
                      <a:pt x="437" y="628"/>
                      <a:pt x="446" y="626"/>
                      <a:pt x="451" y="623"/>
                    </a:cubicBezTo>
                    <a:cubicBezTo>
                      <a:pt x="469" y="641"/>
                      <a:pt x="486" y="657"/>
                      <a:pt x="500" y="671"/>
                    </a:cubicBezTo>
                    <a:cubicBezTo>
                      <a:pt x="499" y="694"/>
                      <a:pt x="495" y="721"/>
                      <a:pt x="497" y="747"/>
                    </a:cubicBezTo>
                    <a:cubicBezTo>
                      <a:pt x="499" y="771"/>
                      <a:pt x="507" y="796"/>
                      <a:pt x="513" y="823"/>
                    </a:cubicBezTo>
                    <a:lnTo>
                      <a:pt x="404" y="823"/>
                    </a:lnTo>
                    <a:close/>
                    <a:moveTo>
                      <a:pt x="0" y="53"/>
                    </a:moveTo>
                    <a:cubicBezTo>
                      <a:pt x="165" y="66"/>
                      <a:pt x="222" y="106"/>
                      <a:pt x="270" y="135"/>
                    </a:cubicBezTo>
                    <a:cubicBezTo>
                      <a:pt x="331" y="178"/>
                      <a:pt x="360" y="216"/>
                      <a:pt x="386" y="251"/>
                    </a:cubicBezTo>
                    <a:cubicBezTo>
                      <a:pt x="411" y="283"/>
                      <a:pt x="448" y="353"/>
                      <a:pt x="468" y="424"/>
                    </a:cubicBezTo>
                    <a:cubicBezTo>
                      <a:pt x="463" y="431"/>
                      <a:pt x="454" y="445"/>
                      <a:pt x="481" y="451"/>
                    </a:cubicBezTo>
                    <a:cubicBezTo>
                      <a:pt x="459" y="481"/>
                      <a:pt x="468" y="502"/>
                      <a:pt x="486" y="529"/>
                    </a:cubicBezTo>
                    <a:cubicBezTo>
                      <a:pt x="496" y="542"/>
                      <a:pt x="512" y="536"/>
                      <a:pt x="524" y="565"/>
                    </a:cubicBezTo>
                    <a:cubicBezTo>
                      <a:pt x="540" y="562"/>
                      <a:pt x="558" y="574"/>
                      <a:pt x="556" y="600"/>
                    </a:cubicBezTo>
                    <a:cubicBezTo>
                      <a:pt x="554" y="610"/>
                      <a:pt x="572" y="621"/>
                      <a:pt x="583" y="628"/>
                    </a:cubicBezTo>
                    <a:cubicBezTo>
                      <a:pt x="610" y="646"/>
                      <a:pt x="621" y="668"/>
                      <a:pt x="611" y="700"/>
                    </a:cubicBezTo>
                    <a:cubicBezTo>
                      <a:pt x="581" y="708"/>
                      <a:pt x="559" y="702"/>
                      <a:pt x="542" y="673"/>
                    </a:cubicBezTo>
                    <a:cubicBezTo>
                      <a:pt x="533" y="657"/>
                      <a:pt x="523" y="636"/>
                      <a:pt x="495" y="641"/>
                    </a:cubicBezTo>
                    <a:cubicBezTo>
                      <a:pt x="490" y="642"/>
                      <a:pt x="476" y="613"/>
                      <a:pt x="463" y="595"/>
                    </a:cubicBezTo>
                    <a:cubicBezTo>
                      <a:pt x="455" y="600"/>
                      <a:pt x="446" y="608"/>
                      <a:pt x="432" y="615"/>
                    </a:cubicBezTo>
                    <a:cubicBezTo>
                      <a:pt x="380" y="644"/>
                      <a:pt x="330" y="630"/>
                      <a:pt x="314" y="582"/>
                    </a:cubicBezTo>
                    <a:cubicBezTo>
                      <a:pt x="305" y="555"/>
                      <a:pt x="316" y="526"/>
                      <a:pt x="341" y="514"/>
                    </a:cubicBezTo>
                    <a:cubicBezTo>
                      <a:pt x="360" y="504"/>
                      <a:pt x="380" y="508"/>
                      <a:pt x="390" y="524"/>
                    </a:cubicBezTo>
                    <a:cubicBezTo>
                      <a:pt x="399" y="538"/>
                      <a:pt x="400" y="559"/>
                      <a:pt x="387" y="568"/>
                    </a:cubicBezTo>
                    <a:cubicBezTo>
                      <a:pt x="383" y="556"/>
                      <a:pt x="385" y="539"/>
                      <a:pt x="375" y="531"/>
                    </a:cubicBezTo>
                    <a:cubicBezTo>
                      <a:pt x="364" y="524"/>
                      <a:pt x="346" y="528"/>
                      <a:pt x="338" y="537"/>
                    </a:cubicBezTo>
                    <a:cubicBezTo>
                      <a:pt x="328" y="548"/>
                      <a:pt x="330" y="565"/>
                      <a:pt x="337" y="575"/>
                    </a:cubicBezTo>
                    <a:cubicBezTo>
                      <a:pt x="348" y="589"/>
                      <a:pt x="371" y="589"/>
                      <a:pt x="379" y="586"/>
                    </a:cubicBezTo>
                    <a:cubicBezTo>
                      <a:pt x="399" y="580"/>
                      <a:pt x="408" y="559"/>
                      <a:pt x="408" y="545"/>
                    </a:cubicBezTo>
                    <a:cubicBezTo>
                      <a:pt x="407" y="312"/>
                      <a:pt x="248" y="154"/>
                      <a:pt x="48" y="128"/>
                    </a:cubicBezTo>
                    <a:cubicBezTo>
                      <a:pt x="32" y="126"/>
                      <a:pt x="16" y="125"/>
                      <a:pt x="0" y="125"/>
                    </a:cubicBezTo>
                    <a:lnTo>
                      <a:pt x="0" y="186"/>
                    </a:lnTo>
                    <a:cubicBezTo>
                      <a:pt x="24" y="188"/>
                      <a:pt x="31" y="219"/>
                      <a:pt x="32" y="232"/>
                    </a:cubicBezTo>
                    <a:cubicBezTo>
                      <a:pt x="40" y="208"/>
                      <a:pt x="61" y="188"/>
                      <a:pt x="84" y="194"/>
                    </a:cubicBezTo>
                    <a:cubicBezTo>
                      <a:pt x="105" y="200"/>
                      <a:pt x="109" y="222"/>
                      <a:pt x="108" y="249"/>
                    </a:cubicBezTo>
                    <a:cubicBezTo>
                      <a:pt x="121" y="230"/>
                      <a:pt x="141" y="213"/>
                      <a:pt x="163" y="223"/>
                    </a:cubicBezTo>
                    <a:cubicBezTo>
                      <a:pt x="184" y="233"/>
                      <a:pt x="181" y="256"/>
                      <a:pt x="171" y="282"/>
                    </a:cubicBezTo>
                    <a:cubicBezTo>
                      <a:pt x="195" y="260"/>
                      <a:pt x="215" y="252"/>
                      <a:pt x="232" y="268"/>
                    </a:cubicBezTo>
                    <a:cubicBezTo>
                      <a:pt x="249" y="283"/>
                      <a:pt x="243" y="304"/>
                      <a:pt x="226" y="328"/>
                    </a:cubicBezTo>
                    <a:cubicBezTo>
                      <a:pt x="248" y="316"/>
                      <a:pt x="277" y="305"/>
                      <a:pt x="292" y="331"/>
                    </a:cubicBezTo>
                    <a:cubicBezTo>
                      <a:pt x="308" y="358"/>
                      <a:pt x="272" y="380"/>
                      <a:pt x="266" y="386"/>
                    </a:cubicBezTo>
                    <a:cubicBezTo>
                      <a:pt x="299" y="379"/>
                      <a:pt x="325" y="379"/>
                      <a:pt x="334" y="404"/>
                    </a:cubicBezTo>
                    <a:cubicBezTo>
                      <a:pt x="340" y="421"/>
                      <a:pt x="328" y="445"/>
                      <a:pt x="295" y="458"/>
                    </a:cubicBezTo>
                    <a:cubicBezTo>
                      <a:pt x="330" y="453"/>
                      <a:pt x="344" y="462"/>
                      <a:pt x="345" y="475"/>
                    </a:cubicBezTo>
                    <a:cubicBezTo>
                      <a:pt x="346" y="487"/>
                      <a:pt x="323" y="504"/>
                      <a:pt x="316" y="512"/>
                    </a:cubicBezTo>
                    <a:cubicBezTo>
                      <a:pt x="295" y="534"/>
                      <a:pt x="288" y="559"/>
                      <a:pt x="297" y="587"/>
                    </a:cubicBezTo>
                    <a:cubicBezTo>
                      <a:pt x="307" y="619"/>
                      <a:pt x="328" y="638"/>
                      <a:pt x="361" y="645"/>
                    </a:cubicBezTo>
                    <a:cubicBezTo>
                      <a:pt x="370" y="647"/>
                      <a:pt x="380" y="648"/>
                      <a:pt x="384" y="648"/>
                    </a:cubicBezTo>
                    <a:cubicBezTo>
                      <a:pt x="391" y="670"/>
                      <a:pt x="399" y="688"/>
                      <a:pt x="403" y="707"/>
                    </a:cubicBezTo>
                    <a:cubicBezTo>
                      <a:pt x="406" y="721"/>
                      <a:pt x="408" y="739"/>
                      <a:pt x="401" y="750"/>
                    </a:cubicBezTo>
                    <a:cubicBezTo>
                      <a:pt x="382" y="781"/>
                      <a:pt x="382" y="813"/>
                      <a:pt x="392" y="842"/>
                    </a:cubicBezTo>
                    <a:lnTo>
                      <a:pt x="532" y="842"/>
                    </a:lnTo>
                    <a:cubicBezTo>
                      <a:pt x="526" y="809"/>
                      <a:pt x="522" y="778"/>
                      <a:pt x="515" y="749"/>
                    </a:cubicBezTo>
                    <a:cubicBezTo>
                      <a:pt x="509" y="725"/>
                      <a:pt x="517" y="701"/>
                      <a:pt x="532" y="695"/>
                    </a:cubicBezTo>
                    <a:cubicBezTo>
                      <a:pt x="532" y="706"/>
                      <a:pt x="535" y="711"/>
                      <a:pt x="544" y="719"/>
                    </a:cubicBezTo>
                    <a:cubicBezTo>
                      <a:pt x="572" y="747"/>
                      <a:pt x="599" y="776"/>
                      <a:pt x="627" y="803"/>
                    </a:cubicBezTo>
                    <a:cubicBezTo>
                      <a:pt x="648" y="824"/>
                      <a:pt x="682" y="814"/>
                      <a:pt x="726" y="909"/>
                    </a:cubicBezTo>
                    <a:cubicBezTo>
                      <a:pt x="760" y="876"/>
                      <a:pt x="788" y="848"/>
                      <a:pt x="813" y="823"/>
                    </a:cubicBezTo>
                    <a:cubicBezTo>
                      <a:pt x="806" y="770"/>
                      <a:pt x="741" y="778"/>
                      <a:pt x="721" y="728"/>
                    </a:cubicBezTo>
                    <a:cubicBezTo>
                      <a:pt x="705" y="690"/>
                      <a:pt x="666" y="648"/>
                      <a:pt x="628" y="634"/>
                    </a:cubicBezTo>
                    <a:cubicBezTo>
                      <a:pt x="579" y="615"/>
                      <a:pt x="583" y="552"/>
                      <a:pt x="536" y="547"/>
                    </a:cubicBezTo>
                    <a:cubicBezTo>
                      <a:pt x="528" y="489"/>
                      <a:pt x="530" y="433"/>
                      <a:pt x="514" y="382"/>
                    </a:cubicBezTo>
                    <a:cubicBezTo>
                      <a:pt x="489" y="306"/>
                      <a:pt x="449" y="242"/>
                      <a:pt x="426" y="208"/>
                    </a:cubicBezTo>
                    <a:cubicBezTo>
                      <a:pt x="404" y="177"/>
                      <a:pt x="374" y="148"/>
                      <a:pt x="356" y="132"/>
                    </a:cubicBezTo>
                    <a:cubicBezTo>
                      <a:pt x="303" y="86"/>
                      <a:pt x="244" y="51"/>
                      <a:pt x="184" y="31"/>
                    </a:cubicBezTo>
                    <a:cubicBezTo>
                      <a:pt x="125" y="12"/>
                      <a:pt x="61" y="0"/>
                      <a:pt x="0" y="0"/>
                    </a:cubicBezTo>
                    <a:lnTo>
                      <a:pt x="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8"/>
              <p:cNvSpPr>
                <a:spLocks noEditPoints="1"/>
              </p:cNvSpPr>
              <p:nvPr/>
            </p:nvSpPr>
            <p:spPr bwMode="auto">
              <a:xfrm>
                <a:off x="1931988" y="6357938"/>
                <a:ext cx="296862" cy="330200"/>
              </a:xfrm>
              <a:custGeom>
                <a:avLst/>
                <a:gdLst>
                  <a:gd name="T0" fmla="*/ 59 w 813"/>
                  <a:gd name="T1" fmla="*/ 795 h 909"/>
                  <a:gd name="T2" fmla="*/ 143 w 813"/>
                  <a:gd name="T3" fmla="*/ 713 h 909"/>
                  <a:gd name="T4" fmla="*/ 180 w 813"/>
                  <a:gd name="T5" fmla="*/ 667 h 909"/>
                  <a:gd name="T6" fmla="*/ 235 w 813"/>
                  <a:gd name="T7" fmla="*/ 722 h 909"/>
                  <a:gd name="T8" fmla="*/ 199 w 813"/>
                  <a:gd name="T9" fmla="*/ 748 h 909"/>
                  <a:gd name="T10" fmla="*/ 124 w 813"/>
                  <a:gd name="T11" fmla="*/ 820 h 909"/>
                  <a:gd name="T12" fmla="*/ 15 w 813"/>
                  <a:gd name="T13" fmla="*/ 817 h 909"/>
                  <a:gd name="T14" fmla="*/ 316 w 813"/>
                  <a:gd name="T15" fmla="*/ 747 h 909"/>
                  <a:gd name="T16" fmla="*/ 362 w 813"/>
                  <a:gd name="T17" fmla="*/ 623 h 909"/>
                  <a:gd name="T18" fmla="*/ 394 w 813"/>
                  <a:gd name="T19" fmla="*/ 686 h 909"/>
                  <a:gd name="T20" fmla="*/ 409 w 813"/>
                  <a:gd name="T21" fmla="*/ 823 h 909"/>
                  <a:gd name="T22" fmla="*/ 813 w 813"/>
                  <a:gd name="T23" fmla="*/ 18 h 909"/>
                  <a:gd name="T24" fmla="*/ 629 w 813"/>
                  <a:gd name="T25" fmla="*/ 31 h 909"/>
                  <a:gd name="T26" fmla="*/ 387 w 813"/>
                  <a:gd name="T27" fmla="*/ 208 h 909"/>
                  <a:gd name="T28" fmla="*/ 277 w 813"/>
                  <a:gd name="T29" fmla="*/ 547 h 909"/>
                  <a:gd name="T30" fmla="*/ 92 w 813"/>
                  <a:gd name="T31" fmla="*/ 728 h 909"/>
                  <a:gd name="T32" fmla="*/ 87 w 813"/>
                  <a:gd name="T33" fmla="*/ 909 h 909"/>
                  <a:gd name="T34" fmla="*/ 269 w 813"/>
                  <a:gd name="T35" fmla="*/ 719 h 909"/>
                  <a:gd name="T36" fmla="*/ 298 w 813"/>
                  <a:gd name="T37" fmla="*/ 749 h 909"/>
                  <a:gd name="T38" fmla="*/ 420 w 813"/>
                  <a:gd name="T39" fmla="*/ 842 h 909"/>
                  <a:gd name="T40" fmla="*/ 410 w 813"/>
                  <a:gd name="T41" fmla="*/ 707 h 909"/>
                  <a:gd name="T42" fmla="*/ 452 w 813"/>
                  <a:gd name="T43" fmla="*/ 645 h 909"/>
                  <a:gd name="T44" fmla="*/ 497 w 813"/>
                  <a:gd name="T45" fmla="*/ 512 h 909"/>
                  <a:gd name="T46" fmla="*/ 518 w 813"/>
                  <a:gd name="T47" fmla="*/ 458 h 909"/>
                  <a:gd name="T48" fmla="*/ 546 w 813"/>
                  <a:gd name="T49" fmla="*/ 386 h 909"/>
                  <a:gd name="T50" fmla="*/ 587 w 813"/>
                  <a:gd name="T51" fmla="*/ 328 h 909"/>
                  <a:gd name="T52" fmla="*/ 642 w 813"/>
                  <a:gd name="T53" fmla="*/ 282 h 909"/>
                  <a:gd name="T54" fmla="*/ 705 w 813"/>
                  <a:gd name="T55" fmla="*/ 249 h 909"/>
                  <a:gd name="T56" fmla="*/ 781 w 813"/>
                  <a:gd name="T57" fmla="*/ 232 h 909"/>
                  <a:gd name="T58" fmla="*/ 813 w 813"/>
                  <a:gd name="T59" fmla="*/ 125 h 909"/>
                  <a:gd name="T60" fmla="*/ 405 w 813"/>
                  <a:gd name="T61" fmla="*/ 545 h 909"/>
                  <a:gd name="T62" fmla="*/ 476 w 813"/>
                  <a:gd name="T63" fmla="*/ 575 h 909"/>
                  <a:gd name="T64" fmla="*/ 438 w 813"/>
                  <a:gd name="T65" fmla="*/ 531 h 909"/>
                  <a:gd name="T66" fmla="*/ 423 w 813"/>
                  <a:gd name="T67" fmla="*/ 524 h 909"/>
                  <a:gd name="T68" fmla="*/ 499 w 813"/>
                  <a:gd name="T69" fmla="*/ 582 h 909"/>
                  <a:gd name="T70" fmla="*/ 349 w 813"/>
                  <a:gd name="T71" fmla="*/ 595 h 909"/>
                  <a:gd name="T72" fmla="*/ 271 w 813"/>
                  <a:gd name="T73" fmla="*/ 673 h 909"/>
                  <a:gd name="T74" fmla="*/ 230 w 813"/>
                  <a:gd name="T75" fmla="*/ 628 h 909"/>
                  <a:gd name="T76" fmla="*/ 288 w 813"/>
                  <a:gd name="T77" fmla="*/ 565 h 909"/>
                  <a:gd name="T78" fmla="*/ 332 w 813"/>
                  <a:gd name="T79" fmla="*/ 451 h 909"/>
                  <a:gd name="T80" fmla="*/ 426 w 813"/>
                  <a:gd name="T81" fmla="*/ 251 h 909"/>
                  <a:gd name="T82" fmla="*/ 813 w 813"/>
                  <a:gd name="T83" fmla="*/ 5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3" h="909">
                    <a:moveTo>
                      <a:pt x="15" y="817"/>
                    </a:moveTo>
                    <a:cubicBezTo>
                      <a:pt x="31" y="809"/>
                      <a:pt x="47" y="803"/>
                      <a:pt x="59" y="795"/>
                    </a:cubicBezTo>
                    <a:cubicBezTo>
                      <a:pt x="82" y="781"/>
                      <a:pt x="107" y="762"/>
                      <a:pt x="112" y="741"/>
                    </a:cubicBezTo>
                    <a:cubicBezTo>
                      <a:pt x="118" y="714"/>
                      <a:pt x="133" y="715"/>
                      <a:pt x="143" y="713"/>
                    </a:cubicBezTo>
                    <a:cubicBezTo>
                      <a:pt x="155" y="693"/>
                      <a:pt x="164" y="678"/>
                      <a:pt x="173" y="663"/>
                    </a:cubicBezTo>
                    <a:cubicBezTo>
                      <a:pt x="175" y="664"/>
                      <a:pt x="178" y="665"/>
                      <a:pt x="180" y="667"/>
                    </a:cubicBezTo>
                    <a:cubicBezTo>
                      <a:pt x="181" y="684"/>
                      <a:pt x="182" y="701"/>
                      <a:pt x="183" y="719"/>
                    </a:cubicBezTo>
                    <a:cubicBezTo>
                      <a:pt x="202" y="720"/>
                      <a:pt x="218" y="721"/>
                      <a:pt x="235" y="722"/>
                    </a:cubicBezTo>
                    <a:cubicBezTo>
                      <a:pt x="236" y="725"/>
                      <a:pt x="237" y="727"/>
                      <a:pt x="238" y="729"/>
                    </a:cubicBezTo>
                    <a:cubicBezTo>
                      <a:pt x="222" y="733"/>
                      <a:pt x="211" y="737"/>
                      <a:pt x="199" y="748"/>
                    </a:cubicBezTo>
                    <a:cubicBezTo>
                      <a:pt x="190" y="757"/>
                      <a:pt x="178" y="787"/>
                      <a:pt x="173" y="786"/>
                    </a:cubicBezTo>
                    <a:cubicBezTo>
                      <a:pt x="144" y="781"/>
                      <a:pt x="136" y="805"/>
                      <a:pt x="124" y="820"/>
                    </a:cubicBezTo>
                    <a:cubicBezTo>
                      <a:pt x="109" y="839"/>
                      <a:pt x="97" y="862"/>
                      <a:pt x="83" y="886"/>
                    </a:cubicBezTo>
                    <a:cubicBezTo>
                      <a:pt x="59" y="862"/>
                      <a:pt x="40" y="843"/>
                      <a:pt x="15" y="817"/>
                    </a:cubicBezTo>
                    <a:close/>
                    <a:moveTo>
                      <a:pt x="300" y="823"/>
                    </a:moveTo>
                    <a:cubicBezTo>
                      <a:pt x="306" y="796"/>
                      <a:pt x="314" y="772"/>
                      <a:pt x="316" y="747"/>
                    </a:cubicBezTo>
                    <a:cubicBezTo>
                      <a:pt x="318" y="721"/>
                      <a:pt x="314" y="694"/>
                      <a:pt x="313" y="671"/>
                    </a:cubicBezTo>
                    <a:cubicBezTo>
                      <a:pt x="327" y="657"/>
                      <a:pt x="344" y="641"/>
                      <a:pt x="362" y="623"/>
                    </a:cubicBezTo>
                    <a:cubicBezTo>
                      <a:pt x="367" y="626"/>
                      <a:pt x="376" y="628"/>
                      <a:pt x="387" y="634"/>
                    </a:cubicBezTo>
                    <a:cubicBezTo>
                      <a:pt x="404" y="643"/>
                      <a:pt x="410" y="658"/>
                      <a:pt x="394" y="686"/>
                    </a:cubicBezTo>
                    <a:cubicBezTo>
                      <a:pt x="382" y="707"/>
                      <a:pt x="382" y="732"/>
                      <a:pt x="387" y="762"/>
                    </a:cubicBezTo>
                    <a:cubicBezTo>
                      <a:pt x="390" y="779"/>
                      <a:pt x="402" y="803"/>
                      <a:pt x="409" y="823"/>
                    </a:cubicBezTo>
                    <a:lnTo>
                      <a:pt x="300" y="823"/>
                    </a:lnTo>
                    <a:close/>
                    <a:moveTo>
                      <a:pt x="813" y="18"/>
                    </a:moveTo>
                    <a:lnTo>
                      <a:pt x="813" y="0"/>
                    </a:lnTo>
                    <a:cubicBezTo>
                      <a:pt x="751" y="0"/>
                      <a:pt x="688" y="12"/>
                      <a:pt x="629" y="31"/>
                    </a:cubicBezTo>
                    <a:cubicBezTo>
                      <a:pt x="569" y="51"/>
                      <a:pt x="510" y="86"/>
                      <a:pt x="457" y="132"/>
                    </a:cubicBezTo>
                    <a:cubicBezTo>
                      <a:pt x="439" y="148"/>
                      <a:pt x="409" y="177"/>
                      <a:pt x="387" y="208"/>
                    </a:cubicBezTo>
                    <a:cubicBezTo>
                      <a:pt x="364" y="242"/>
                      <a:pt x="324" y="306"/>
                      <a:pt x="299" y="382"/>
                    </a:cubicBezTo>
                    <a:cubicBezTo>
                      <a:pt x="282" y="433"/>
                      <a:pt x="285" y="489"/>
                      <a:pt x="277" y="547"/>
                    </a:cubicBezTo>
                    <a:cubicBezTo>
                      <a:pt x="229" y="552"/>
                      <a:pt x="234" y="615"/>
                      <a:pt x="185" y="634"/>
                    </a:cubicBezTo>
                    <a:cubicBezTo>
                      <a:pt x="146" y="648"/>
                      <a:pt x="108" y="690"/>
                      <a:pt x="92" y="728"/>
                    </a:cubicBezTo>
                    <a:cubicBezTo>
                      <a:pt x="72" y="778"/>
                      <a:pt x="7" y="770"/>
                      <a:pt x="0" y="823"/>
                    </a:cubicBezTo>
                    <a:cubicBezTo>
                      <a:pt x="25" y="848"/>
                      <a:pt x="53" y="876"/>
                      <a:pt x="87" y="909"/>
                    </a:cubicBezTo>
                    <a:cubicBezTo>
                      <a:pt x="131" y="814"/>
                      <a:pt x="165" y="824"/>
                      <a:pt x="185" y="803"/>
                    </a:cubicBezTo>
                    <a:cubicBezTo>
                      <a:pt x="214" y="776"/>
                      <a:pt x="241" y="747"/>
                      <a:pt x="269" y="719"/>
                    </a:cubicBezTo>
                    <a:cubicBezTo>
                      <a:pt x="278" y="711"/>
                      <a:pt x="281" y="706"/>
                      <a:pt x="281" y="695"/>
                    </a:cubicBezTo>
                    <a:cubicBezTo>
                      <a:pt x="296" y="701"/>
                      <a:pt x="304" y="725"/>
                      <a:pt x="298" y="749"/>
                    </a:cubicBezTo>
                    <a:cubicBezTo>
                      <a:pt x="291" y="778"/>
                      <a:pt x="287" y="809"/>
                      <a:pt x="281" y="842"/>
                    </a:cubicBezTo>
                    <a:lnTo>
                      <a:pt x="420" y="842"/>
                    </a:lnTo>
                    <a:cubicBezTo>
                      <a:pt x="431" y="813"/>
                      <a:pt x="431" y="781"/>
                      <a:pt x="411" y="750"/>
                    </a:cubicBezTo>
                    <a:cubicBezTo>
                      <a:pt x="405" y="739"/>
                      <a:pt x="407" y="721"/>
                      <a:pt x="410" y="707"/>
                    </a:cubicBezTo>
                    <a:cubicBezTo>
                      <a:pt x="414" y="688"/>
                      <a:pt x="421" y="670"/>
                      <a:pt x="429" y="648"/>
                    </a:cubicBezTo>
                    <a:cubicBezTo>
                      <a:pt x="433" y="648"/>
                      <a:pt x="443" y="647"/>
                      <a:pt x="452" y="645"/>
                    </a:cubicBezTo>
                    <a:cubicBezTo>
                      <a:pt x="485" y="638"/>
                      <a:pt x="506" y="619"/>
                      <a:pt x="516" y="587"/>
                    </a:cubicBezTo>
                    <a:cubicBezTo>
                      <a:pt x="525" y="559"/>
                      <a:pt x="518" y="534"/>
                      <a:pt x="497" y="512"/>
                    </a:cubicBezTo>
                    <a:cubicBezTo>
                      <a:pt x="490" y="504"/>
                      <a:pt x="467" y="487"/>
                      <a:pt x="468" y="475"/>
                    </a:cubicBezTo>
                    <a:cubicBezTo>
                      <a:pt x="469" y="462"/>
                      <a:pt x="483" y="453"/>
                      <a:pt x="518" y="458"/>
                    </a:cubicBezTo>
                    <a:cubicBezTo>
                      <a:pt x="485" y="445"/>
                      <a:pt x="473" y="421"/>
                      <a:pt x="479" y="405"/>
                    </a:cubicBezTo>
                    <a:cubicBezTo>
                      <a:pt x="488" y="379"/>
                      <a:pt x="514" y="379"/>
                      <a:pt x="546" y="386"/>
                    </a:cubicBezTo>
                    <a:cubicBezTo>
                      <a:pt x="541" y="381"/>
                      <a:pt x="505" y="358"/>
                      <a:pt x="521" y="331"/>
                    </a:cubicBezTo>
                    <a:cubicBezTo>
                      <a:pt x="536" y="305"/>
                      <a:pt x="564" y="316"/>
                      <a:pt x="587" y="328"/>
                    </a:cubicBezTo>
                    <a:cubicBezTo>
                      <a:pt x="570" y="304"/>
                      <a:pt x="563" y="283"/>
                      <a:pt x="581" y="268"/>
                    </a:cubicBezTo>
                    <a:cubicBezTo>
                      <a:pt x="598" y="252"/>
                      <a:pt x="618" y="260"/>
                      <a:pt x="642" y="282"/>
                    </a:cubicBezTo>
                    <a:cubicBezTo>
                      <a:pt x="632" y="256"/>
                      <a:pt x="629" y="233"/>
                      <a:pt x="650" y="223"/>
                    </a:cubicBezTo>
                    <a:cubicBezTo>
                      <a:pt x="672" y="213"/>
                      <a:pt x="691" y="230"/>
                      <a:pt x="705" y="249"/>
                    </a:cubicBezTo>
                    <a:cubicBezTo>
                      <a:pt x="704" y="222"/>
                      <a:pt x="708" y="200"/>
                      <a:pt x="729" y="195"/>
                    </a:cubicBezTo>
                    <a:cubicBezTo>
                      <a:pt x="752" y="188"/>
                      <a:pt x="773" y="208"/>
                      <a:pt x="781" y="232"/>
                    </a:cubicBezTo>
                    <a:cubicBezTo>
                      <a:pt x="782" y="219"/>
                      <a:pt x="789" y="188"/>
                      <a:pt x="813" y="186"/>
                    </a:cubicBezTo>
                    <a:lnTo>
                      <a:pt x="813" y="125"/>
                    </a:lnTo>
                    <a:cubicBezTo>
                      <a:pt x="797" y="125"/>
                      <a:pt x="781" y="126"/>
                      <a:pt x="765" y="128"/>
                    </a:cubicBezTo>
                    <a:cubicBezTo>
                      <a:pt x="564" y="154"/>
                      <a:pt x="406" y="312"/>
                      <a:pt x="405" y="545"/>
                    </a:cubicBezTo>
                    <a:cubicBezTo>
                      <a:pt x="405" y="559"/>
                      <a:pt x="414" y="580"/>
                      <a:pt x="434" y="586"/>
                    </a:cubicBezTo>
                    <a:cubicBezTo>
                      <a:pt x="442" y="589"/>
                      <a:pt x="465" y="589"/>
                      <a:pt x="476" y="575"/>
                    </a:cubicBezTo>
                    <a:cubicBezTo>
                      <a:pt x="483" y="565"/>
                      <a:pt x="485" y="548"/>
                      <a:pt x="475" y="537"/>
                    </a:cubicBezTo>
                    <a:cubicBezTo>
                      <a:pt x="467" y="528"/>
                      <a:pt x="449" y="524"/>
                      <a:pt x="438" y="531"/>
                    </a:cubicBezTo>
                    <a:cubicBezTo>
                      <a:pt x="428" y="539"/>
                      <a:pt x="429" y="557"/>
                      <a:pt x="426" y="568"/>
                    </a:cubicBezTo>
                    <a:cubicBezTo>
                      <a:pt x="413" y="559"/>
                      <a:pt x="414" y="538"/>
                      <a:pt x="423" y="524"/>
                    </a:cubicBezTo>
                    <a:cubicBezTo>
                      <a:pt x="433" y="508"/>
                      <a:pt x="453" y="504"/>
                      <a:pt x="472" y="514"/>
                    </a:cubicBezTo>
                    <a:cubicBezTo>
                      <a:pt x="497" y="526"/>
                      <a:pt x="508" y="555"/>
                      <a:pt x="499" y="582"/>
                    </a:cubicBezTo>
                    <a:cubicBezTo>
                      <a:pt x="483" y="630"/>
                      <a:pt x="433" y="644"/>
                      <a:pt x="380" y="615"/>
                    </a:cubicBezTo>
                    <a:cubicBezTo>
                      <a:pt x="367" y="608"/>
                      <a:pt x="357" y="601"/>
                      <a:pt x="349" y="595"/>
                    </a:cubicBezTo>
                    <a:cubicBezTo>
                      <a:pt x="337" y="613"/>
                      <a:pt x="323" y="642"/>
                      <a:pt x="318" y="641"/>
                    </a:cubicBezTo>
                    <a:cubicBezTo>
                      <a:pt x="290" y="636"/>
                      <a:pt x="280" y="658"/>
                      <a:pt x="271" y="673"/>
                    </a:cubicBezTo>
                    <a:cubicBezTo>
                      <a:pt x="254" y="702"/>
                      <a:pt x="231" y="708"/>
                      <a:pt x="202" y="700"/>
                    </a:cubicBezTo>
                    <a:cubicBezTo>
                      <a:pt x="192" y="668"/>
                      <a:pt x="203" y="646"/>
                      <a:pt x="230" y="628"/>
                    </a:cubicBezTo>
                    <a:cubicBezTo>
                      <a:pt x="241" y="621"/>
                      <a:pt x="258" y="610"/>
                      <a:pt x="257" y="600"/>
                    </a:cubicBezTo>
                    <a:cubicBezTo>
                      <a:pt x="255" y="574"/>
                      <a:pt x="273" y="562"/>
                      <a:pt x="288" y="565"/>
                    </a:cubicBezTo>
                    <a:cubicBezTo>
                      <a:pt x="301" y="536"/>
                      <a:pt x="317" y="542"/>
                      <a:pt x="327" y="529"/>
                    </a:cubicBezTo>
                    <a:cubicBezTo>
                      <a:pt x="345" y="502"/>
                      <a:pt x="354" y="481"/>
                      <a:pt x="332" y="451"/>
                    </a:cubicBezTo>
                    <a:cubicBezTo>
                      <a:pt x="358" y="445"/>
                      <a:pt x="350" y="431"/>
                      <a:pt x="345" y="424"/>
                    </a:cubicBezTo>
                    <a:cubicBezTo>
                      <a:pt x="365" y="353"/>
                      <a:pt x="402" y="283"/>
                      <a:pt x="426" y="251"/>
                    </a:cubicBezTo>
                    <a:cubicBezTo>
                      <a:pt x="453" y="216"/>
                      <a:pt x="481" y="178"/>
                      <a:pt x="543" y="135"/>
                    </a:cubicBezTo>
                    <a:cubicBezTo>
                      <a:pt x="591" y="106"/>
                      <a:pt x="648" y="66"/>
                      <a:pt x="813" y="53"/>
                    </a:cubicBezTo>
                    <a:lnTo>
                      <a:pt x="81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2185988" y="6002338"/>
                <a:ext cx="84137" cy="211137"/>
              </a:xfrm>
              <a:custGeom>
                <a:avLst/>
                <a:gdLst>
                  <a:gd name="T0" fmla="*/ 115 w 231"/>
                  <a:gd name="T1" fmla="*/ 0 h 579"/>
                  <a:gd name="T2" fmla="*/ 106 w 231"/>
                  <a:gd name="T3" fmla="*/ 90 h 579"/>
                  <a:gd name="T4" fmla="*/ 93 w 231"/>
                  <a:gd name="T5" fmla="*/ 345 h 579"/>
                  <a:gd name="T6" fmla="*/ 69 w 231"/>
                  <a:gd name="T7" fmla="*/ 368 h 579"/>
                  <a:gd name="T8" fmla="*/ 38 w 231"/>
                  <a:gd name="T9" fmla="*/ 400 h 579"/>
                  <a:gd name="T10" fmla="*/ 32 w 231"/>
                  <a:gd name="T11" fmla="*/ 433 h 579"/>
                  <a:gd name="T12" fmla="*/ 29 w 231"/>
                  <a:gd name="T13" fmla="*/ 477 h 579"/>
                  <a:gd name="T14" fmla="*/ 34 w 231"/>
                  <a:gd name="T15" fmla="*/ 517 h 579"/>
                  <a:gd name="T16" fmla="*/ 48 w 231"/>
                  <a:gd name="T17" fmla="*/ 554 h 579"/>
                  <a:gd name="T18" fmla="*/ 56 w 231"/>
                  <a:gd name="T19" fmla="*/ 579 h 579"/>
                  <a:gd name="T20" fmla="*/ 115 w 231"/>
                  <a:gd name="T21" fmla="*/ 562 h 579"/>
                  <a:gd name="T22" fmla="*/ 175 w 231"/>
                  <a:gd name="T23" fmla="*/ 579 h 579"/>
                  <a:gd name="T24" fmla="*/ 182 w 231"/>
                  <a:gd name="T25" fmla="*/ 554 h 579"/>
                  <a:gd name="T26" fmla="*/ 197 w 231"/>
                  <a:gd name="T27" fmla="*/ 517 h 579"/>
                  <a:gd name="T28" fmla="*/ 202 w 231"/>
                  <a:gd name="T29" fmla="*/ 477 h 579"/>
                  <a:gd name="T30" fmla="*/ 199 w 231"/>
                  <a:gd name="T31" fmla="*/ 433 h 579"/>
                  <a:gd name="T32" fmla="*/ 192 w 231"/>
                  <a:gd name="T33" fmla="*/ 400 h 579"/>
                  <a:gd name="T34" fmla="*/ 162 w 231"/>
                  <a:gd name="T35" fmla="*/ 368 h 579"/>
                  <a:gd name="T36" fmla="*/ 138 w 231"/>
                  <a:gd name="T37" fmla="*/ 345 h 579"/>
                  <a:gd name="T38" fmla="*/ 125 w 231"/>
                  <a:gd name="T39" fmla="*/ 90 h 579"/>
                  <a:gd name="T40" fmla="*/ 115 w 231"/>
                  <a:gd name="T41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579">
                    <a:moveTo>
                      <a:pt x="115" y="0"/>
                    </a:moveTo>
                    <a:cubicBezTo>
                      <a:pt x="114" y="11"/>
                      <a:pt x="108" y="60"/>
                      <a:pt x="106" y="90"/>
                    </a:cubicBezTo>
                    <a:cubicBezTo>
                      <a:pt x="101" y="175"/>
                      <a:pt x="97" y="260"/>
                      <a:pt x="93" y="345"/>
                    </a:cubicBezTo>
                    <a:cubicBezTo>
                      <a:pt x="92" y="360"/>
                      <a:pt x="97" y="381"/>
                      <a:pt x="69" y="368"/>
                    </a:cubicBezTo>
                    <a:cubicBezTo>
                      <a:pt x="51" y="361"/>
                      <a:pt x="43" y="386"/>
                      <a:pt x="38" y="400"/>
                    </a:cubicBezTo>
                    <a:cubicBezTo>
                      <a:pt x="35" y="411"/>
                      <a:pt x="34" y="421"/>
                      <a:pt x="32" y="433"/>
                    </a:cubicBezTo>
                    <a:cubicBezTo>
                      <a:pt x="9" y="452"/>
                      <a:pt x="7" y="456"/>
                      <a:pt x="29" y="477"/>
                    </a:cubicBezTo>
                    <a:cubicBezTo>
                      <a:pt x="13" y="488"/>
                      <a:pt x="0" y="505"/>
                      <a:pt x="34" y="517"/>
                    </a:cubicBezTo>
                    <a:cubicBezTo>
                      <a:pt x="22" y="530"/>
                      <a:pt x="10" y="554"/>
                      <a:pt x="48" y="554"/>
                    </a:cubicBezTo>
                    <a:cubicBezTo>
                      <a:pt x="57" y="554"/>
                      <a:pt x="57" y="565"/>
                      <a:pt x="56" y="579"/>
                    </a:cubicBezTo>
                    <a:cubicBezTo>
                      <a:pt x="76" y="568"/>
                      <a:pt x="96" y="563"/>
                      <a:pt x="115" y="562"/>
                    </a:cubicBezTo>
                    <a:cubicBezTo>
                      <a:pt x="135" y="563"/>
                      <a:pt x="155" y="568"/>
                      <a:pt x="175" y="579"/>
                    </a:cubicBezTo>
                    <a:cubicBezTo>
                      <a:pt x="173" y="565"/>
                      <a:pt x="174" y="554"/>
                      <a:pt x="182" y="554"/>
                    </a:cubicBezTo>
                    <a:cubicBezTo>
                      <a:pt x="221" y="554"/>
                      <a:pt x="208" y="530"/>
                      <a:pt x="197" y="517"/>
                    </a:cubicBezTo>
                    <a:cubicBezTo>
                      <a:pt x="231" y="505"/>
                      <a:pt x="218" y="488"/>
                      <a:pt x="202" y="477"/>
                    </a:cubicBezTo>
                    <a:cubicBezTo>
                      <a:pt x="224" y="456"/>
                      <a:pt x="222" y="452"/>
                      <a:pt x="199" y="433"/>
                    </a:cubicBezTo>
                    <a:cubicBezTo>
                      <a:pt x="196" y="421"/>
                      <a:pt x="195" y="411"/>
                      <a:pt x="192" y="400"/>
                    </a:cubicBezTo>
                    <a:cubicBezTo>
                      <a:pt x="188" y="386"/>
                      <a:pt x="179" y="361"/>
                      <a:pt x="162" y="368"/>
                    </a:cubicBezTo>
                    <a:cubicBezTo>
                      <a:pt x="134" y="381"/>
                      <a:pt x="139" y="360"/>
                      <a:pt x="138" y="345"/>
                    </a:cubicBezTo>
                    <a:cubicBezTo>
                      <a:pt x="133" y="260"/>
                      <a:pt x="129" y="175"/>
                      <a:pt x="125" y="90"/>
                    </a:cubicBezTo>
                    <a:cubicBezTo>
                      <a:pt x="123" y="60"/>
                      <a:pt x="117" y="11"/>
                      <a:pt x="1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2198688" y="6210300"/>
                <a:ext cx="60325" cy="19050"/>
              </a:xfrm>
              <a:custGeom>
                <a:avLst/>
                <a:gdLst>
                  <a:gd name="T0" fmla="*/ 83 w 167"/>
                  <a:gd name="T1" fmla="*/ 0 h 52"/>
                  <a:gd name="T2" fmla="*/ 0 w 167"/>
                  <a:gd name="T3" fmla="*/ 52 h 52"/>
                  <a:gd name="T4" fmla="*/ 83 w 167"/>
                  <a:gd name="T5" fmla="*/ 52 h 52"/>
                  <a:gd name="T6" fmla="*/ 167 w 167"/>
                  <a:gd name="T7" fmla="*/ 52 h 52"/>
                  <a:gd name="T8" fmla="*/ 83 w 16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52">
                    <a:moveTo>
                      <a:pt x="83" y="0"/>
                    </a:moveTo>
                    <a:cubicBezTo>
                      <a:pt x="40" y="0"/>
                      <a:pt x="11" y="18"/>
                      <a:pt x="0" y="52"/>
                    </a:cubicBezTo>
                    <a:lnTo>
                      <a:pt x="83" y="52"/>
                    </a:lnTo>
                    <a:lnTo>
                      <a:pt x="167" y="52"/>
                    </a:lnTo>
                    <a:cubicBezTo>
                      <a:pt x="156" y="18"/>
                      <a:pt x="127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2097088" y="6230938"/>
                <a:ext cx="261937" cy="123825"/>
              </a:xfrm>
              <a:custGeom>
                <a:avLst/>
                <a:gdLst>
                  <a:gd name="T0" fmla="*/ 358 w 716"/>
                  <a:gd name="T1" fmla="*/ 0 h 343"/>
                  <a:gd name="T2" fmla="*/ 190 w 716"/>
                  <a:gd name="T3" fmla="*/ 46 h 343"/>
                  <a:gd name="T4" fmla="*/ 10 w 716"/>
                  <a:gd name="T5" fmla="*/ 343 h 343"/>
                  <a:gd name="T6" fmla="*/ 258 w 716"/>
                  <a:gd name="T7" fmla="*/ 343 h 343"/>
                  <a:gd name="T8" fmla="*/ 288 w 716"/>
                  <a:gd name="T9" fmla="*/ 259 h 343"/>
                  <a:gd name="T10" fmla="*/ 254 w 716"/>
                  <a:gd name="T11" fmla="*/ 249 h 343"/>
                  <a:gd name="T12" fmla="*/ 295 w 716"/>
                  <a:gd name="T13" fmla="*/ 219 h 343"/>
                  <a:gd name="T14" fmla="*/ 254 w 716"/>
                  <a:gd name="T15" fmla="*/ 189 h 343"/>
                  <a:gd name="T16" fmla="*/ 305 w 716"/>
                  <a:gd name="T17" fmla="*/ 179 h 343"/>
                  <a:gd name="T18" fmla="*/ 298 w 716"/>
                  <a:gd name="T19" fmla="*/ 137 h 343"/>
                  <a:gd name="T20" fmla="*/ 327 w 716"/>
                  <a:gd name="T21" fmla="*/ 146 h 343"/>
                  <a:gd name="T22" fmla="*/ 358 w 716"/>
                  <a:gd name="T23" fmla="*/ 27 h 343"/>
                  <a:gd name="T24" fmla="*/ 390 w 716"/>
                  <a:gd name="T25" fmla="*/ 146 h 343"/>
                  <a:gd name="T26" fmla="*/ 419 w 716"/>
                  <a:gd name="T27" fmla="*/ 137 h 343"/>
                  <a:gd name="T28" fmla="*/ 411 w 716"/>
                  <a:gd name="T29" fmla="*/ 179 h 343"/>
                  <a:gd name="T30" fmla="*/ 462 w 716"/>
                  <a:gd name="T31" fmla="*/ 189 h 343"/>
                  <a:gd name="T32" fmla="*/ 422 w 716"/>
                  <a:gd name="T33" fmla="*/ 219 h 343"/>
                  <a:gd name="T34" fmla="*/ 463 w 716"/>
                  <a:gd name="T35" fmla="*/ 249 h 343"/>
                  <a:gd name="T36" fmla="*/ 428 w 716"/>
                  <a:gd name="T37" fmla="*/ 259 h 343"/>
                  <a:gd name="T38" fmla="*/ 458 w 716"/>
                  <a:gd name="T39" fmla="*/ 343 h 343"/>
                  <a:gd name="T40" fmla="*/ 707 w 716"/>
                  <a:gd name="T41" fmla="*/ 343 h 343"/>
                  <a:gd name="T42" fmla="*/ 527 w 716"/>
                  <a:gd name="T43" fmla="*/ 46 h 343"/>
                  <a:gd name="T44" fmla="*/ 358 w 716"/>
                  <a:gd name="T45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6" h="343">
                    <a:moveTo>
                      <a:pt x="358" y="0"/>
                    </a:moveTo>
                    <a:cubicBezTo>
                      <a:pt x="303" y="1"/>
                      <a:pt x="246" y="16"/>
                      <a:pt x="190" y="46"/>
                    </a:cubicBezTo>
                    <a:cubicBezTo>
                      <a:pt x="77" y="105"/>
                      <a:pt x="0" y="234"/>
                      <a:pt x="10" y="343"/>
                    </a:cubicBezTo>
                    <a:lnTo>
                      <a:pt x="258" y="343"/>
                    </a:lnTo>
                    <a:cubicBezTo>
                      <a:pt x="269" y="315"/>
                      <a:pt x="278" y="287"/>
                      <a:pt x="288" y="259"/>
                    </a:cubicBezTo>
                    <a:cubicBezTo>
                      <a:pt x="282" y="257"/>
                      <a:pt x="273" y="255"/>
                      <a:pt x="254" y="249"/>
                    </a:cubicBezTo>
                    <a:cubicBezTo>
                      <a:pt x="271" y="236"/>
                      <a:pt x="282" y="228"/>
                      <a:pt x="295" y="219"/>
                    </a:cubicBezTo>
                    <a:cubicBezTo>
                      <a:pt x="282" y="209"/>
                      <a:pt x="272" y="200"/>
                      <a:pt x="254" y="189"/>
                    </a:cubicBezTo>
                    <a:cubicBezTo>
                      <a:pt x="277" y="184"/>
                      <a:pt x="290" y="182"/>
                      <a:pt x="305" y="179"/>
                    </a:cubicBezTo>
                    <a:cubicBezTo>
                      <a:pt x="303" y="166"/>
                      <a:pt x="301" y="153"/>
                      <a:pt x="298" y="137"/>
                    </a:cubicBezTo>
                    <a:cubicBezTo>
                      <a:pt x="308" y="140"/>
                      <a:pt x="316" y="142"/>
                      <a:pt x="327" y="146"/>
                    </a:cubicBezTo>
                    <a:cubicBezTo>
                      <a:pt x="337" y="108"/>
                      <a:pt x="347" y="71"/>
                      <a:pt x="358" y="27"/>
                    </a:cubicBezTo>
                    <a:cubicBezTo>
                      <a:pt x="370" y="71"/>
                      <a:pt x="380" y="108"/>
                      <a:pt x="390" y="146"/>
                    </a:cubicBezTo>
                    <a:cubicBezTo>
                      <a:pt x="401" y="142"/>
                      <a:pt x="409" y="140"/>
                      <a:pt x="419" y="137"/>
                    </a:cubicBezTo>
                    <a:cubicBezTo>
                      <a:pt x="416" y="153"/>
                      <a:pt x="414" y="166"/>
                      <a:pt x="411" y="179"/>
                    </a:cubicBezTo>
                    <a:cubicBezTo>
                      <a:pt x="426" y="182"/>
                      <a:pt x="439" y="184"/>
                      <a:pt x="462" y="189"/>
                    </a:cubicBezTo>
                    <a:cubicBezTo>
                      <a:pt x="445" y="200"/>
                      <a:pt x="435" y="209"/>
                      <a:pt x="422" y="219"/>
                    </a:cubicBezTo>
                    <a:cubicBezTo>
                      <a:pt x="435" y="228"/>
                      <a:pt x="445" y="236"/>
                      <a:pt x="463" y="249"/>
                    </a:cubicBezTo>
                    <a:cubicBezTo>
                      <a:pt x="443" y="255"/>
                      <a:pt x="435" y="257"/>
                      <a:pt x="428" y="259"/>
                    </a:cubicBezTo>
                    <a:cubicBezTo>
                      <a:pt x="438" y="287"/>
                      <a:pt x="448" y="315"/>
                      <a:pt x="458" y="343"/>
                    </a:cubicBezTo>
                    <a:lnTo>
                      <a:pt x="707" y="343"/>
                    </a:lnTo>
                    <a:cubicBezTo>
                      <a:pt x="716" y="234"/>
                      <a:pt x="639" y="105"/>
                      <a:pt x="527" y="46"/>
                    </a:cubicBezTo>
                    <a:cubicBezTo>
                      <a:pt x="470" y="16"/>
                      <a:pt x="414" y="1"/>
                      <a:pt x="3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2198688" y="6256338"/>
                <a:ext cx="60325" cy="100012"/>
              </a:xfrm>
              <a:custGeom>
                <a:avLst/>
                <a:gdLst>
                  <a:gd name="T0" fmla="*/ 83 w 166"/>
                  <a:gd name="T1" fmla="*/ 0 h 275"/>
                  <a:gd name="T2" fmla="*/ 64 w 166"/>
                  <a:gd name="T3" fmla="*/ 99 h 275"/>
                  <a:gd name="T4" fmla="*/ 34 w 166"/>
                  <a:gd name="T5" fmla="*/ 78 h 275"/>
                  <a:gd name="T6" fmla="*/ 44 w 166"/>
                  <a:gd name="T7" fmla="*/ 120 h 275"/>
                  <a:gd name="T8" fmla="*/ 0 w 166"/>
                  <a:gd name="T9" fmla="*/ 123 h 275"/>
                  <a:gd name="T10" fmla="*/ 36 w 166"/>
                  <a:gd name="T11" fmla="*/ 149 h 275"/>
                  <a:gd name="T12" fmla="*/ 1 w 166"/>
                  <a:gd name="T13" fmla="*/ 176 h 275"/>
                  <a:gd name="T14" fmla="*/ 49 w 166"/>
                  <a:gd name="T15" fmla="*/ 176 h 275"/>
                  <a:gd name="T16" fmla="*/ 17 w 166"/>
                  <a:gd name="T17" fmla="*/ 219 h 275"/>
                  <a:gd name="T18" fmla="*/ 2 w 166"/>
                  <a:gd name="T19" fmla="*/ 256 h 275"/>
                  <a:gd name="T20" fmla="*/ 25 w 166"/>
                  <a:gd name="T21" fmla="*/ 273 h 275"/>
                  <a:gd name="T22" fmla="*/ 83 w 166"/>
                  <a:gd name="T23" fmla="*/ 275 h 275"/>
                  <a:gd name="T24" fmla="*/ 142 w 166"/>
                  <a:gd name="T25" fmla="*/ 273 h 275"/>
                  <a:gd name="T26" fmla="*/ 164 w 166"/>
                  <a:gd name="T27" fmla="*/ 256 h 275"/>
                  <a:gd name="T28" fmla="*/ 150 w 166"/>
                  <a:gd name="T29" fmla="*/ 219 h 275"/>
                  <a:gd name="T30" fmla="*/ 118 w 166"/>
                  <a:gd name="T31" fmla="*/ 176 h 275"/>
                  <a:gd name="T32" fmla="*/ 166 w 166"/>
                  <a:gd name="T33" fmla="*/ 176 h 275"/>
                  <a:gd name="T34" fmla="*/ 131 w 166"/>
                  <a:gd name="T35" fmla="*/ 149 h 275"/>
                  <a:gd name="T36" fmla="*/ 166 w 166"/>
                  <a:gd name="T37" fmla="*/ 123 h 275"/>
                  <a:gd name="T38" fmla="*/ 123 w 166"/>
                  <a:gd name="T39" fmla="*/ 120 h 275"/>
                  <a:gd name="T40" fmla="*/ 133 w 166"/>
                  <a:gd name="T41" fmla="*/ 78 h 275"/>
                  <a:gd name="T42" fmla="*/ 103 w 166"/>
                  <a:gd name="T43" fmla="*/ 99 h 275"/>
                  <a:gd name="T44" fmla="*/ 83 w 166"/>
                  <a:gd name="T4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6" h="275">
                    <a:moveTo>
                      <a:pt x="83" y="0"/>
                    </a:moveTo>
                    <a:cubicBezTo>
                      <a:pt x="78" y="26"/>
                      <a:pt x="68" y="72"/>
                      <a:pt x="64" y="99"/>
                    </a:cubicBezTo>
                    <a:cubicBezTo>
                      <a:pt x="60" y="96"/>
                      <a:pt x="50" y="89"/>
                      <a:pt x="34" y="78"/>
                    </a:cubicBezTo>
                    <a:cubicBezTo>
                      <a:pt x="38" y="96"/>
                      <a:pt x="41" y="107"/>
                      <a:pt x="44" y="120"/>
                    </a:cubicBezTo>
                    <a:cubicBezTo>
                      <a:pt x="32" y="121"/>
                      <a:pt x="20" y="122"/>
                      <a:pt x="0" y="123"/>
                    </a:cubicBezTo>
                    <a:cubicBezTo>
                      <a:pt x="16" y="134"/>
                      <a:pt x="25" y="142"/>
                      <a:pt x="36" y="149"/>
                    </a:cubicBezTo>
                    <a:cubicBezTo>
                      <a:pt x="26" y="157"/>
                      <a:pt x="17" y="164"/>
                      <a:pt x="1" y="176"/>
                    </a:cubicBezTo>
                    <a:lnTo>
                      <a:pt x="49" y="176"/>
                    </a:lnTo>
                    <a:cubicBezTo>
                      <a:pt x="36" y="193"/>
                      <a:pt x="28" y="203"/>
                      <a:pt x="17" y="219"/>
                    </a:cubicBezTo>
                    <a:cubicBezTo>
                      <a:pt x="9" y="230"/>
                      <a:pt x="1" y="239"/>
                      <a:pt x="2" y="256"/>
                    </a:cubicBezTo>
                    <a:cubicBezTo>
                      <a:pt x="3" y="262"/>
                      <a:pt x="10" y="273"/>
                      <a:pt x="25" y="273"/>
                    </a:cubicBezTo>
                    <a:cubicBezTo>
                      <a:pt x="44" y="274"/>
                      <a:pt x="64" y="275"/>
                      <a:pt x="83" y="275"/>
                    </a:cubicBezTo>
                    <a:cubicBezTo>
                      <a:pt x="103" y="275"/>
                      <a:pt x="123" y="274"/>
                      <a:pt x="142" y="273"/>
                    </a:cubicBezTo>
                    <a:cubicBezTo>
                      <a:pt x="157" y="273"/>
                      <a:pt x="164" y="262"/>
                      <a:pt x="164" y="256"/>
                    </a:cubicBezTo>
                    <a:cubicBezTo>
                      <a:pt x="165" y="239"/>
                      <a:pt x="157" y="230"/>
                      <a:pt x="150" y="219"/>
                    </a:cubicBezTo>
                    <a:cubicBezTo>
                      <a:pt x="139" y="203"/>
                      <a:pt x="130" y="193"/>
                      <a:pt x="118" y="176"/>
                    </a:cubicBezTo>
                    <a:lnTo>
                      <a:pt x="166" y="176"/>
                    </a:lnTo>
                    <a:cubicBezTo>
                      <a:pt x="150" y="164"/>
                      <a:pt x="141" y="157"/>
                      <a:pt x="131" y="149"/>
                    </a:cubicBezTo>
                    <a:cubicBezTo>
                      <a:pt x="141" y="142"/>
                      <a:pt x="151" y="134"/>
                      <a:pt x="166" y="123"/>
                    </a:cubicBezTo>
                    <a:cubicBezTo>
                      <a:pt x="147" y="122"/>
                      <a:pt x="135" y="121"/>
                      <a:pt x="123" y="120"/>
                    </a:cubicBezTo>
                    <a:cubicBezTo>
                      <a:pt x="126" y="107"/>
                      <a:pt x="128" y="96"/>
                      <a:pt x="133" y="78"/>
                    </a:cubicBezTo>
                    <a:cubicBezTo>
                      <a:pt x="116" y="89"/>
                      <a:pt x="107" y="96"/>
                      <a:pt x="103" y="99"/>
                    </a:cubicBezTo>
                    <a:cubicBezTo>
                      <a:pt x="98" y="72"/>
                      <a:pt x="89" y="26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>
                <a:off x="2190750" y="6510338"/>
                <a:ext cx="77787" cy="150812"/>
              </a:xfrm>
              <a:custGeom>
                <a:avLst/>
                <a:gdLst>
                  <a:gd name="T0" fmla="*/ 107 w 215"/>
                  <a:gd name="T1" fmla="*/ 158 h 416"/>
                  <a:gd name="T2" fmla="*/ 64 w 215"/>
                  <a:gd name="T3" fmla="*/ 112 h 416"/>
                  <a:gd name="T4" fmla="*/ 107 w 215"/>
                  <a:gd name="T5" fmla="*/ 66 h 416"/>
                  <a:gd name="T6" fmla="*/ 151 w 215"/>
                  <a:gd name="T7" fmla="*/ 112 h 416"/>
                  <a:gd name="T8" fmla="*/ 107 w 215"/>
                  <a:gd name="T9" fmla="*/ 158 h 416"/>
                  <a:gd name="T10" fmla="*/ 0 w 215"/>
                  <a:gd name="T11" fmla="*/ 0 h 416"/>
                  <a:gd name="T12" fmla="*/ 0 w 215"/>
                  <a:gd name="T13" fmla="*/ 224 h 416"/>
                  <a:gd name="T14" fmla="*/ 60 w 215"/>
                  <a:gd name="T15" fmla="*/ 228 h 416"/>
                  <a:gd name="T16" fmla="*/ 68 w 215"/>
                  <a:gd name="T17" fmla="*/ 265 h 416"/>
                  <a:gd name="T18" fmla="*/ 67 w 215"/>
                  <a:gd name="T19" fmla="*/ 305 h 416"/>
                  <a:gd name="T20" fmla="*/ 67 w 215"/>
                  <a:gd name="T21" fmla="*/ 316 h 416"/>
                  <a:gd name="T22" fmla="*/ 76 w 215"/>
                  <a:gd name="T23" fmla="*/ 378 h 416"/>
                  <a:gd name="T24" fmla="*/ 103 w 215"/>
                  <a:gd name="T25" fmla="*/ 416 h 416"/>
                  <a:gd name="T26" fmla="*/ 130 w 215"/>
                  <a:gd name="T27" fmla="*/ 378 h 416"/>
                  <a:gd name="T28" fmla="*/ 139 w 215"/>
                  <a:gd name="T29" fmla="*/ 316 h 416"/>
                  <a:gd name="T30" fmla="*/ 139 w 215"/>
                  <a:gd name="T31" fmla="*/ 305 h 416"/>
                  <a:gd name="T32" fmla="*/ 138 w 215"/>
                  <a:gd name="T33" fmla="*/ 265 h 416"/>
                  <a:gd name="T34" fmla="*/ 146 w 215"/>
                  <a:gd name="T35" fmla="*/ 228 h 416"/>
                  <a:gd name="T36" fmla="*/ 215 w 215"/>
                  <a:gd name="T37" fmla="*/ 224 h 416"/>
                  <a:gd name="T38" fmla="*/ 215 w 215"/>
                  <a:gd name="T39" fmla="*/ 0 h 416"/>
                  <a:gd name="T40" fmla="*/ 0 w 215"/>
                  <a:gd name="T41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5" h="416">
                    <a:moveTo>
                      <a:pt x="107" y="158"/>
                    </a:moveTo>
                    <a:lnTo>
                      <a:pt x="64" y="112"/>
                    </a:lnTo>
                    <a:lnTo>
                      <a:pt x="107" y="66"/>
                    </a:lnTo>
                    <a:lnTo>
                      <a:pt x="151" y="112"/>
                    </a:lnTo>
                    <a:lnTo>
                      <a:pt x="107" y="158"/>
                    </a:lnTo>
                    <a:close/>
                    <a:moveTo>
                      <a:pt x="0" y="0"/>
                    </a:moveTo>
                    <a:lnTo>
                      <a:pt x="0" y="224"/>
                    </a:lnTo>
                    <a:lnTo>
                      <a:pt x="60" y="228"/>
                    </a:lnTo>
                    <a:cubicBezTo>
                      <a:pt x="68" y="235"/>
                      <a:pt x="62" y="253"/>
                      <a:pt x="68" y="265"/>
                    </a:cubicBezTo>
                    <a:cubicBezTo>
                      <a:pt x="74" y="280"/>
                      <a:pt x="75" y="291"/>
                      <a:pt x="67" y="305"/>
                    </a:cubicBezTo>
                    <a:cubicBezTo>
                      <a:pt x="65" y="307"/>
                      <a:pt x="66" y="312"/>
                      <a:pt x="67" y="316"/>
                    </a:cubicBezTo>
                    <a:cubicBezTo>
                      <a:pt x="70" y="337"/>
                      <a:pt x="73" y="357"/>
                      <a:pt x="76" y="378"/>
                    </a:cubicBezTo>
                    <a:cubicBezTo>
                      <a:pt x="80" y="395"/>
                      <a:pt x="81" y="414"/>
                      <a:pt x="103" y="416"/>
                    </a:cubicBezTo>
                    <a:cubicBezTo>
                      <a:pt x="125" y="414"/>
                      <a:pt x="126" y="395"/>
                      <a:pt x="130" y="378"/>
                    </a:cubicBezTo>
                    <a:cubicBezTo>
                      <a:pt x="133" y="357"/>
                      <a:pt x="136" y="337"/>
                      <a:pt x="139" y="316"/>
                    </a:cubicBezTo>
                    <a:cubicBezTo>
                      <a:pt x="140" y="312"/>
                      <a:pt x="141" y="307"/>
                      <a:pt x="139" y="305"/>
                    </a:cubicBezTo>
                    <a:cubicBezTo>
                      <a:pt x="131" y="291"/>
                      <a:pt x="132" y="280"/>
                      <a:pt x="138" y="265"/>
                    </a:cubicBezTo>
                    <a:cubicBezTo>
                      <a:pt x="144" y="253"/>
                      <a:pt x="138" y="235"/>
                      <a:pt x="146" y="228"/>
                    </a:cubicBezTo>
                    <a:lnTo>
                      <a:pt x="215" y="224"/>
                    </a:lnTo>
                    <a:lnTo>
                      <a:pt x="2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4"/>
              <p:cNvSpPr>
                <a:spLocks noEditPoints="1"/>
              </p:cNvSpPr>
              <p:nvPr/>
            </p:nvSpPr>
            <p:spPr bwMode="auto">
              <a:xfrm>
                <a:off x="2120900" y="6511925"/>
                <a:ext cx="146050" cy="79375"/>
              </a:xfrm>
              <a:custGeom>
                <a:avLst/>
                <a:gdLst>
                  <a:gd name="T0" fmla="*/ 289 w 396"/>
                  <a:gd name="T1" fmla="*/ 154 h 219"/>
                  <a:gd name="T2" fmla="*/ 246 w 396"/>
                  <a:gd name="T3" fmla="*/ 109 h 219"/>
                  <a:gd name="T4" fmla="*/ 289 w 396"/>
                  <a:gd name="T5" fmla="*/ 65 h 219"/>
                  <a:gd name="T6" fmla="*/ 333 w 396"/>
                  <a:gd name="T7" fmla="*/ 109 h 219"/>
                  <a:gd name="T8" fmla="*/ 289 w 396"/>
                  <a:gd name="T9" fmla="*/ 154 h 219"/>
                  <a:gd name="T10" fmla="*/ 182 w 396"/>
                  <a:gd name="T11" fmla="*/ 0 h 219"/>
                  <a:gd name="T12" fmla="*/ 179 w 396"/>
                  <a:gd name="T13" fmla="*/ 60 h 219"/>
                  <a:gd name="T14" fmla="*/ 143 w 396"/>
                  <a:gd name="T15" fmla="*/ 68 h 219"/>
                  <a:gd name="T16" fmla="*/ 106 w 396"/>
                  <a:gd name="T17" fmla="*/ 68 h 219"/>
                  <a:gd name="T18" fmla="*/ 95 w 396"/>
                  <a:gd name="T19" fmla="*/ 68 h 219"/>
                  <a:gd name="T20" fmla="*/ 36 w 396"/>
                  <a:gd name="T21" fmla="*/ 77 h 219"/>
                  <a:gd name="T22" fmla="*/ 0 w 396"/>
                  <a:gd name="T23" fmla="*/ 105 h 219"/>
                  <a:gd name="T24" fmla="*/ 36 w 396"/>
                  <a:gd name="T25" fmla="*/ 132 h 219"/>
                  <a:gd name="T26" fmla="*/ 95 w 396"/>
                  <a:gd name="T27" fmla="*/ 142 h 219"/>
                  <a:gd name="T28" fmla="*/ 106 w 396"/>
                  <a:gd name="T29" fmla="*/ 142 h 219"/>
                  <a:gd name="T30" fmla="*/ 143 w 396"/>
                  <a:gd name="T31" fmla="*/ 141 h 219"/>
                  <a:gd name="T32" fmla="*/ 179 w 396"/>
                  <a:gd name="T33" fmla="*/ 149 h 219"/>
                  <a:gd name="T34" fmla="*/ 182 w 396"/>
                  <a:gd name="T35" fmla="*/ 219 h 219"/>
                  <a:gd name="T36" fmla="*/ 396 w 396"/>
                  <a:gd name="T37" fmla="*/ 219 h 219"/>
                  <a:gd name="T38" fmla="*/ 396 w 396"/>
                  <a:gd name="T39" fmla="*/ 0 h 219"/>
                  <a:gd name="T40" fmla="*/ 182 w 396"/>
                  <a:gd name="T41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6" h="219">
                    <a:moveTo>
                      <a:pt x="289" y="154"/>
                    </a:moveTo>
                    <a:lnTo>
                      <a:pt x="246" y="109"/>
                    </a:lnTo>
                    <a:lnTo>
                      <a:pt x="289" y="65"/>
                    </a:lnTo>
                    <a:lnTo>
                      <a:pt x="333" y="109"/>
                    </a:lnTo>
                    <a:lnTo>
                      <a:pt x="289" y="154"/>
                    </a:lnTo>
                    <a:close/>
                    <a:moveTo>
                      <a:pt x="182" y="0"/>
                    </a:moveTo>
                    <a:lnTo>
                      <a:pt x="179" y="60"/>
                    </a:lnTo>
                    <a:cubicBezTo>
                      <a:pt x="172" y="69"/>
                      <a:pt x="155" y="62"/>
                      <a:pt x="143" y="68"/>
                    </a:cubicBezTo>
                    <a:cubicBezTo>
                      <a:pt x="129" y="75"/>
                      <a:pt x="118" y="76"/>
                      <a:pt x="106" y="68"/>
                    </a:cubicBezTo>
                    <a:cubicBezTo>
                      <a:pt x="103" y="66"/>
                      <a:pt x="98" y="67"/>
                      <a:pt x="95" y="68"/>
                    </a:cubicBezTo>
                    <a:cubicBezTo>
                      <a:pt x="75" y="71"/>
                      <a:pt x="55" y="74"/>
                      <a:pt x="36" y="77"/>
                    </a:cubicBezTo>
                    <a:cubicBezTo>
                      <a:pt x="20" y="81"/>
                      <a:pt x="1" y="82"/>
                      <a:pt x="0" y="105"/>
                    </a:cubicBezTo>
                    <a:cubicBezTo>
                      <a:pt x="1" y="127"/>
                      <a:pt x="20" y="129"/>
                      <a:pt x="36" y="132"/>
                    </a:cubicBezTo>
                    <a:cubicBezTo>
                      <a:pt x="55" y="136"/>
                      <a:pt x="75" y="139"/>
                      <a:pt x="95" y="142"/>
                    </a:cubicBezTo>
                    <a:cubicBezTo>
                      <a:pt x="98" y="142"/>
                      <a:pt x="103" y="143"/>
                      <a:pt x="106" y="142"/>
                    </a:cubicBezTo>
                    <a:cubicBezTo>
                      <a:pt x="118" y="133"/>
                      <a:pt x="129" y="134"/>
                      <a:pt x="143" y="141"/>
                    </a:cubicBezTo>
                    <a:cubicBezTo>
                      <a:pt x="155" y="147"/>
                      <a:pt x="172" y="141"/>
                      <a:pt x="179" y="149"/>
                    </a:cubicBezTo>
                    <a:lnTo>
                      <a:pt x="182" y="219"/>
                    </a:lnTo>
                    <a:lnTo>
                      <a:pt x="396" y="219"/>
                    </a:lnTo>
                    <a:lnTo>
                      <a:pt x="396" y="0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5"/>
              <p:cNvSpPr>
                <a:spLocks noEditPoints="1"/>
              </p:cNvSpPr>
              <p:nvPr/>
            </p:nvSpPr>
            <p:spPr bwMode="auto">
              <a:xfrm>
                <a:off x="2187575" y="6442075"/>
                <a:ext cx="79375" cy="149225"/>
              </a:xfrm>
              <a:custGeom>
                <a:avLst/>
                <a:gdLst>
                  <a:gd name="T0" fmla="*/ 107 w 214"/>
                  <a:gd name="T1" fmla="*/ 342 h 409"/>
                  <a:gd name="T2" fmla="*/ 64 w 214"/>
                  <a:gd name="T3" fmla="*/ 297 h 409"/>
                  <a:gd name="T4" fmla="*/ 107 w 214"/>
                  <a:gd name="T5" fmla="*/ 252 h 409"/>
                  <a:gd name="T6" fmla="*/ 151 w 214"/>
                  <a:gd name="T7" fmla="*/ 297 h 409"/>
                  <a:gd name="T8" fmla="*/ 107 w 214"/>
                  <a:gd name="T9" fmla="*/ 342 h 409"/>
                  <a:gd name="T10" fmla="*/ 155 w 214"/>
                  <a:gd name="T11" fmla="*/ 184 h 409"/>
                  <a:gd name="T12" fmla="*/ 147 w 214"/>
                  <a:gd name="T13" fmla="*/ 148 h 409"/>
                  <a:gd name="T14" fmla="*/ 148 w 214"/>
                  <a:gd name="T15" fmla="*/ 109 h 409"/>
                  <a:gd name="T16" fmla="*/ 148 w 214"/>
                  <a:gd name="T17" fmla="*/ 98 h 409"/>
                  <a:gd name="T18" fmla="*/ 138 w 214"/>
                  <a:gd name="T19" fmla="*/ 37 h 409"/>
                  <a:gd name="T20" fmla="*/ 112 w 214"/>
                  <a:gd name="T21" fmla="*/ 0 h 409"/>
                  <a:gd name="T22" fmla="*/ 85 w 214"/>
                  <a:gd name="T23" fmla="*/ 37 h 409"/>
                  <a:gd name="T24" fmla="*/ 76 w 214"/>
                  <a:gd name="T25" fmla="*/ 98 h 409"/>
                  <a:gd name="T26" fmla="*/ 76 w 214"/>
                  <a:gd name="T27" fmla="*/ 109 h 409"/>
                  <a:gd name="T28" fmla="*/ 76 w 214"/>
                  <a:gd name="T29" fmla="*/ 148 h 409"/>
                  <a:gd name="T30" fmla="*/ 69 w 214"/>
                  <a:gd name="T31" fmla="*/ 184 h 409"/>
                  <a:gd name="T32" fmla="*/ 0 w 214"/>
                  <a:gd name="T33" fmla="*/ 188 h 409"/>
                  <a:gd name="T34" fmla="*/ 0 w 214"/>
                  <a:gd name="T35" fmla="*/ 409 h 409"/>
                  <a:gd name="T36" fmla="*/ 214 w 214"/>
                  <a:gd name="T37" fmla="*/ 409 h 409"/>
                  <a:gd name="T38" fmla="*/ 214 w 214"/>
                  <a:gd name="T39" fmla="*/ 188 h 409"/>
                  <a:gd name="T40" fmla="*/ 155 w 214"/>
                  <a:gd name="T41" fmla="*/ 184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4" h="409">
                    <a:moveTo>
                      <a:pt x="107" y="342"/>
                    </a:moveTo>
                    <a:lnTo>
                      <a:pt x="64" y="297"/>
                    </a:lnTo>
                    <a:lnTo>
                      <a:pt x="107" y="252"/>
                    </a:lnTo>
                    <a:lnTo>
                      <a:pt x="151" y="297"/>
                    </a:lnTo>
                    <a:lnTo>
                      <a:pt x="107" y="342"/>
                    </a:lnTo>
                    <a:close/>
                    <a:moveTo>
                      <a:pt x="155" y="184"/>
                    </a:moveTo>
                    <a:cubicBezTo>
                      <a:pt x="147" y="177"/>
                      <a:pt x="153" y="160"/>
                      <a:pt x="147" y="148"/>
                    </a:cubicBezTo>
                    <a:cubicBezTo>
                      <a:pt x="140" y="134"/>
                      <a:pt x="139" y="122"/>
                      <a:pt x="148" y="109"/>
                    </a:cubicBezTo>
                    <a:cubicBezTo>
                      <a:pt x="149" y="106"/>
                      <a:pt x="148" y="102"/>
                      <a:pt x="148" y="98"/>
                    </a:cubicBezTo>
                    <a:cubicBezTo>
                      <a:pt x="145" y="78"/>
                      <a:pt x="142" y="57"/>
                      <a:pt x="138" y="37"/>
                    </a:cubicBezTo>
                    <a:cubicBezTo>
                      <a:pt x="135" y="21"/>
                      <a:pt x="134" y="1"/>
                      <a:pt x="112" y="0"/>
                    </a:cubicBezTo>
                    <a:cubicBezTo>
                      <a:pt x="90" y="1"/>
                      <a:pt x="88" y="21"/>
                      <a:pt x="85" y="37"/>
                    </a:cubicBezTo>
                    <a:cubicBezTo>
                      <a:pt x="81" y="57"/>
                      <a:pt x="79" y="78"/>
                      <a:pt x="76" y="98"/>
                    </a:cubicBezTo>
                    <a:cubicBezTo>
                      <a:pt x="75" y="102"/>
                      <a:pt x="74" y="106"/>
                      <a:pt x="76" y="109"/>
                    </a:cubicBezTo>
                    <a:cubicBezTo>
                      <a:pt x="84" y="122"/>
                      <a:pt x="83" y="134"/>
                      <a:pt x="76" y="148"/>
                    </a:cubicBezTo>
                    <a:cubicBezTo>
                      <a:pt x="71" y="160"/>
                      <a:pt x="77" y="177"/>
                      <a:pt x="69" y="184"/>
                    </a:cubicBezTo>
                    <a:lnTo>
                      <a:pt x="0" y="188"/>
                    </a:lnTo>
                    <a:lnTo>
                      <a:pt x="0" y="409"/>
                    </a:lnTo>
                    <a:lnTo>
                      <a:pt x="214" y="409"/>
                    </a:lnTo>
                    <a:lnTo>
                      <a:pt x="214" y="188"/>
                    </a:lnTo>
                    <a:lnTo>
                      <a:pt x="155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6"/>
              <p:cNvSpPr>
                <a:spLocks noEditPoints="1"/>
              </p:cNvSpPr>
              <p:nvPr/>
            </p:nvSpPr>
            <p:spPr bwMode="auto">
              <a:xfrm>
                <a:off x="2187575" y="6510338"/>
                <a:ext cx="146050" cy="80962"/>
              </a:xfrm>
              <a:custGeom>
                <a:avLst/>
                <a:gdLst>
                  <a:gd name="T0" fmla="*/ 107 w 397"/>
                  <a:gd name="T1" fmla="*/ 156 h 222"/>
                  <a:gd name="T2" fmla="*/ 64 w 397"/>
                  <a:gd name="T3" fmla="*/ 111 h 222"/>
                  <a:gd name="T4" fmla="*/ 107 w 397"/>
                  <a:gd name="T5" fmla="*/ 66 h 222"/>
                  <a:gd name="T6" fmla="*/ 151 w 397"/>
                  <a:gd name="T7" fmla="*/ 111 h 222"/>
                  <a:gd name="T8" fmla="*/ 107 w 397"/>
                  <a:gd name="T9" fmla="*/ 156 h 222"/>
                  <a:gd name="T10" fmla="*/ 361 w 397"/>
                  <a:gd name="T11" fmla="*/ 88 h 222"/>
                  <a:gd name="T12" fmla="*/ 302 w 397"/>
                  <a:gd name="T13" fmla="*/ 78 h 222"/>
                  <a:gd name="T14" fmla="*/ 291 w 397"/>
                  <a:gd name="T15" fmla="*/ 78 h 222"/>
                  <a:gd name="T16" fmla="*/ 253 w 397"/>
                  <a:gd name="T17" fmla="*/ 79 h 222"/>
                  <a:gd name="T18" fmla="*/ 218 w 397"/>
                  <a:gd name="T19" fmla="*/ 71 h 222"/>
                  <a:gd name="T20" fmla="*/ 214 w 397"/>
                  <a:gd name="T21" fmla="*/ 0 h 222"/>
                  <a:gd name="T22" fmla="*/ 0 w 397"/>
                  <a:gd name="T23" fmla="*/ 0 h 222"/>
                  <a:gd name="T24" fmla="*/ 0 w 397"/>
                  <a:gd name="T25" fmla="*/ 222 h 222"/>
                  <a:gd name="T26" fmla="*/ 214 w 397"/>
                  <a:gd name="T27" fmla="*/ 222 h 222"/>
                  <a:gd name="T28" fmla="*/ 218 w 397"/>
                  <a:gd name="T29" fmla="*/ 161 h 222"/>
                  <a:gd name="T30" fmla="*/ 253 w 397"/>
                  <a:gd name="T31" fmla="*/ 152 h 222"/>
                  <a:gd name="T32" fmla="*/ 291 w 397"/>
                  <a:gd name="T33" fmla="*/ 153 h 222"/>
                  <a:gd name="T34" fmla="*/ 302 w 397"/>
                  <a:gd name="T35" fmla="*/ 153 h 222"/>
                  <a:gd name="T36" fmla="*/ 361 w 397"/>
                  <a:gd name="T37" fmla="*/ 143 h 222"/>
                  <a:gd name="T38" fmla="*/ 397 w 397"/>
                  <a:gd name="T39" fmla="*/ 116 h 222"/>
                  <a:gd name="T40" fmla="*/ 361 w 397"/>
                  <a:gd name="T41" fmla="*/ 88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7" h="222">
                    <a:moveTo>
                      <a:pt x="107" y="156"/>
                    </a:moveTo>
                    <a:lnTo>
                      <a:pt x="64" y="111"/>
                    </a:lnTo>
                    <a:lnTo>
                      <a:pt x="107" y="66"/>
                    </a:lnTo>
                    <a:lnTo>
                      <a:pt x="151" y="111"/>
                    </a:lnTo>
                    <a:lnTo>
                      <a:pt x="107" y="156"/>
                    </a:lnTo>
                    <a:close/>
                    <a:moveTo>
                      <a:pt x="361" y="88"/>
                    </a:moveTo>
                    <a:cubicBezTo>
                      <a:pt x="341" y="84"/>
                      <a:pt x="321" y="81"/>
                      <a:pt x="302" y="78"/>
                    </a:cubicBezTo>
                    <a:cubicBezTo>
                      <a:pt x="298" y="78"/>
                      <a:pt x="294" y="77"/>
                      <a:pt x="291" y="78"/>
                    </a:cubicBezTo>
                    <a:cubicBezTo>
                      <a:pt x="278" y="87"/>
                      <a:pt x="267" y="86"/>
                      <a:pt x="253" y="79"/>
                    </a:cubicBezTo>
                    <a:cubicBezTo>
                      <a:pt x="242" y="73"/>
                      <a:pt x="225" y="79"/>
                      <a:pt x="218" y="71"/>
                    </a:cubicBezTo>
                    <a:lnTo>
                      <a:pt x="214" y="0"/>
                    </a:lnTo>
                    <a:lnTo>
                      <a:pt x="0" y="0"/>
                    </a:lnTo>
                    <a:lnTo>
                      <a:pt x="0" y="222"/>
                    </a:lnTo>
                    <a:lnTo>
                      <a:pt x="214" y="222"/>
                    </a:lnTo>
                    <a:lnTo>
                      <a:pt x="218" y="161"/>
                    </a:lnTo>
                    <a:cubicBezTo>
                      <a:pt x="225" y="152"/>
                      <a:pt x="242" y="158"/>
                      <a:pt x="253" y="152"/>
                    </a:cubicBezTo>
                    <a:cubicBezTo>
                      <a:pt x="267" y="145"/>
                      <a:pt x="278" y="144"/>
                      <a:pt x="291" y="153"/>
                    </a:cubicBezTo>
                    <a:cubicBezTo>
                      <a:pt x="294" y="155"/>
                      <a:pt x="298" y="154"/>
                      <a:pt x="302" y="153"/>
                    </a:cubicBezTo>
                    <a:cubicBezTo>
                      <a:pt x="321" y="150"/>
                      <a:pt x="341" y="147"/>
                      <a:pt x="361" y="143"/>
                    </a:cubicBezTo>
                    <a:cubicBezTo>
                      <a:pt x="377" y="140"/>
                      <a:pt x="395" y="138"/>
                      <a:pt x="397" y="116"/>
                    </a:cubicBezTo>
                    <a:cubicBezTo>
                      <a:pt x="395" y="93"/>
                      <a:pt x="377" y="91"/>
                      <a:pt x="36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7" name="Прямоугольник 36"/>
          <p:cNvSpPr/>
          <p:nvPr/>
        </p:nvSpPr>
        <p:spPr>
          <a:xfrm>
            <a:off x="2452398" y="4627050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smr.gov.ua</a:t>
            </a:r>
          </a:p>
          <a:p>
            <a:pPr algn="ctr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finance.sumy.ua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599534" y="4476929"/>
            <a:ext cx="6658728" cy="3386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6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37687"/>
            <a:ext cx="9906000" cy="85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ОБСЯГ БЮДЖЕТУ МІСТА СУМИ</a:t>
            </a:r>
            <a:r>
              <a:rPr lang="en-US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ЗА </a:t>
            </a:r>
            <a:r>
              <a:rPr lang="uk-UA" altLang="uk-UA" sz="2400" b="1" i="1" u="sng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ДОХОДАМИ</a:t>
            </a:r>
            <a:r>
              <a:rPr lang="en-US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(</a:t>
            </a:r>
            <a:r>
              <a:rPr lang="ru-RU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З УРАХУВАННЯМ ОФІЦІЙНИХ ТРАНСФЕРТІВ) </a:t>
            </a:r>
          </a:p>
          <a:p>
            <a:pPr algn="ctr"/>
            <a:r>
              <a:rPr lang="uk-UA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СТАНОВИТЬ 3 </a:t>
            </a:r>
            <a:r>
              <a:rPr lang="uk-UA" altLang="uk-UA" sz="24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135,9 млн грн</a:t>
            </a:r>
            <a:endParaRPr lang="uk-UA" altLang="uk-UA" sz="24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110" y="1618277"/>
            <a:ext cx="491893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uk-UA" altLang="uk-UA" sz="2275" b="1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Доходи загального фонду </a:t>
            </a: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– </a:t>
            </a:r>
            <a:r>
              <a:rPr lang="uk-UA" altLang="uk-UA" sz="2275" dirty="0">
                <a:solidFill>
                  <a:srgbClr val="FF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3 019,5 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млн грн,</a:t>
            </a:r>
            <a:r>
              <a:rPr lang="uk-UA" altLang="uk-UA" sz="2275" u="sng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endParaRPr lang="uk-UA" altLang="uk-UA" sz="2275" u="sng" dirty="0">
              <a:solidFill>
                <a:schemeClr val="accent2">
                  <a:lumMod val="50000"/>
                </a:schemeClr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з них: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власні доходи – </a:t>
            </a:r>
            <a:r>
              <a:rPr lang="uk-UA" altLang="uk-UA" sz="2275" dirty="0" smtClean="0">
                <a:solidFill>
                  <a:srgbClr val="FF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1 863,6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млн грн;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офіційні </a:t>
            </a: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трансферти – </a:t>
            </a:r>
            <a:r>
              <a:rPr lang="uk-UA" altLang="uk-UA" sz="2275" dirty="0">
                <a:solidFill>
                  <a:srgbClr val="FF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1 155,9 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млн грн </a:t>
            </a:r>
          </a:p>
          <a:p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(в </a:t>
            </a: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т.ч. 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освітня субвенція – </a:t>
            </a:r>
            <a:r>
              <a:rPr lang="uk-UA" altLang="uk-UA" sz="2275" dirty="0">
                <a:solidFill>
                  <a:srgbClr val="FF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311,1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млн грн та</a:t>
            </a:r>
          </a:p>
          <a:p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медична </a:t>
            </a: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субвенція – </a:t>
            </a:r>
            <a:r>
              <a:rPr lang="uk-UA" altLang="uk-UA" sz="2275" dirty="0">
                <a:solidFill>
                  <a:srgbClr val="FF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194,7</a:t>
            </a: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млн. 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гривень).</a:t>
            </a:r>
            <a:endParaRPr lang="uk-UA" altLang="uk-UA" sz="2275" dirty="0">
              <a:solidFill>
                <a:schemeClr val="accent2">
                  <a:lumMod val="50000"/>
                </a:schemeClr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uk-UA" altLang="uk-UA" sz="2275" dirty="0">
              <a:solidFill>
                <a:schemeClr val="accent2">
                  <a:lumMod val="50000"/>
                </a:schemeClr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uk-UA" altLang="uk-UA" sz="2275" b="1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Доходи спеціального фонду </a:t>
            </a: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–</a:t>
            </a:r>
            <a:r>
              <a:rPr lang="en-US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uk-UA" altLang="uk-UA" sz="2275" dirty="0" smtClean="0">
                <a:solidFill>
                  <a:srgbClr val="FF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116,4 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млн грн, </a:t>
            </a:r>
            <a:r>
              <a:rPr lang="en-US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/>
            </a:r>
            <a:br>
              <a:rPr lang="en-US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</a:b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з них: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власні доходи – </a:t>
            </a:r>
            <a:r>
              <a:rPr lang="uk-UA" altLang="uk-UA" sz="2275" dirty="0" smtClean="0">
                <a:solidFill>
                  <a:srgbClr val="FF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110,6 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млн грн                (</a:t>
            </a: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в т.ч. 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бюджет розвитку – </a:t>
            </a:r>
            <a:r>
              <a:rPr lang="uk-UA" altLang="uk-UA" sz="2275" dirty="0">
                <a:solidFill>
                  <a:srgbClr val="FF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3,7</a:t>
            </a: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млн грн);</a:t>
            </a:r>
            <a:endParaRPr lang="uk-UA" altLang="uk-UA" sz="2275" dirty="0">
              <a:solidFill>
                <a:schemeClr val="accent2">
                  <a:lumMod val="50000"/>
                </a:schemeClr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офіційні </a:t>
            </a:r>
            <a:r>
              <a:rPr lang="uk-UA" altLang="uk-UA" sz="2275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трансферти – </a:t>
            </a:r>
            <a:r>
              <a:rPr lang="uk-UA" altLang="uk-UA" sz="2275" dirty="0" smtClean="0">
                <a:solidFill>
                  <a:srgbClr val="FF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5,8</a:t>
            </a:r>
            <a:r>
              <a:rPr lang="uk-UA" altLang="uk-UA" sz="2275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млн грн</a:t>
            </a:r>
            <a:endParaRPr lang="uk-UA" altLang="uk-UA" sz="2275" dirty="0">
              <a:solidFill>
                <a:schemeClr val="accent2">
                  <a:lumMod val="50000"/>
                </a:schemeClr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54" y="1435099"/>
            <a:ext cx="4090546" cy="5070959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40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4537"/>
            <a:ext cx="9906000" cy="8396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None/>
            </a:pPr>
            <a:endParaRPr lang="ru-RU" altLang="uk-UA" sz="2400" dirty="0" smtClean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uk-UA" sz="24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ДИНАМІКА </a:t>
            </a:r>
            <a:r>
              <a:rPr lang="ru-RU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НАДХОДЖЕНЬ ДО МІСЬКОГО БЮДЖЕТУ М. СУМИ</a:t>
            </a:r>
            <a:endParaRPr lang="en-US" altLang="uk-UA" sz="24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altLang="uk-UA" sz="24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(БЕЗ ОФІЦІЙНИХ ТРАНСФЕРТІВ)  </a:t>
            </a:r>
            <a:r>
              <a:rPr lang="ru-RU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ПО РОКАХ, </a:t>
            </a:r>
            <a:r>
              <a:rPr lang="ru-RU" altLang="uk-UA" sz="24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млн грн</a:t>
            </a:r>
            <a:endParaRPr lang="uk-UA" altLang="uk-UA" sz="24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858920"/>
            <a:ext cx="9906001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uk-UA" altLang="uk-UA" sz="1950" dirty="0">
              <a:solidFill>
                <a:schemeClr val="accent2">
                  <a:lumMod val="50000"/>
                </a:schemeClr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30" name="Прямоугольник 29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45" y="942109"/>
            <a:ext cx="9490364" cy="53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25177"/>
            <a:ext cx="9906000" cy="9620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СТРУКТУРА НАДХОДЖЕНЬ ДО ЗАГАЛЬНОГО ФОНДУ МІСЬКОГО БЮДЖЕТУ</a:t>
            </a:r>
            <a:r>
              <a:rPr lang="en-US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br>
              <a:rPr lang="en-US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</a:br>
            <a:r>
              <a:rPr lang="ru-RU" altLang="uk-UA" sz="20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(БЕЗ ОФІЦІЙНИХ ТРАНСФЕРТІВ) </a:t>
            </a:r>
            <a:endParaRPr lang="uk-UA" altLang="uk-UA" sz="20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7225244" y="3721060"/>
            <a:ext cx="2148478" cy="2227469"/>
            <a:chOff x="7225244" y="3721060"/>
            <a:chExt cx="2148478" cy="2227469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7A3C22CB-C447-4E17-83BB-EE6F81B3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218" y="3721060"/>
              <a:ext cx="770531" cy="639889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7225244" y="4270195"/>
              <a:ext cx="2148478" cy="167833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240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Податок на доходи </a:t>
              </a:r>
              <a:r>
                <a:rPr lang="uk-UA" sz="24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/>
              </a:r>
              <a:br>
                <a:rPr lang="uk-UA" sz="24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</a:br>
              <a:r>
                <a:rPr lang="uk-UA" sz="24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фізичних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sz="2400" baseline="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осіб 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–</a:t>
              </a:r>
              <a:r>
                <a:rPr lang="en-US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/>
              </a:r>
              <a:b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</a:br>
              <a:r>
                <a:rPr lang="uk-UA" sz="2400" b="1" baseline="0" dirty="0" smtClean="0">
                  <a:solidFill>
                    <a:srgbClr val="FF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 </a:t>
              </a:r>
              <a:r>
                <a:rPr lang="uk-UA" sz="2400" b="1" baseline="0" dirty="0">
                  <a:solidFill>
                    <a:srgbClr val="FF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255,3 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</a:t>
              </a:r>
              <a:endParaRPr lang="uk-UA" sz="2400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24">
              <a:extLst>
                <a:ext uri="{FF2B5EF4-FFF2-40B4-BE49-F238E27FC236}">
                  <a16:creationId xmlns:a16="http://schemas.microsoft.com/office/drawing/2014/main" id="{E5C08531-C029-4F1C-8524-026595504A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6396" y="3860439"/>
              <a:ext cx="526175" cy="375550"/>
              <a:chOff x="10635960" y="-184178"/>
              <a:chExt cx="281663" cy="174781"/>
            </a:xfrm>
            <a:solidFill>
              <a:schemeClr val="accent2"/>
            </a:solidFill>
          </p:grpSpPr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D0D2D6D7-24C7-4A62-9D25-C8D6EDFF34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4823" y="-159030"/>
                <a:ext cx="72930" cy="74188"/>
              </a:xfrm>
              <a:custGeom>
                <a:avLst/>
                <a:gdLst>
                  <a:gd name="T0" fmla="*/ 12 w 24"/>
                  <a:gd name="T1" fmla="*/ 24 h 24"/>
                  <a:gd name="T2" fmla="*/ 0 w 24"/>
                  <a:gd name="T3" fmla="*/ 12 h 24"/>
                  <a:gd name="T4" fmla="*/ 12 w 24"/>
                  <a:gd name="T5" fmla="*/ 0 h 24"/>
                  <a:gd name="T6" fmla="*/ 24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4 w 24"/>
                  <a:gd name="T13" fmla="*/ 12 h 24"/>
                  <a:gd name="T14" fmla="*/ 12 w 24"/>
                  <a:gd name="T15" fmla="*/ 20 h 24"/>
                  <a:gd name="T16" fmla="*/ 20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20"/>
                      <a:pt x="12" y="20"/>
                    </a:cubicBezTo>
                    <a:cubicBezTo>
                      <a:pt x="16" y="20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8020991B-EACF-4E18-9692-C4AD03625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5960" y="-97417"/>
                <a:ext cx="100594" cy="62871"/>
              </a:xfrm>
              <a:custGeom>
                <a:avLst/>
                <a:gdLst>
                  <a:gd name="T0" fmla="*/ 24 w 33"/>
                  <a:gd name="T1" fmla="*/ 20 h 20"/>
                  <a:gd name="T2" fmla="*/ 2 w 33"/>
                  <a:gd name="T3" fmla="*/ 20 h 20"/>
                  <a:gd name="T4" fmla="*/ 0 w 33"/>
                  <a:gd name="T5" fmla="*/ 18 h 20"/>
                  <a:gd name="T6" fmla="*/ 18 w 33"/>
                  <a:gd name="T7" fmla="*/ 0 h 20"/>
                  <a:gd name="T8" fmla="*/ 33 w 33"/>
                  <a:gd name="T9" fmla="*/ 7 h 20"/>
                  <a:gd name="T10" fmla="*/ 32 w 33"/>
                  <a:gd name="T11" fmla="*/ 10 h 20"/>
                  <a:gd name="T12" fmla="*/ 29 w 33"/>
                  <a:gd name="T13" fmla="*/ 10 h 20"/>
                  <a:gd name="T14" fmla="*/ 18 w 33"/>
                  <a:gd name="T15" fmla="*/ 4 h 20"/>
                  <a:gd name="T16" fmla="*/ 4 w 33"/>
                  <a:gd name="T17" fmla="*/ 16 h 20"/>
                  <a:gd name="T18" fmla="*/ 24 w 33"/>
                  <a:gd name="T19" fmla="*/ 16 h 20"/>
                  <a:gd name="T20" fmla="*/ 26 w 33"/>
                  <a:gd name="T21" fmla="*/ 18 h 20"/>
                  <a:gd name="T22" fmla="*/ 24 w 33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20">
                    <a:moveTo>
                      <a:pt x="24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4" y="0"/>
                      <a:pt x="29" y="3"/>
                      <a:pt x="33" y="7"/>
                    </a:cubicBezTo>
                    <a:cubicBezTo>
                      <a:pt x="33" y="8"/>
                      <a:pt x="33" y="9"/>
                      <a:pt x="32" y="10"/>
                    </a:cubicBezTo>
                    <a:cubicBezTo>
                      <a:pt x="31" y="11"/>
                      <a:pt x="30" y="11"/>
                      <a:pt x="29" y="10"/>
                    </a:cubicBezTo>
                    <a:cubicBezTo>
                      <a:pt x="27" y="6"/>
                      <a:pt x="22" y="4"/>
                      <a:pt x="18" y="4"/>
                    </a:cubicBezTo>
                    <a:cubicBezTo>
                      <a:pt x="11" y="4"/>
                      <a:pt x="5" y="9"/>
                      <a:pt x="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6" y="17"/>
                      <a:pt x="26" y="18"/>
                    </a:cubicBezTo>
                    <a:cubicBezTo>
                      <a:pt x="26" y="19"/>
                      <a:pt x="25" y="20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0B260BCB-4A84-454C-B883-9BCD16EDA4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25831" y="-159030"/>
                <a:ext cx="72930" cy="74188"/>
              </a:xfrm>
              <a:custGeom>
                <a:avLst/>
                <a:gdLst>
                  <a:gd name="T0" fmla="*/ 12 w 24"/>
                  <a:gd name="T1" fmla="*/ 24 h 24"/>
                  <a:gd name="T2" fmla="*/ 0 w 24"/>
                  <a:gd name="T3" fmla="*/ 12 h 24"/>
                  <a:gd name="T4" fmla="*/ 12 w 24"/>
                  <a:gd name="T5" fmla="*/ 0 h 24"/>
                  <a:gd name="T6" fmla="*/ 24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4 w 24"/>
                  <a:gd name="T13" fmla="*/ 12 h 24"/>
                  <a:gd name="T14" fmla="*/ 12 w 24"/>
                  <a:gd name="T15" fmla="*/ 20 h 24"/>
                  <a:gd name="T16" fmla="*/ 20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20"/>
                      <a:pt x="12" y="20"/>
                    </a:cubicBezTo>
                    <a:cubicBezTo>
                      <a:pt x="16" y="20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6C276112-80A4-42CA-ACED-B339F2B37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7029" y="-97417"/>
                <a:ext cx="100594" cy="62871"/>
              </a:xfrm>
              <a:custGeom>
                <a:avLst/>
                <a:gdLst>
                  <a:gd name="T0" fmla="*/ 31 w 33"/>
                  <a:gd name="T1" fmla="*/ 20 h 20"/>
                  <a:gd name="T2" fmla="*/ 9 w 33"/>
                  <a:gd name="T3" fmla="*/ 20 h 20"/>
                  <a:gd name="T4" fmla="*/ 7 w 33"/>
                  <a:gd name="T5" fmla="*/ 18 h 20"/>
                  <a:gd name="T6" fmla="*/ 9 w 33"/>
                  <a:gd name="T7" fmla="*/ 16 h 20"/>
                  <a:gd name="T8" fmla="*/ 29 w 33"/>
                  <a:gd name="T9" fmla="*/ 16 h 20"/>
                  <a:gd name="T10" fmla="*/ 15 w 33"/>
                  <a:gd name="T11" fmla="*/ 4 h 20"/>
                  <a:gd name="T12" fmla="*/ 4 w 33"/>
                  <a:gd name="T13" fmla="*/ 10 h 20"/>
                  <a:gd name="T14" fmla="*/ 1 w 33"/>
                  <a:gd name="T15" fmla="*/ 10 h 20"/>
                  <a:gd name="T16" fmla="*/ 0 w 33"/>
                  <a:gd name="T17" fmla="*/ 7 h 20"/>
                  <a:gd name="T18" fmla="*/ 15 w 33"/>
                  <a:gd name="T19" fmla="*/ 0 h 20"/>
                  <a:gd name="T20" fmla="*/ 33 w 33"/>
                  <a:gd name="T21" fmla="*/ 18 h 20"/>
                  <a:gd name="T22" fmla="*/ 31 w 33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20">
                    <a:moveTo>
                      <a:pt x="31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8" y="20"/>
                      <a:pt x="7" y="19"/>
                      <a:pt x="7" y="18"/>
                    </a:cubicBezTo>
                    <a:cubicBezTo>
                      <a:pt x="7" y="17"/>
                      <a:pt x="8" y="16"/>
                      <a:pt x="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9"/>
                      <a:pt x="22" y="4"/>
                      <a:pt x="15" y="4"/>
                    </a:cubicBezTo>
                    <a:cubicBezTo>
                      <a:pt x="11" y="4"/>
                      <a:pt x="6" y="6"/>
                      <a:pt x="4" y="10"/>
                    </a:cubicBezTo>
                    <a:cubicBezTo>
                      <a:pt x="3" y="11"/>
                      <a:pt x="2" y="11"/>
                      <a:pt x="1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4" y="3"/>
                      <a:pt x="9" y="0"/>
                      <a:pt x="15" y="0"/>
                    </a:cubicBezTo>
                    <a:cubicBezTo>
                      <a:pt x="25" y="0"/>
                      <a:pt x="33" y="8"/>
                      <a:pt x="33" y="18"/>
                    </a:cubicBezTo>
                    <a:cubicBezTo>
                      <a:pt x="33" y="19"/>
                      <a:pt x="32" y="20"/>
                      <a:pt x="3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F9C7B79E-3249-43AF-95F6-4AF4179705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27754" y="-184178"/>
                <a:ext cx="98079" cy="103108"/>
              </a:xfrm>
              <a:custGeom>
                <a:avLst/>
                <a:gdLst>
                  <a:gd name="T0" fmla="*/ 16 w 32"/>
                  <a:gd name="T1" fmla="*/ 33 h 33"/>
                  <a:gd name="T2" fmla="*/ 0 w 32"/>
                  <a:gd name="T3" fmla="*/ 16 h 33"/>
                  <a:gd name="T4" fmla="*/ 16 w 32"/>
                  <a:gd name="T5" fmla="*/ 0 h 33"/>
                  <a:gd name="T6" fmla="*/ 32 w 32"/>
                  <a:gd name="T7" fmla="*/ 16 h 33"/>
                  <a:gd name="T8" fmla="*/ 16 w 32"/>
                  <a:gd name="T9" fmla="*/ 33 h 33"/>
                  <a:gd name="T10" fmla="*/ 16 w 32"/>
                  <a:gd name="T11" fmla="*/ 4 h 33"/>
                  <a:gd name="T12" fmla="*/ 4 w 32"/>
                  <a:gd name="T13" fmla="*/ 16 h 33"/>
                  <a:gd name="T14" fmla="*/ 16 w 32"/>
                  <a:gd name="T15" fmla="*/ 29 h 33"/>
                  <a:gd name="T16" fmla="*/ 28 w 32"/>
                  <a:gd name="T17" fmla="*/ 16 h 33"/>
                  <a:gd name="T18" fmla="*/ 16 w 32"/>
                  <a:gd name="T1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3">
                    <a:moveTo>
                      <a:pt x="16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6"/>
                      <a:pt x="25" y="33"/>
                      <a:pt x="16" y="33"/>
                    </a:cubicBezTo>
                    <a:close/>
                    <a:moveTo>
                      <a:pt x="16" y="4"/>
                    </a:moveTo>
                    <a:cubicBezTo>
                      <a:pt x="9" y="4"/>
                      <a:pt x="4" y="10"/>
                      <a:pt x="4" y="16"/>
                    </a:cubicBezTo>
                    <a:cubicBezTo>
                      <a:pt x="4" y="23"/>
                      <a:pt x="9" y="29"/>
                      <a:pt x="16" y="29"/>
                    </a:cubicBezTo>
                    <a:cubicBezTo>
                      <a:pt x="23" y="29"/>
                      <a:pt x="28" y="23"/>
                      <a:pt x="28" y="16"/>
                    </a:cubicBezTo>
                    <a:cubicBezTo>
                      <a:pt x="28" y="10"/>
                      <a:pt x="23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6084E0D8-4E79-4E71-8316-11E8F53005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00090" y="-93644"/>
                <a:ext cx="153405" cy="84247"/>
              </a:xfrm>
              <a:custGeom>
                <a:avLst/>
                <a:gdLst>
                  <a:gd name="T0" fmla="*/ 48 w 50"/>
                  <a:gd name="T1" fmla="*/ 27 h 27"/>
                  <a:gd name="T2" fmla="*/ 48 w 50"/>
                  <a:gd name="T3" fmla="*/ 27 h 27"/>
                  <a:gd name="T4" fmla="*/ 2 w 50"/>
                  <a:gd name="T5" fmla="*/ 27 h 27"/>
                  <a:gd name="T6" fmla="*/ 0 w 50"/>
                  <a:gd name="T7" fmla="*/ 25 h 27"/>
                  <a:gd name="T8" fmla="*/ 25 w 50"/>
                  <a:gd name="T9" fmla="*/ 0 h 27"/>
                  <a:gd name="T10" fmla="*/ 50 w 50"/>
                  <a:gd name="T11" fmla="*/ 24 h 27"/>
                  <a:gd name="T12" fmla="*/ 50 w 50"/>
                  <a:gd name="T13" fmla="*/ 25 h 27"/>
                  <a:gd name="T14" fmla="*/ 48 w 50"/>
                  <a:gd name="T15" fmla="*/ 27 h 27"/>
                  <a:gd name="T16" fmla="*/ 4 w 50"/>
                  <a:gd name="T17" fmla="*/ 23 h 27"/>
                  <a:gd name="T18" fmla="*/ 46 w 50"/>
                  <a:gd name="T19" fmla="*/ 23 h 27"/>
                  <a:gd name="T20" fmla="*/ 25 w 50"/>
                  <a:gd name="T21" fmla="*/ 4 h 27"/>
                  <a:gd name="T22" fmla="*/ 4 w 50"/>
                  <a:gd name="T2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7">
                    <a:moveTo>
                      <a:pt x="48" y="27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6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4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6"/>
                      <a:pt x="49" y="27"/>
                      <a:pt x="48" y="27"/>
                    </a:cubicBezTo>
                    <a:close/>
                    <a:moveTo>
                      <a:pt x="4" y="2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5" y="12"/>
                      <a:pt x="36" y="4"/>
                      <a:pt x="25" y="4"/>
                    </a:cubicBezTo>
                    <a:cubicBezTo>
                      <a:pt x="14" y="4"/>
                      <a:pt x="5" y="12"/>
                      <a:pt x="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" name="Групувати 4"/>
          <p:cNvGrpSpPr/>
          <p:nvPr/>
        </p:nvGrpSpPr>
        <p:grpSpPr>
          <a:xfrm>
            <a:off x="343470" y="3914474"/>
            <a:ext cx="2677559" cy="1916405"/>
            <a:chOff x="343470" y="3914474"/>
            <a:chExt cx="2677559" cy="1916405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7A3C22CB-C447-4E17-83BB-EE6F81B3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4" y="3914474"/>
              <a:ext cx="770531" cy="639889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343470" y="4611262"/>
              <a:ext cx="2677559" cy="121961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40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Місцеві податки і збори 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-</a:t>
              </a:r>
              <a:r>
                <a:rPr lang="en-US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402</a:t>
              </a:r>
              <a:r>
                <a:rPr lang="ru-RU" sz="2400" b="1" dirty="0">
                  <a:solidFill>
                    <a:srgbClr val="FF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,6</a:t>
              </a:r>
              <a:r>
                <a:rPr lang="uk-UA" sz="2400" b="1" dirty="0">
                  <a:solidFill>
                    <a:srgbClr val="FF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</a:t>
              </a:r>
              <a:endParaRPr lang="uk-UA" sz="2400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1464172" y="3991298"/>
              <a:ext cx="436155" cy="451446"/>
            </a:xfrm>
            <a:custGeom>
              <a:avLst/>
              <a:gdLst>
                <a:gd name="T0" fmla="*/ 1808 w 2048"/>
                <a:gd name="T1" fmla="*/ 1454 h 2048"/>
                <a:gd name="T2" fmla="*/ 1808 w 2048"/>
                <a:gd name="T3" fmla="*/ 1388 h 2048"/>
                <a:gd name="T4" fmla="*/ 1628 w 2048"/>
                <a:gd name="T5" fmla="*/ 1208 h 2048"/>
                <a:gd name="T6" fmla="*/ 1084 w 2048"/>
                <a:gd name="T7" fmla="*/ 1208 h 2048"/>
                <a:gd name="T8" fmla="*/ 1084 w 2048"/>
                <a:gd name="T9" fmla="*/ 1085 h 2048"/>
                <a:gd name="T10" fmla="*/ 1564 w 2048"/>
                <a:gd name="T11" fmla="*/ 544 h 2048"/>
                <a:gd name="T12" fmla="*/ 1024 w 2048"/>
                <a:gd name="T13" fmla="*/ 0 h 2048"/>
                <a:gd name="T14" fmla="*/ 484 w 2048"/>
                <a:gd name="T15" fmla="*/ 544 h 2048"/>
                <a:gd name="T16" fmla="*/ 964 w 2048"/>
                <a:gd name="T17" fmla="*/ 1085 h 2048"/>
                <a:gd name="T18" fmla="*/ 964 w 2048"/>
                <a:gd name="T19" fmla="*/ 1208 h 2048"/>
                <a:gd name="T20" fmla="*/ 420 w 2048"/>
                <a:gd name="T21" fmla="*/ 1208 h 2048"/>
                <a:gd name="T22" fmla="*/ 240 w 2048"/>
                <a:gd name="T23" fmla="*/ 1388 h 2048"/>
                <a:gd name="T24" fmla="*/ 240 w 2048"/>
                <a:gd name="T25" fmla="*/ 1454 h 2048"/>
                <a:gd name="T26" fmla="*/ 0 w 2048"/>
                <a:gd name="T27" fmla="*/ 1748 h 2048"/>
                <a:gd name="T28" fmla="*/ 300 w 2048"/>
                <a:gd name="T29" fmla="*/ 2048 h 2048"/>
                <a:gd name="T30" fmla="*/ 600 w 2048"/>
                <a:gd name="T31" fmla="*/ 1748 h 2048"/>
                <a:gd name="T32" fmla="*/ 360 w 2048"/>
                <a:gd name="T33" fmla="*/ 1454 h 2048"/>
                <a:gd name="T34" fmla="*/ 360 w 2048"/>
                <a:gd name="T35" fmla="*/ 1388 h 2048"/>
                <a:gd name="T36" fmla="*/ 420 w 2048"/>
                <a:gd name="T37" fmla="*/ 1328 h 2048"/>
                <a:gd name="T38" fmla="*/ 964 w 2048"/>
                <a:gd name="T39" fmla="*/ 1328 h 2048"/>
                <a:gd name="T40" fmla="*/ 964 w 2048"/>
                <a:gd name="T41" fmla="*/ 1454 h 2048"/>
                <a:gd name="T42" fmla="*/ 724 w 2048"/>
                <a:gd name="T43" fmla="*/ 1748 h 2048"/>
                <a:gd name="T44" fmla="*/ 1024 w 2048"/>
                <a:gd name="T45" fmla="*/ 2048 h 2048"/>
                <a:gd name="T46" fmla="*/ 1324 w 2048"/>
                <a:gd name="T47" fmla="*/ 1748 h 2048"/>
                <a:gd name="T48" fmla="*/ 1084 w 2048"/>
                <a:gd name="T49" fmla="*/ 1454 h 2048"/>
                <a:gd name="T50" fmla="*/ 1084 w 2048"/>
                <a:gd name="T51" fmla="*/ 1328 h 2048"/>
                <a:gd name="T52" fmla="*/ 1628 w 2048"/>
                <a:gd name="T53" fmla="*/ 1328 h 2048"/>
                <a:gd name="T54" fmla="*/ 1688 w 2048"/>
                <a:gd name="T55" fmla="*/ 1388 h 2048"/>
                <a:gd name="T56" fmla="*/ 1688 w 2048"/>
                <a:gd name="T57" fmla="*/ 1454 h 2048"/>
                <a:gd name="T58" fmla="*/ 1448 w 2048"/>
                <a:gd name="T59" fmla="*/ 1748 h 2048"/>
                <a:gd name="T60" fmla="*/ 1748 w 2048"/>
                <a:gd name="T61" fmla="*/ 2048 h 2048"/>
                <a:gd name="T62" fmla="*/ 2048 w 2048"/>
                <a:gd name="T63" fmla="*/ 1748 h 2048"/>
                <a:gd name="T64" fmla="*/ 1808 w 2048"/>
                <a:gd name="T65" fmla="*/ 1454 h 2048"/>
                <a:gd name="T66" fmla="*/ 480 w 2048"/>
                <a:gd name="T67" fmla="*/ 1748 h 2048"/>
                <a:gd name="T68" fmla="*/ 300 w 2048"/>
                <a:gd name="T69" fmla="*/ 1928 h 2048"/>
                <a:gd name="T70" fmla="*/ 120 w 2048"/>
                <a:gd name="T71" fmla="*/ 1748 h 2048"/>
                <a:gd name="T72" fmla="*/ 300 w 2048"/>
                <a:gd name="T73" fmla="*/ 1568 h 2048"/>
                <a:gd name="T74" fmla="*/ 480 w 2048"/>
                <a:gd name="T75" fmla="*/ 1748 h 2048"/>
                <a:gd name="T76" fmla="*/ 1204 w 2048"/>
                <a:gd name="T77" fmla="*/ 1748 h 2048"/>
                <a:gd name="T78" fmla="*/ 1024 w 2048"/>
                <a:gd name="T79" fmla="*/ 1928 h 2048"/>
                <a:gd name="T80" fmla="*/ 844 w 2048"/>
                <a:gd name="T81" fmla="*/ 1748 h 2048"/>
                <a:gd name="T82" fmla="*/ 1024 w 2048"/>
                <a:gd name="T83" fmla="*/ 1568 h 2048"/>
                <a:gd name="T84" fmla="*/ 1204 w 2048"/>
                <a:gd name="T85" fmla="*/ 1748 h 2048"/>
                <a:gd name="T86" fmla="*/ 1024 w 2048"/>
                <a:gd name="T87" fmla="*/ 968 h 2048"/>
                <a:gd name="T88" fmla="*/ 604 w 2048"/>
                <a:gd name="T89" fmla="*/ 544 h 2048"/>
                <a:gd name="T90" fmla="*/ 1024 w 2048"/>
                <a:gd name="T91" fmla="*/ 120 h 2048"/>
                <a:gd name="T92" fmla="*/ 1444 w 2048"/>
                <a:gd name="T93" fmla="*/ 544 h 2048"/>
                <a:gd name="T94" fmla="*/ 1024 w 2048"/>
                <a:gd name="T95" fmla="*/ 968 h 2048"/>
                <a:gd name="T96" fmla="*/ 1748 w 2048"/>
                <a:gd name="T97" fmla="*/ 1928 h 2048"/>
                <a:gd name="T98" fmla="*/ 1568 w 2048"/>
                <a:gd name="T99" fmla="*/ 1748 h 2048"/>
                <a:gd name="T100" fmla="*/ 1748 w 2048"/>
                <a:gd name="T101" fmla="*/ 1568 h 2048"/>
                <a:gd name="T102" fmla="*/ 1928 w 2048"/>
                <a:gd name="T103" fmla="*/ 1748 h 2048"/>
                <a:gd name="T104" fmla="*/ 1748 w 2048"/>
                <a:gd name="T105" fmla="*/ 192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8" h="2048">
                  <a:moveTo>
                    <a:pt x="1808" y="1454"/>
                  </a:moveTo>
                  <a:cubicBezTo>
                    <a:pt x="1808" y="1388"/>
                    <a:pt x="1808" y="1388"/>
                    <a:pt x="1808" y="1388"/>
                  </a:cubicBezTo>
                  <a:cubicBezTo>
                    <a:pt x="1808" y="1289"/>
                    <a:pt x="1727" y="1208"/>
                    <a:pt x="1628" y="1208"/>
                  </a:cubicBezTo>
                  <a:cubicBezTo>
                    <a:pt x="1084" y="1208"/>
                    <a:pt x="1084" y="1208"/>
                    <a:pt x="1084" y="1208"/>
                  </a:cubicBezTo>
                  <a:cubicBezTo>
                    <a:pt x="1084" y="1085"/>
                    <a:pt x="1084" y="1085"/>
                    <a:pt x="1084" y="1085"/>
                  </a:cubicBezTo>
                  <a:cubicBezTo>
                    <a:pt x="1354" y="1054"/>
                    <a:pt x="1564" y="824"/>
                    <a:pt x="1564" y="544"/>
                  </a:cubicBezTo>
                  <a:cubicBezTo>
                    <a:pt x="1564" y="244"/>
                    <a:pt x="1322" y="0"/>
                    <a:pt x="1024" y="0"/>
                  </a:cubicBezTo>
                  <a:cubicBezTo>
                    <a:pt x="726" y="0"/>
                    <a:pt x="484" y="244"/>
                    <a:pt x="484" y="544"/>
                  </a:cubicBezTo>
                  <a:cubicBezTo>
                    <a:pt x="484" y="824"/>
                    <a:pt x="694" y="1054"/>
                    <a:pt x="964" y="1085"/>
                  </a:cubicBezTo>
                  <a:cubicBezTo>
                    <a:pt x="964" y="1208"/>
                    <a:pt x="964" y="1208"/>
                    <a:pt x="964" y="1208"/>
                  </a:cubicBezTo>
                  <a:cubicBezTo>
                    <a:pt x="420" y="1208"/>
                    <a:pt x="420" y="1208"/>
                    <a:pt x="420" y="1208"/>
                  </a:cubicBezTo>
                  <a:cubicBezTo>
                    <a:pt x="321" y="1208"/>
                    <a:pt x="240" y="1289"/>
                    <a:pt x="240" y="1388"/>
                  </a:cubicBezTo>
                  <a:cubicBezTo>
                    <a:pt x="240" y="1454"/>
                    <a:pt x="240" y="1454"/>
                    <a:pt x="240" y="1454"/>
                  </a:cubicBezTo>
                  <a:cubicBezTo>
                    <a:pt x="103" y="1482"/>
                    <a:pt x="0" y="1603"/>
                    <a:pt x="0" y="1748"/>
                  </a:cubicBezTo>
                  <a:cubicBezTo>
                    <a:pt x="0" y="1913"/>
                    <a:pt x="135" y="2048"/>
                    <a:pt x="300" y="2048"/>
                  </a:cubicBezTo>
                  <a:cubicBezTo>
                    <a:pt x="465" y="2048"/>
                    <a:pt x="600" y="1913"/>
                    <a:pt x="600" y="1748"/>
                  </a:cubicBezTo>
                  <a:cubicBezTo>
                    <a:pt x="600" y="1603"/>
                    <a:pt x="497" y="1482"/>
                    <a:pt x="360" y="1454"/>
                  </a:cubicBezTo>
                  <a:cubicBezTo>
                    <a:pt x="360" y="1388"/>
                    <a:pt x="360" y="1388"/>
                    <a:pt x="360" y="1388"/>
                  </a:cubicBezTo>
                  <a:cubicBezTo>
                    <a:pt x="360" y="1355"/>
                    <a:pt x="387" y="1328"/>
                    <a:pt x="420" y="1328"/>
                  </a:cubicBezTo>
                  <a:cubicBezTo>
                    <a:pt x="964" y="1328"/>
                    <a:pt x="964" y="1328"/>
                    <a:pt x="964" y="1328"/>
                  </a:cubicBezTo>
                  <a:cubicBezTo>
                    <a:pt x="964" y="1454"/>
                    <a:pt x="964" y="1454"/>
                    <a:pt x="964" y="1454"/>
                  </a:cubicBezTo>
                  <a:cubicBezTo>
                    <a:pt x="827" y="1482"/>
                    <a:pt x="724" y="1603"/>
                    <a:pt x="724" y="1748"/>
                  </a:cubicBezTo>
                  <a:cubicBezTo>
                    <a:pt x="724" y="1913"/>
                    <a:pt x="859" y="2048"/>
                    <a:pt x="1024" y="2048"/>
                  </a:cubicBezTo>
                  <a:cubicBezTo>
                    <a:pt x="1189" y="2048"/>
                    <a:pt x="1324" y="1913"/>
                    <a:pt x="1324" y="1748"/>
                  </a:cubicBezTo>
                  <a:cubicBezTo>
                    <a:pt x="1324" y="1603"/>
                    <a:pt x="1221" y="1482"/>
                    <a:pt x="1084" y="1454"/>
                  </a:cubicBezTo>
                  <a:cubicBezTo>
                    <a:pt x="1084" y="1328"/>
                    <a:pt x="1084" y="1328"/>
                    <a:pt x="1084" y="1328"/>
                  </a:cubicBezTo>
                  <a:cubicBezTo>
                    <a:pt x="1628" y="1328"/>
                    <a:pt x="1628" y="1328"/>
                    <a:pt x="1628" y="1328"/>
                  </a:cubicBezTo>
                  <a:cubicBezTo>
                    <a:pt x="1661" y="1328"/>
                    <a:pt x="1688" y="1355"/>
                    <a:pt x="1688" y="1388"/>
                  </a:cubicBezTo>
                  <a:cubicBezTo>
                    <a:pt x="1688" y="1454"/>
                    <a:pt x="1688" y="1454"/>
                    <a:pt x="1688" y="1454"/>
                  </a:cubicBezTo>
                  <a:cubicBezTo>
                    <a:pt x="1551" y="1482"/>
                    <a:pt x="1448" y="1603"/>
                    <a:pt x="1448" y="1748"/>
                  </a:cubicBezTo>
                  <a:cubicBezTo>
                    <a:pt x="1448" y="1913"/>
                    <a:pt x="1583" y="2048"/>
                    <a:pt x="1748" y="2048"/>
                  </a:cubicBezTo>
                  <a:cubicBezTo>
                    <a:pt x="1913" y="2048"/>
                    <a:pt x="2048" y="1913"/>
                    <a:pt x="2048" y="1748"/>
                  </a:cubicBezTo>
                  <a:cubicBezTo>
                    <a:pt x="2048" y="1603"/>
                    <a:pt x="1945" y="1482"/>
                    <a:pt x="1808" y="1454"/>
                  </a:cubicBezTo>
                  <a:close/>
                  <a:moveTo>
                    <a:pt x="480" y="1748"/>
                  </a:moveTo>
                  <a:cubicBezTo>
                    <a:pt x="480" y="1847"/>
                    <a:pt x="399" y="1928"/>
                    <a:pt x="300" y="1928"/>
                  </a:cubicBezTo>
                  <a:cubicBezTo>
                    <a:pt x="201" y="1928"/>
                    <a:pt x="120" y="1847"/>
                    <a:pt x="120" y="1748"/>
                  </a:cubicBezTo>
                  <a:cubicBezTo>
                    <a:pt x="120" y="1649"/>
                    <a:pt x="201" y="1568"/>
                    <a:pt x="300" y="1568"/>
                  </a:cubicBezTo>
                  <a:cubicBezTo>
                    <a:pt x="399" y="1568"/>
                    <a:pt x="480" y="1649"/>
                    <a:pt x="480" y="1748"/>
                  </a:cubicBezTo>
                  <a:close/>
                  <a:moveTo>
                    <a:pt x="1204" y="1748"/>
                  </a:moveTo>
                  <a:cubicBezTo>
                    <a:pt x="1204" y="1847"/>
                    <a:pt x="1123" y="1928"/>
                    <a:pt x="1024" y="1928"/>
                  </a:cubicBezTo>
                  <a:cubicBezTo>
                    <a:pt x="925" y="1928"/>
                    <a:pt x="844" y="1847"/>
                    <a:pt x="844" y="1748"/>
                  </a:cubicBezTo>
                  <a:cubicBezTo>
                    <a:pt x="844" y="1649"/>
                    <a:pt x="925" y="1568"/>
                    <a:pt x="1024" y="1568"/>
                  </a:cubicBezTo>
                  <a:cubicBezTo>
                    <a:pt x="1123" y="1568"/>
                    <a:pt x="1204" y="1649"/>
                    <a:pt x="1204" y="1748"/>
                  </a:cubicBezTo>
                  <a:close/>
                  <a:moveTo>
                    <a:pt x="1024" y="968"/>
                  </a:moveTo>
                  <a:cubicBezTo>
                    <a:pt x="792" y="968"/>
                    <a:pt x="604" y="778"/>
                    <a:pt x="604" y="544"/>
                  </a:cubicBezTo>
                  <a:cubicBezTo>
                    <a:pt x="604" y="310"/>
                    <a:pt x="792" y="120"/>
                    <a:pt x="1024" y="120"/>
                  </a:cubicBezTo>
                  <a:cubicBezTo>
                    <a:pt x="1256" y="120"/>
                    <a:pt x="1444" y="310"/>
                    <a:pt x="1444" y="544"/>
                  </a:cubicBezTo>
                  <a:cubicBezTo>
                    <a:pt x="1444" y="778"/>
                    <a:pt x="1256" y="968"/>
                    <a:pt x="1024" y="968"/>
                  </a:cubicBezTo>
                  <a:close/>
                  <a:moveTo>
                    <a:pt x="1748" y="1928"/>
                  </a:moveTo>
                  <a:cubicBezTo>
                    <a:pt x="1649" y="1928"/>
                    <a:pt x="1568" y="1847"/>
                    <a:pt x="1568" y="1748"/>
                  </a:cubicBezTo>
                  <a:cubicBezTo>
                    <a:pt x="1568" y="1649"/>
                    <a:pt x="1649" y="1568"/>
                    <a:pt x="1748" y="1568"/>
                  </a:cubicBezTo>
                  <a:cubicBezTo>
                    <a:pt x="1847" y="1568"/>
                    <a:pt x="1928" y="1649"/>
                    <a:pt x="1928" y="1748"/>
                  </a:cubicBezTo>
                  <a:cubicBezTo>
                    <a:pt x="1928" y="1847"/>
                    <a:pt x="1847" y="1928"/>
                    <a:pt x="1748" y="19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467611"/>
              </p:ext>
            </p:extLst>
          </p:nvPr>
        </p:nvGraphicFramePr>
        <p:xfrm>
          <a:off x="2436785" y="1487276"/>
          <a:ext cx="4909859" cy="446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3288205" y="3479345"/>
            <a:ext cx="551079" cy="556862"/>
          </a:xfrm>
          <a:custGeom>
            <a:avLst/>
            <a:gdLst>
              <a:gd name="T0" fmla="*/ 1808 w 2048"/>
              <a:gd name="T1" fmla="*/ 1454 h 2048"/>
              <a:gd name="T2" fmla="*/ 1808 w 2048"/>
              <a:gd name="T3" fmla="*/ 1388 h 2048"/>
              <a:gd name="T4" fmla="*/ 1628 w 2048"/>
              <a:gd name="T5" fmla="*/ 1208 h 2048"/>
              <a:gd name="T6" fmla="*/ 1084 w 2048"/>
              <a:gd name="T7" fmla="*/ 1208 h 2048"/>
              <a:gd name="T8" fmla="*/ 1084 w 2048"/>
              <a:gd name="T9" fmla="*/ 1085 h 2048"/>
              <a:gd name="T10" fmla="*/ 1564 w 2048"/>
              <a:gd name="T11" fmla="*/ 544 h 2048"/>
              <a:gd name="T12" fmla="*/ 1024 w 2048"/>
              <a:gd name="T13" fmla="*/ 0 h 2048"/>
              <a:gd name="T14" fmla="*/ 484 w 2048"/>
              <a:gd name="T15" fmla="*/ 544 h 2048"/>
              <a:gd name="T16" fmla="*/ 964 w 2048"/>
              <a:gd name="T17" fmla="*/ 1085 h 2048"/>
              <a:gd name="T18" fmla="*/ 964 w 2048"/>
              <a:gd name="T19" fmla="*/ 1208 h 2048"/>
              <a:gd name="T20" fmla="*/ 420 w 2048"/>
              <a:gd name="T21" fmla="*/ 1208 h 2048"/>
              <a:gd name="T22" fmla="*/ 240 w 2048"/>
              <a:gd name="T23" fmla="*/ 1388 h 2048"/>
              <a:gd name="T24" fmla="*/ 240 w 2048"/>
              <a:gd name="T25" fmla="*/ 1454 h 2048"/>
              <a:gd name="T26" fmla="*/ 0 w 2048"/>
              <a:gd name="T27" fmla="*/ 1748 h 2048"/>
              <a:gd name="T28" fmla="*/ 300 w 2048"/>
              <a:gd name="T29" fmla="*/ 2048 h 2048"/>
              <a:gd name="T30" fmla="*/ 600 w 2048"/>
              <a:gd name="T31" fmla="*/ 1748 h 2048"/>
              <a:gd name="T32" fmla="*/ 360 w 2048"/>
              <a:gd name="T33" fmla="*/ 1454 h 2048"/>
              <a:gd name="T34" fmla="*/ 360 w 2048"/>
              <a:gd name="T35" fmla="*/ 1388 h 2048"/>
              <a:gd name="T36" fmla="*/ 420 w 2048"/>
              <a:gd name="T37" fmla="*/ 1328 h 2048"/>
              <a:gd name="T38" fmla="*/ 964 w 2048"/>
              <a:gd name="T39" fmla="*/ 1328 h 2048"/>
              <a:gd name="T40" fmla="*/ 964 w 2048"/>
              <a:gd name="T41" fmla="*/ 1454 h 2048"/>
              <a:gd name="T42" fmla="*/ 724 w 2048"/>
              <a:gd name="T43" fmla="*/ 1748 h 2048"/>
              <a:gd name="T44" fmla="*/ 1024 w 2048"/>
              <a:gd name="T45" fmla="*/ 2048 h 2048"/>
              <a:gd name="T46" fmla="*/ 1324 w 2048"/>
              <a:gd name="T47" fmla="*/ 1748 h 2048"/>
              <a:gd name="T48" fmla="*/ 1084 w 2048"/>
              <a:gd name="T49" fmla="*/ 1454 h 2048"/>
              <a:gd name="T50" fmla="*/ 1084 w 2048"/>
              <a:gd name="T51" fmla="*/ 1328 h 2048"/>
              <a:gd name="T52" fmla="*/ 1628 w 2048"/>
              <a:gd name="T53" fmla="*/ 1328 h 2048"/>
              <a:gd name="T54" fmla="*/ 1688 w 2048"/>
              <a:gd name="T55" fmla="*/ 1388 h 2048"/>
              <a:gd name="T56" fmla="*/ 1688 w 2048"/>
              <a:gd name="T57" fmla="*/ 1454 h 2048"/>
              <a:gd name="T58" fmla="*/ 1448 w 2048"/>
              <a:gd name="T59" fmla="*/ 1748 h 2048"/>
              <a:gd name="T60" fmla="*/ 1748 w 2048"/>
              <a:gd name="T61" fmla="*/ 2048 h 2048"/>
              <a:gd name="T62" fmla="*/ 2048 w 2048"/>
              <a:gd name="T63" fmla="*/ 1748 h 2048"/>
              <a:gd name="T64" fmla="*/ 1808 w 2048"/>
              <a:gd name="T65" fmla="*/ 1454 h 2048"/>
              <a:gd name="T66" fmla="*/ 480 w 2048"/>
              <a:gd name="T67" fmla="*/ 1748 h 2048"/>
              <a:gd name="T68" fmla="*/ 300 w 2048"/>
              <a:gd name="T69" fmla="*/ 1928 h 2048"/>
              <a:gd name="T70" fmla="*/ 120 w 2048"/>
              <a:gd name="T71" fmla="*/ 1748 h 2048"/>
              <a:gd name="T72" fmla="*/ 300 w 2048"/>
              <a:gd name="T73" fmla="*/ 1568 h 2048"/>
              <a:gd name="T74" fmla="*/ 480 w 2048"/>
              <a:gd name="T75" fmla="*/ 1748 h 2048"/>
              <a:gd name="T76" fmla="*/ 1204 w 2048"/>
              <a:gd name="T77" fmla="*/ 1748 h 2048"/>
              <a:gd name="T78" fmla="*/ 1024 w 2048"/>
              <a:gd name="T79" fmla="*/ 1928 h 2048"/>
              <a:gd name="T80" fmla="*/ 844 w 2048"/>
              <a:gd name="T81" fmla="*/ 1748 h 2048"/>
              <a:gd name="T82" fmla="*/ 1024 w 2048"/>
              <a:gd name="T83" fmla="*/ 1568 h 2048"/>
              <a:gd name="T84" fmla="*/ 1204 w 2048"/>
              <a:gd name="T85" fmla="*/ 1748 h 2048"/>
              <a:gd name="T86" fmla="*/ 1024 w 2048"/>
              <a:gd name="T87" fmla="*/ 968 h 2048"/>
              <a:gd name="T88" fmla="*/ 604 w 2048"/>
              <a:gd name="T89" fmla="*/ 544 h 2048"/>
              <a:gd name="T90" fmla="*/ 1024 w 2048"/>
              <a:gd name="T91" fmla="*/ 120 h 2048"/>
              <a:gd name="T92" fmla="*/ 1444 w 2048"/>
              <a:gd name="T93" fmla="*/ 544 h 2048"/>
              <a:gd name="T94" fmla="*/ 1024 w 2048"/>
              <a:gd name="T95" fmla="*/ 968 h 2048"/>
              <a:gd name="T96" fmla="*/ 1748 w 2048"/>
              <a:gd name="T97" fmla="*/ 1928 h 2048"/>
              <a:gd name="T98" fmla="*/ 1568 w 2048"/>
              <a:gd name="T99" fmla="*/ 1748 h 2048"/>
              <a:gd name="T100" fmla="*/ 1748 w 2048"/>
              <a:gd name="T101" fmla="*/ 1568 h 2048"/>
              <a:gd name="T102" fmla="*/ 1928 w 2048"/>
              <a:gd name="T103" fmla="*/ 1748 h 2048"/>
              <a:gd name="T104" fmla="*/ 1748 w 2048"/>
              <a:gd name="T105" fmla="*/ 192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48" h="2048">
                <a:moveTo>
                  <a:pt x="1808" y="1454"/>
                </a:moveTo>
                <a:cubicBezTo>
                  <a:pt x="1808" y="1388"/>
                  <a:pt x="1808" y="1388"/>
                  <a:pt x="1808" y="1388"/>
                </a:cubicBezTo>
                <a:cubicBezTo>
                  <a:pt x="1808" y="1289"/>
                  <a:pt x="1727" y="1208"/>
                  <a:pt x="1628" y="1208"/>
                </a:cubicBezTo>
                <a:cubicBezTo>
                  <a:pt x="1084" y="1208"/>
                  <a:pt x="1084" y="1208"/>
                  <a:pt x="1084" y="1208"/>
                </a:cubicBezTo>
                <a:cubicBezTo>
                  <a:pt x="1084" y="1085"/>
                  <a:pt x="1084" y="1085"/>
                  <a:pt x="1084" y="1085"/>
                </a:cubicBezTo>
                <a:cubicBezTo>
                  <a:pt x="1354" y="1054"/>
                  <a:pt x="1564" y="824"/>
                  <a:pt x="1564" y="544"/>
                </a:cubicBezTo>
                <a:cubicBezTo>
                  <a:pt x="1564" y="244"/>
                  <a:pt x="1322" y="0"/>
                  <a:pt x="1024" y="0"/>
                </a:cubicBezTo>
                <a:cubicBezTo>
                  <a:pt x="726" y="0"/>
                  <a:pt x="484" y="244"/>
                  <a:pt x="484" y="544"/>
                </a:cubicBezTo>
                <a:cubicBezTo>
                  <a:pt x="484" y="824"/>
                  <a:pt x="694" y="1054"/>
                  <a:pt x="964" y="1085"/>
                </a:cubicBezTo>
                <a:cubicBezTo>
                  <a:pt x="964" y="1208"/>
                  <a:pt x="964" y="1208"/>
                  <a:pt x="964" y="1208"/>
                </a:cubicBezTo>
                <a:cubicBezTo>
                  <a:pt x="420" y="1208"/>
                  <a:pt x="420" y="1208"/>
                  <a:pt x="420" y="1208"/>
                </a:cubicBezTo>
                <a:cubicBezTo>
                  <a:pt x="321" y="1208"/>
                  <a:pt x="240" y="1289"/>
                  <a:pt x="240" y="1388"/>
                </a:cubicBezTo>
                <a:cubicBezTo>
                  <a:pt x="240" y="1454"/>
                  <a:pt x="240" y="1454"/>
                  <a:pt x="240" y="1454"/>
                </a:cubicBezTo>
                <a:cubicBezTo>
                  <a:pt x="103" y="1482"/>
                  <a:pt x="0" y="1603"/>
                  <a:pt x="0" y="1748"/>
                </a:cubicBezTo>
                <a:cubicBezTo>
                  <a:pt x="0" y="1913"/>
                  <a:pt x="135" y="2048"/>
                  <a:pt x="300" y="2048"/>
                </a:cubicBezTo>
                <a:cubicBezTo>
                  <a:pt x="465" y="2048"/>
                  <a:pt x="600" y="1913"/>
                  <a:pt x="600" y="1748"/>
                </a:cubicBezTo>
                <a:cubicBezTo>
                  <a:pt x="600" y="1603"/>
                  <a:pt x="497" y="1482"/>
                  <a:pt x="360" y="1454"/>
                </a:cubicBezTo>
                <a:cubicBezTo>
                  <a:pt x="360" y="1388"/>
                  <a:pt x="360" y="1388"/>
                  <a:pt x="360" y="1388"/>
                </a:cubicBezTo>
                <a:cubicBezTo>
                  <a:pt x="360" y="1355"/>
                  <a:pt x="387" y="1328"/>
                  <a:pt x="420" y="1328"/>
                </a:cubicBezTo>
                <a:cubicBezTo>
                  <a:pt x="964" y="1328"/>
                  <a:pt x="964" y="1328"/>
                  <a:pt x="964" y="1328"/>
                </a:cubicBezTo>
                <a:cubicBezTo>
                  <a:pt x="964" y="1454"/>
                  <a:pt x="964" y="1454"/>
                  <a:pt x="964" y="1454"/>
                </a:cubicBezTo>
                <a:cubicBezTo>
                  <a:pt x="827" y="1482"/>
                  <a:pt x="724" y="1603"/>
                  <a:pt x="724" y="1748"/>
                </a:cubicBezTo>
                <a:cubicBezTo>
                  <a:pt x="724" y="1913"/>
                  <a:pt x="859" y="2048"/>
                  <a:pt x="1024" y="2048"/>
                </a:cubicBezTo>
                <a:cubicBezTo>
                  <a:pt x="1189" y="2048"/>
                  <a:pt x="1324" y="1913"/>
                  <a:pt x="1324" y="1748"/>
                </a:cubicBezTo>
                <a:cubicBezTo>
                  <a:pt x="1324" y="1603"/>
                  <a:pt x="1221" y="1482"/>
                  <a:pt x="1084" y="1454"/>
                </a:cubicBezTo>
                <a:cubicBezTo>
                  <a:pt x="1084" y="1328"/>
                  <a:pt x="1084" y="1328"/>
                  <a:pt x="1084" y="1328"/>
                </a:cubicBezTo>
                <a:cubicBezTo>
                  <a:pt x="1628" y="1328"/>
                  <a:pt x="1628" y="1328"/>
                  <a:pt x="1628" y="1328"/>
                </a:cubicBezTo>
                <a:cubicBezTo>
                  <a:pt x="1661" y="1328"/>
                  <a:pt x="1688" y="1355"/>
                  <a:pt x="1688" y="1388"/>
                </a:cubicBezTo>
                <a:cubicBezTo>
                  <a:pt x="1688" y="1454"/>
                  <a:pt x="1688" y="1454"/>
                  <a:pt x="1688" y="1454"/>
                </a:cubicBezTo>
                <a:cubicBezTo>
                  <a:pt x="1551" y="1482"/>
                  <a:pt x="1448" y="1603"/>
                  <a:pt x="1448" y="1748"/>
                </a:cubicBezTo>
                <a:cubicBezTo>
                  <a:pt x="1448" y="1913"/>
                  <a:pt x="1583" y="2048"/>
                  <a:pt x="1748" y="2048"/>
                </a:cubicBezTo>
                <a:cubicBezTo>
                  <a:pt x="1913" y="2048"/>
                  <a:pt x="2048" y="1913"/>
                  <a:pt x="2048" y="1748"/>
                </a:cubicBezTo>
                <a:cubicBezTo>
                  <a:pt x="2048" y="1603"/>
                  <a:pt x="1945" y="1482"/>
                  <a:pt x="1808" y="1454"/>
                </a:cubicBezTo>
                <a:close/>
                <a:moveTo>
                  <a:pt x="480" y="1748"/>
                </a:moveTo>
                <a:cubicBezTo>
                  <a:pt x="480" y="1847"/>
                  <a:pt x="399" y="1928"/>
                  <a:pt x="300" y="1928"/>
                </a:cubicBezTo>
                <a:cubicBezTo>
                  <a:pt x="201" y="1928"/>
                  <a:pt x="120" y="1847"/>
                  <a:pt x="120" y="1748"/>
                </a:cubicBezTo>
                <a:cubicBezTo>
                  <a:pt x="120" y="1649"/>
                  <a:pt x="201" y="1568"/>
                  <a:pt x="300" y="1568"/>
                </a:cubicBezTo>
                <a:cubicBezTo>
                  <a:pt x="399" y="1568"/>
                  <a:pt x="480" y="1649"/>
                  <a:pt x="480" y="1748"/>
                </a:cubicBezTo>
                <a:close/>
                <a:moveTo>
                  <a:pt x="1204" y="1748"/>
                </a:moveTo>
                <a:cubicBezTo>
                  <a:pt x="1204" y="1847"/>
                  <a:pt x="1123" y="1928"/>
                  <a:pt x="1024" y="1928"/>
                </a:cubicBezTo>
                <a:cubicBezTo>
                  <a:pt x="925" y="1928"/>
                  <a:pt x="844" y="1847"/>
                  <a:pt x="844" y="1748"/>
                </a:cubicBezTo>
                <a:cubicBezTo>
                  <a:pt x="844" y="1649"/>
                  <a:pt x="925" y="1568"/>
                  <a:pt x="1024" y="1568"/>
                </a:cubicBezTo>
                <a:cubicBezTo>
                  <a:pt x="1123" y="1568"/>
                  <a:pt x="1204" y="1649"/>
                  <a:pt x="1204" y="1748"/>
                </a:cubicBezTo>
                <a:close/>
                <a:moveTo>
                  <a:pt x="1024" y="968"/>
                </a:moveTo>
                <a:cubicBezTo>
                  <a:pt x="792" y="968"/>
                  <a:pt x="604" y="778"/>
                  <a:pt x="604" y="544"/>
                </a:cubicBezTo>
                <a:cubicBezTo>
                  <a:pt x="604" y="310"/>
                  <a:pt x="792" y="120"/>
                  <a:pt x="1024" y="120"/>
                </a:cubicBezTo>
                <a:cubicBezTo>
                  <a:pt x="1256" y="120"/>
                  <a:pt x="1444" y="310"/>
                  <a:pt x="1444" y="544"/>
                </a:cubicBezTo>
                <a:cubicBezTo>
                  <a:pt x="1444" y="778"/>
                  <a:pt x="1256" y="968"/>
                  <a:pt x="1024" y="968"/>
                </a:cubicBezTo>
                <a:close/>
                <a:moveTo>
                  <a:pt x="1748" y="1928"/>
                </a:moveTo>
                <a:cubicBezTo>
                  <a:pt x="1649" y="1928"/>
                  <a:pt x="1568" y="1847"/>
                  <a:pt x="1568" y="1748"/>
                </a:cubicBezTo>
                <a:cubicBezTo>
                  <a:pt x="1568" y="1649"/>
                  <a:pt x="1649" y="1568"/>
                  <a:pt x="1748" y="1568"/>
                </a:cubicBezTo>
                <a:cubicBezTo>
                  <a:pt x="1847" y="1568"/>
                  <a:pt x="1928" y="1649"/>
                  <a:pt x="1928" y="1748"/>
                </a:cubicBezTo>
                <a:cubicBezTo>
                  <a:pt x="1928" y="1847"/>
                  <a:pt x="1847" y="1928"/>
                  <a:pt x="1748" y="19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E8C8C9E5-C363-4730-94E7-0A22DD67A7B4}"/>
              </a:ext>
            </a:extLst>
          </p:cNvPr>
          <p:cNvGrpSpPr>
            <a:grpSpLocks noChangeAspect="1"/>
          </p:cNvGrpSpPr>
          <p:nvPr/>
        </p:nvGrpSpPr>
        <p:grpSpPr>
          <a:xfrm>
            <a:off x="4745198" y="2095448"/>
            <a:ext cx="293030" cy="334128"/>
            <a:chOff x="0" y="-1"/>
            <a:chExt cx="304589" cy="451130"/>
          </a:xfrm>
          <a:solidFill>
            <a:schemeClr val="bg2">
              <a:lumMod val="50000"/>
            </a:schemeClr>
          </a:solidFill>
        </p:grpSpPr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B97E6416-6380-48C9-9B36-50B0E58C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95" y="235205"/>
              <a:ext cx="17350" cy="36631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ED0BAD02-EAF7-4D81-91BD-4971835136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88934"/>
              <a:ext cx="304589" cy="262195"/>
            </a:xfrm>
            <a:custGeom>
              <a:avLst/>
              <a:gdLst>
                <a:gd name="T0" fmla="*/ 32 w 64"/>
                <a:gd name="T1" fmla="*/ 56 h 56"/>
                <a:gd name="T2" fmla="*/ 0 w 64"/>
                <a:gd name="T3" fmla="*/ 32 h 56"/>
                <a:gd name="T4" fmla="*/ 20 w 64"/>
                <a:gd name="T5" fmla="*/ 0 h 56"/>
                <a:gd name="T6" fmla="*/ 21 w 64"/>
                <a:gd name="T7" fmla="*/ 0 h 56"/>
                <a:gd name="T8" fmla="*/ 43 w 64"/>
                <a:gd name="T9" fmla="*/ 0 h 56"/>
                <a:gd name="T10" fmla="*/ 44 w 64"/>
                <a:gd name="T11" fmla="*/ 0 h 56"/>
                <a:gd name="T12" fmla="*/ 64 w 64"/>
                <a:gd name="T13" fmla="*/ 32 h 56"/>
                <a:gd name="T14" fmla="*/ 32 w 64"/>
                <a:gd name="T15" fmla="*/ 56 h 56"/>
                <a:gd name="T16" fmla="*/ 22 w 64"/>
                <a:gd name="T17" fmla="*/ 4 h 56"/>
                <a:gd name="T18" fmla="*/ 4 w 64"/>
                <a:gd name="T19" fmla="*/ 32 h 56"/>
                <a:gd name="T20" fmla="*/ 32 w 64"/>
                <a:gd name="T21" fmla="*/ 52 h 56"/>
                <a:gd name="T22" fmla="*/ 60 w 64"/>
                <a:gd name="T23" fmla="*/ 32 h 56"/>
                <a:gd name="T24" fmla="*/ 42 w 64"/>
                <a:gd name="T25" fmla="*/ 4 h 56"/>
                <a:gd name="T26" fmla="*/ 22 w 64"/>
                <a:gd name="T27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6">
                  <a:moveTo>
                    <a:pt x="32" y="56"/>
                  </a:moveTo>
                  <a:cubicBezTo>
                    <a:pt x="10" y="56"/>
                    <a:pt x="0" y="48"/>
                    <a:pt x="0" y="32"/>
                  </a:cubicBezTo>
                  <a:cubicBezTo>
                    <a:pt x="0" y="21"/>
                    <a:pt x="10" y="8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8"/>
                    <a:pt x="64" y="21"/>
                    <a:pt x="64" y="32"/>
                  </a:cubicBezTo>
                  <a:cubicBezTo>
                    <a:pt x="64" y="48"/>
                    <a:pt x="54" y="56"/>
                    <a:pt x="32" y="56"/>
                  </a:cubicBezTo>
                  <a:close/>
                  <a:moveTo>
                    <a:pt x="22" y="4"/>
                  </a:moveTo>
                  <a:cubicBezTo>
                    <a:pt x="13" y="11"/>
                    <a:pt x="4" y="23"/>
                    <a:pt x="4" y="32"/>
                  </a:cubicBezTo>
                  <a:cubicBezTo>
                    <a:pt x="4" y="42"/>
                    <a:pt x="7" y="52"/>
                    <a:pt x="32" y="52"/>
                  </a:cubicBezTo>
                  <a:cubicBezTo>
                    <a:pt x="57" y="52"/>
                    <a:pt x="60" y="42"/>
                    <a:pt x="60" y="32"/>
                  </a:cubicBezTo>
                  <a:cubicBezTo>
                    <a:pt x="60" y="23"/>
                    <a:pt x="51" y="11"/>
                    <a:pt x="42" y="4"/>
                  </a:cubicBezTo>
                  <a:lnTo>
                    <a:pt x="2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AB971A29-72CB-4576-B290-73A8FF72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" y="150376"/>
              <a:ext cx="152294" cy="19279"/>
            </a:xfrm>
            <a:custGeom>
              <a:avLst/>
              <a:gdLst>
                <a:gd name="T0" fmla="*/ 30 w 32"/>
                <a:gd name="T1" fmla="*/ 4 h 4"/>
                <a:gd name="T2" fmla="*/ 2 w 32"/>
                <a:gd name="T3" fmla="*/ 4 h 4"/>
                <a:gd name="T4" fmla="*/ 0 w 32"/>
                <a:gd name="T5" fmla="*/ 2 h 4"/>
                <a:gd name="T6" fmla="*/ 2 w 32"/>
                <a:gd name="T7" fmla="*/ 0 h 4"/>
                <a:gd name="T8" fmla="*/ 30 w 32"/>
                <a:gd name="T9" fmla="*/ 0 h 4"/>
                <a:gd name="T10" fmla="*/ 32 w 32"/>
                <a:gd name="T11" fmla="*/ 2 h 4"/>
                <a:gd name="T12" fmla="*/ 30 w 3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">
                  <a:moveTo>
                    <a:pt x="3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CF97A41A-D224-4928-8E2B-2E288BD3C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07" y="-1"/>
              <a:ext cx="190849" cy="131098"/>
            </a:xfrm>
            <a:custGeom>
              <a:avLst/>
              <a:gdLst>
                <a:gd name="T0" fmla="*/ 30 w 40"/>
                <a:gd name="T1" fmla="*/ 28 h 28"/>
                <a:gd name="T2" fmla="*/ 10 w 40"/>
                <a:gd name="T3" fmla="*/ 28 h 28"/>
                <a:gd name="T4" fmla="*/ 8 w 40"/>
                <a:gd name="T5" fmla="*/ 26 h 28"/>
                <a:gd name="T6" fmla="*/ 0 w 40"/>
                <a:gd name="T7" fmla="*/ 7 h 28"/>
                <a:gd name="T8" fmla="*/ 0 w 40"/>
                <a:gd name="T9" fmla="*/ 5 h 28"/>
                <a:gd name="T10" fmla="*/ 3 w 40"/>
                <a:gd name="T11" fmla="*/ 4 h 28"/>
                <a:gd name="T12" fmla="*/ 15 w 40"/>
                <a:gd name="T13" fmla="*/ 9 h 28"/>
                <a:gd name="T14" fmla="*/ 18 w 40"/>
                <a:gd name="T15" fmla="*/ 1 h 28"/>
                <a:gd name="T16" fmla="*/ 22 w 40"/>
                <a:gd name="T17" fmla="*/ 1 h 28"/>
                <a:gd name="T18" fmla="*/ 25 w 40"/>
                <a:gd name="T19" fmla="*/ 9 h 28"/>
                <a:gd name="T20" fmla="*/ 37 w 40"/>
                <a:gd name="T21" fmla="*/ 4 h 28"/>
                <a:gd name="T22" fmla="*/ 40 w 40"/>
                <a:gd name="T23" fmla="*/ 5 h 28"/>
                <a:gd name="T24" fmla="*/ 40 w 40"/>
                <a:gd name="T25" fmla="*/ 7 h 28"/>
                <a:gd name="T26" fmla="*/ 32 w 40"/>
                <a:gd name="T27" fmla="*/ 26 h 28"/>
                <a:gd name="T28" fmla="*/ 30 w 40"/>
                <a:gd name="T29" fmla="*/ 28 h 28"/>
                <a:gd name="T30" fmla="*/ 12 w 40"/>
                <a:gd name="T31" fmla="*/ 24 h 28"/>
                <a:gd name="T32" fmla="*/ 28 w 40"/>
                <a:gd name="T33" fmla="*/ 24 h 28"/>
                <a:gd name="T34" fmla="*/ 33 w 40"/>
                <a:gd name="T35" fmla="*/ 10 h 28"/>
                <a:gd name="T36" fmla="*/ 25 w 40"/>
                <a:gd name="T37" fmla="*/ 14 h 28"/>
                <a:gd name="T38" fmla="*/ 23 w 40"/>
                <a:gd name="T39" fmla="*/ 14 h 28"/>
                <a:gd name="T40" fmla="*/ 22 w 40"/>
                <a:gd name="T41" fmla="*/ 13 h 28"/>
                <a:gd name="T42" fmla="*/ 20 w 40"/>
                <a:gd name="T43" fmla="*/ 7 h 28"/>
                <a:gd name="T44" fmla="*/ 18 w 40"/>
                <a:gd name="T45" fmla="*/ 13 h 28"/>
                <a:gd name="T46" fmla="*/ 17 w 40"/>
                <a:gd name="T47" fmla="*/ 14 h 28"/>
                <a:gd name="T48" fmla="*/ 15 w 40"/>
                <a:gd name="T49" fmla="*/ 14 h 28"/>
                <a:gd name="T50" fmla="*/ 7 w 40"/>
                <a:gd name="T51" fmla="*/ 10 h 28"/>
                <a:gd name="T52" fmla="*/ 12 w 40"/>
                <a:gd name="T5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8">
                  <a:moveTo>
                    <a:pt x="3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8" y="19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5"/>
                  </a:cubicBezTo>
                  <a:cubicBezTo>
                    <a:pt x="40" y="5"/>
                    <a:pt x="40" y="6"/>
                    <a:pt x="40" y="7"/>
                  </a:cubicBezTo>
                  <a:cubicBezTo>
                    <a:pt x="40" y="7"/>
                    <a:pt x="32" y="19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lose/>
                  <a:moveTo>
                    <a:pt x="12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19"/>
                    <a:pt x="31" y="14"/>
                    <a:pt x="33" y="10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3" y="14"/>
                  </a:cubicBezTo>
                  <a:cubicBezTo>
                    <a:pt x="23" y="14"/>
                    <a:pt x="22" y="13"/>
                    <a:pt x="22" y="13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7" y="14"/>
                    <a:pt x="17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4"/>
                    <a:pt x="11" y="19"/>
                    <a:pt x="12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9EEC7C82-1BA5-4FDA-BC14-1F45CDDF977B}"/>
              </a:ext>
            </a:extLst>
          </p:cNvPr>
          <p:cNvGrpSpPr/>
          <p:nvPr/>
        </p:nvGrpSpPr>
        <p:grpSpPr>
          <a:xfrm>
            <a:off x="4127208" y="2304089"/>
            <a:ext cx="524591" cy="523020"/>
            <a:chOff x="18113349" y="-3133317"/>
            <a:chExt cx="2335284" cy="2329179"/>
          </a:xfrm>
          <a:solidFill>
            <a:schemeClr val="bg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15789C0-EE66-4F51-9D7A-1630AAC26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0886" y="-2748177"/>
              <a:ext cx="687747" cy="1662826"/>
            </a:xfrm>
            <a:custGeom>
              <a:avLst/>
              <a:gdLst>
                <a:gd name="T0" fmla="*/ 776 w 990"/>
                <a:gd name="T1" fmla="*/ 1642 h 2406"/>
                <a:gd name="T2" fmla="*/ 816 w 990"/>
                <a:gd name="T3" fmla="*/ 1303 h 2406"/>
                <a:gd name="T4" fmla="*/ 96 w 990"/>
                <a:gd name="T5" fmla="*/ 17 h 2406"/>
                <a:gd name="T6" fmla="*/ 16 w 990"/>
                <a:gd name="T7" fmla="*/ 36 h 2406"/>
                <a:gd name="T8" fmla="*/ 35 w 990"/>
                <a:gd name="T9" fmla="*/ 116 h 2406"/>
                <a:gd name="T10" fmla="*/ 699 w 990"/>
                <a:gd name="T11" fmla="*/ 1303 h 2406"/>
                <a:gd name="T12" fmla="*/ 666 w 990"/>
                <a:gd name="T13" fmla="*/ 1602 h 2406"/>
                <a:gd name="T14" fmla="*/ 583 w 990"/>
                <a:gd name="T15" fmla="*/ 1593 h 2406"/>
                <a:gd name="T16" fmla="*/ 177 w 990"/>
                <a:gd name="T17" fmla="*/ 2000 h 2406"/>
                <a:gd name="T18" fmla="*/ 583 w 990"/>
                <a:gd name="T19" fmla="*/ 2406 h 2406"/>
                <a:gd name="T20" fmla="*/ 990 w 990"/>
                <a:gd name="T21" fmla="*/ 2000 h 2406"/>
                <a:gd name="T22" fmla="*/ 776 w 990"/>
                <a:gd name="T23" fmla="*/ 1642 h 2406"/>
                <a:gd name="T24" fmla="*/ 583 w 990"/>
                <a:gd name="T25" fmla="*/ 2290 h 2406"/>
                <a:gd name="T26" fmla="*/ 293 w 990"/>
                <a:gd name="T27" fmla="*/ 2000 h 2406"/>
                <a:gd name="T28" fmla="*/ 583 w 990"/>
                <a:gd name="T29" fmla="*/ 1710 h 2406"/>
                <a:gd name="T30" fmla="*/ 874 w 990"/>
                <a:gd name="T31" fmla="*/ 2000 h 2406"/>
                <a:gd name="T32" fmla="*/ 583 w 990"/>
                <a:gd name="T33" fmla="*/ 229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0" h="2406">
                  <a:moveTo>
                    <a:pt x="776" y="1642"/>
                  </a:moveTo>
                  <a:cubicBezTo>
                    <a:pt x="802" y="1531"/>
                    <a:pt x="816" y="1417"/>
                    <a:pt x="816" y="1303"/>
                  </a:cubicBezTo>
                  <a:cubicBezTo>
                    <a:pt x="816" y="775"/>
                    <a:pt x="547" y="294"/>
                    <a:pt x="96" y="17"/>
                  </a:cubicBezTo>
                  <a:cubicBezTo>
                    <a:pt x="69" y="0"/>
                    <a:pt x="33" y="9"/>
                    <a:pt x="16" y="36"/>
                  </a:cubicBezTo>
                  <a:cubicBezTo>
                    <a:pt x="0" y="63"/>
                    <a:pt x="8" y="99"/>
                    <a:pt x="35" y="116"/>
                  </a:cubicBezTo>
                  <a:cubicBezTo>
                    <a:pt x="451" y="372"/>
                    <a:pt x="699" y="816"/>
                    <a:pt x="699" y="1303"/>
                  </a:cubicBezTo>
                  <a:cubicBezTo>
                    <a:pt x="699" y="1403"/>
                    <a:pt x="688" y="1504"/>
                    <a:pt x="666" y="1602"/>
                  </a:cubicBezTo>
                  <a:cubicBezTo>
                    <a:pt x="639" y="1596"/>
                    <a:pt x="612" y="1593"/>
                    <a:pt x="583" y="1593"/>
                  </a:cubicBezTo>
                  <a:cubicBezTo>
                    <a:pt x="359" y="1593"/>
                    <a:pt x="177" y="1776"/>
                    <a:pt x="177" y="2000"/>
                  </a:cubicBezTo>
                  <a:cubicBezTo>
                    <a:pt x="177" y="2224"/>
                    <a:pt x="359" y="2406"/>
                    <a:pt x="583" y="2406"/>
                  </a:cubicBezTo>
                  <a:cubicBezTo>
                    <a:pt x="807" y="2406"/>
                    <a:pt x="990" y="2224"/>
                    <a:pt x="990" y="2000"/>
                  </a:cubicBezTo>
                  <a:cubicBezTo>
                    <a:pt x="990" y="1846"/>
                    <a:pt x="903" y="1711"/>
                    <a:pt x="776" y="1642"/>
                  </a:cubicBezTo>
                  <a:close/>
                  <a:moveTo>
                    <a:pt x="583" y="2290"/>
                  </a:moveTo>
                  <a:cubicBezTo>
                    <a:pt x="423" y="2290"/>
                    <a:pt x="293" y="2160"/>
                    <a:pt x="293" y="2000"/>
                  </a:cubicBezTo>
                  <a:cubicBezTo>
                    <a:pt x="293" y="1840"/>
                    <a:pt x="423" y="1710"/>
                    <a:pt x="583" y="1710"/>
                  </a:cubicBezTo>
                  <a:cubicBezTo>
                    <a:pt x="743" y="1710"/>
                    <a:pt x="874" y="1840"/>
                    <a:pt x="874" y="2000"/>
                  </a:cubicBezTo>
                  <a:cubicBezTo>
                    <a:pt x="874" y="2160"/>
                    <a:pt x="743" y="2290"/>
                    <a:pt x="583" y="229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ED79503-DFD4-41E9-B0A8-5FFB8EFB5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13349" y="-1647778"/>
              <a:ext cx="1595575" cy="843640"/>
            </a:xfrm>
            <a:custGeom>
              <a:avLst/>
              <a:gdLst>
                <a:gd name="T0" fmla="*/ 2216 w 2305"/>
                <a:gd name="T1" fmla="*/ 998 h 1220"/>
                <a:gd name="T2" fmla="*/ 1684 w 2305"/>
                <a:gd name="T3" fmla="*/ 1104 h 1220"/>
                <a:gd name="T4" fmla="*/ 696 w 2305"/>
                <a:gd name="T5" fmla="*/ 692 h 1220"/>
                <a:gd name="T6" fmla="*/ 813 w 2305"/>
                <a:gd name="T7" fmla="*/ 407 h 1220"/>
                <a:gd name="T8" fmla="*/ 407 w 2305"/>
                <a:gd name="T9" fmla="*/ 0 h 1220"/>
                <a:gd name="T10" fmla="*/ 0 w 2305"/>
                <a:gd name="T11" fmla="*/ 407 h 1220"/>
                <a:gd name="T12" fmla="*/ 407 w 2305"/>
                <a:gd name="T13" fmla="*/ 813 h 1220"/>
                <a:gd name="T14" fmla="*/ 603 w 2305"/>
                <a:gd name="T15" fmla="*/ 763 h 1220"/>
                <a:gd name="T16" fmla="*/ 1684 w 2305"/>
                <a:gd name="T17" fmla="*/ 1220 h 1220"/>
                <a:gd name="T18" fmla="*/ 2261 w 2305"/>
                <a:gd name="T19" fmla="*/ 1105 h 1220"/>
                <a:gd name="T20" fmla="*/ 2292 w 2305"/>
                <a:gd name="T21" fmla="*/ 1029 h 1220"/>
                <a:gd name="T22" fmla="*/ 2216 w 2305"/>
                <a:gd name="T23" fmla="*/ 998 h 1220"/>
                <a:gd name="T24" fmla="*/ 116 w 2305"/>
                <a:gd name="T25" fmla="*/ 407 h 1220"/>
                <a:gd name="T26" fmla="*/ 407 w 2305"/>
                <a:gd name="T27" fmla="*/ 117 h 1220"/>
                <a:gd name="T28" fmla="*/ 697 w 2305"/>
                <a:gd name="T29" fmla="*/ 407 h 1220"/>
                <a:gd name="T30" fmla="*/ 407 w 2305"/>
                <a:gd name="T31" fmla="*/ 697 h 1220"/>
                <a:gd name="T32" fmla="*/ 116 w 2305"/>
                <a:gd name="T33" fmla="*/ 407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5" h="1220">
                  <a:moveTo>
                    <a:pt x="2216" y="998"/>
                  </a:moveTo>
                  <a:cubicBezTo>
                    <a:pt x="2047" y="1068"/>
                    <a:pt x="1868" y="1104"/>
                    <a:pt x="1684" y="1104"/>
                  </a:cubicBezTo>
                  <a:cubicBezTo>
                    <a:pt x="1313" y="1104"/>
                    <a:pt x="957" y="954"/>
                    <a:pt x="696" y="692"/>
                  </a:cubicBezTo>
                  <a:cubicBezTo>
                    <a:pt x="768" y="618"/>
                    <a:pt x="813" y="518"/>
                    <a:pt x="813" y="407"/>
                  </a:cubicBezTo>
                  <a:cubicBezTo>
                    <a:pt x="813" y="183"/>
                    <a:pt x="631" y="0"/>
                    <a:pt x="407" y="0"/>
                  </a:cubicBezTo>
                  <a:cubicBezTo>
                    <a:pt x="183" y="0"/>
                    <a:pt x="0" y="183"/>
                    <a:pt x="0" y="407"/>
                  </a:cubicBezTo>
                  <a:cubicBezTo>
                    <a:pt x="0" y="631"/>
                    <a:pt x="183" y="813"/>
                    <a:pt x="407" y="813"/>
                  </a:cubicBezTo>
                  <a:cubicBezTo>
                    <a:pt x="478" y="813"/>
                    <a:pt x="545" y="795"/>
                    <a:pt x="603" y="763"/>
                  </a:cubicBezTo>
                  <a:cubicBezTo>
                    <a:pt x="886" y="1053"/>
                    <a:pt x="1277" y="1220"/>
                    <a:pt x="1684" y="1220"/>
                  </a:cubicBezTo>
                  <a:cubicBezTo>
                    <a:pt x="1883" y="1220"/>
                    <a:pt x="2078" y="1181"/>
                    <a:pt x="2261" y="1105"/>
                  </a:cubicBezTo>
                  <a:cubicBezTo>
                    <a:pt x="2291" y="1093"/>
                    <a:pt x="2305" y="1059"/>
                    <a:pt x="2292" y="1029"/>
                  </a:cubicBezTo>
                  <a:cubicBezTo>
                    <a:pt x="2280" y="1000"/>
                    <a:pt x="2246" y="986"/>
                    <a:pt x="2216" y="998"/>
                  </a:cubicBezTo>
                  <a:close/>
                  <a:moveTo>
                    <a:pt x="116" y="407"/>
                  </a:moveTo>
                  <a:cubicBezTo>
                    <a:pt x="116" y="247"/>
                    <a:pt x="247" y="117"/>
                    <a:pt x="407" y="117"/>
                  </a:cubicBezTo>
                  <a:cubicBezTo>
                    <a:pt x="567" y="117"/>
                    <a:pt x="697" y="247"/>
                    <a:pt x="697" y="407"/>
                  </a:cubicBezTo>
                  <a:cubicBezTo>
                    <a:pt x="697" y="567"/>
                    <a:pt x="567" y="697"/>
                    <a:pt x="407" y="697"/>
                  </a:cubicBezTo>
                  <a:cubicBezTo>
                    <a:pt x="247" y="697"/>
                    <a:pt x="116" y="567"/>
                    <a:pt x="116" y="40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AB9B8CBB-8E4E-4D05-AFF0-92EC589F7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35615" y="-3133317"/>
              <a:ext cx="1326589" cy="1253233"/>
            </a:xfrm>
            <a:custGeom>
              <a:avLst/>
              <a:gdLst>
                <a:gd name="T0" fmla="*/ 56 w 1914"/>
                <a:gd name="T1" fmla="*/ 1812 h 1813"/>
                <a:gd name="T2" fmla="*/ 61 w 1914"/>
                <a:gd name="T3" fmla="*/ 1813 h 1813"/>
                <a:gd name="T4" fmla="*/ 118 w 1914"/>
                <a:gd name="T5" fmla="*/ 1759 h 1813"/>
                <a:gd name="T6" fmla="*/ 1118 w 1914"/>
                <a:gd name="T7" fmla="*/ 521 h 1813"/>
                <a:gd name="T8" fmla="*/ 1508 w 1914"/>
                <a:gd name="T9" fmla="*/ 813 h 1813"/>
                <a:gd name="T10" fmla="*/ 1914 w 1914"/>
                <a:gd name="T11" fmla="*/ 407 h 1813"/>
                <a:gd name="T12" fmla="*/ 1508 w 1914"/>
                <a:gd name="T13" fmla="*/ 0 h 1813"/>
                <a:gd name="T14" fmla="*/ 1102 w 1914"/>
                <a:gd name="T15" fmla="*/ 405 h 1813"/>
                <a:gd name="T16" fmla="*/ 3 w 1914"/>
                <a:gd name="T17" fmla="*/ 1751 h 1813"/>
                <a:gd name="T18" fmla="*/ 56 w 1914"/>
                <a:gd name="T19" fmla="*/ 1812 h 1813"/>
                <a:gd name="T20" fmla="*/ 1508 w 1914"/>
                <a:gd name="T21" fmla="*/ 116 h 1813"/>
                <a:gd name="T22" fmla="*/ 1798 w 1914"/>
                <a:gd name="T23" fmla="*/ 407 h 1813"/>
                <a:gd name="T24" fmla="*/ 1508 w 1914"/>
                <a:gd name="T25" fmla="*/ 697 h 1813"/>
                <a:gd name="T26" fmla="*/ 1218 w 1914"/>
                <a:gd name="T27" fmla="*/ 407 h 1813"/>
                <a:gd name="T28" fmla="*/ 1508 w 1914"/>
                <a:gd name="T29" fmla="*/ 116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1813">
                  <a:moveTo>
                    <a:pt x="56" y="1812"/>
                  </a:moveTo>
                  <a:cubicBezTo>
                    <a:pt x="58" y="1813"/>
                    <a:pt x="59" y="1813"/>
                    <a:pt x="61" y="1813"/>
                  </a:cubicBezTo>
                  <a:cubicBezTo>
                    <a:pt x="91" y="1813"/>
                    <a:pt x="116" y="1789"/>
                    <a:pt x="118" y="1759"/>
                  </a:cubicBezTo>
                  <a:cubicBezTo>
                    <a:pt x="160" y="1173"/>
                    <a:pt x="559" y="683"/>
                    <a:pt x="1118" y="521"/>
                  </a:cubicBezTo>
                  <a:cubicBezTo>
                    <a:pt x="1168" y="690"/>
                    <a:pt x="1324" y="813"/>
                    <a:pt x="1508" y="813"/>
                  </a:cubicBezTo>
                  <a:cubicBezTo>
                    <a:pt x="1732" y="813"/>
                    <a:pt x="1914" y="631"/>
                    <a:pt x="1914" y="407"/>
                  </a:cubicBezTo>
                  <a:cubicBezTo>
                    <a:pt x="1914" y="183"/>
                    <a:pt x="1732" y="0"/>
                    <a:pt x="1508" y="0"/>
                  </a:cubicBezTo>
                  <a:cubicBezTo>
                    <a:pt x="1284" y="0"/>
                    <a:pt x="1102" y="182"/>
                    <a:pt x="1102" y="405"/>
                  </a:cubicBezTo>
                  <a:cubicBezTo>
                    <a:pt x="487" y="576"/>
                    <a:pt x="48" y="1110"/>
                    <a:pt x="3" y="1751"/>
                  </a:cubicBezTo>
                  <a:cubicBezTo>
                    <a:pt x="0" y="1782"/>
                    <a:pt x="24" y="1810"/>
                    <a:pt x="56" y="1812"/>
                  </a:cubicBezTo>
                  <a:close/>
                  <a:moveTo>
                    <a:pt x="1508" y="116"/>
                  </a:moveTo>
                  <a:cubicBezTo>
                    <a:pt x="1668" y="116"/>
                    <a:pt x="1798" y="247"/>
                    <a:pt x="1798" y="407"/>
                  </a:cubicBezTo>
                  <a:cubicBezTo>
                    <a:pt x="1798" y="567"/>
                    <a:pt x="1668" y="697"/>
                    <a:pt x="1508" y="697"/>
                  </a:cubicBezTo>
                  <a:cubicBezTo>
                    <a:pt x="1348" y="697"/>
                    <a:pt x="1218" y="567"/>
                    <a:pt x="1218" y="407"/>
                  </a:cubicBezTo>
                  <a:cubicBezTo>
                    <a:pt x="1218" y="247"/>
                    <a:pt x="1348" y="116"/>
                    <a:pt x="1508" y="116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oup 124">
            <a:extLst>
              <a:ext uri="{FF2B5EF4-FFF2-40B4-BE49-F238E27FC236}">
                <a16:creationId xmlns:a16="http://schemas.microsoft.com/office/drawing/2014/main" id="{E5C08531-C029-4F1C-8524-026595504A87}"/>
              </a:ext>
            </a:extLst>
          </p:cNvPr>
          <p:cNvGrpSpPr>
            <a:grpSpLocks noChangeAspect="1"/>
          </p:cNvGrpSpPr>
          <p:nvPr/>
        </p:nvGrpSpPr>
        <p:grpSpPr>
          <a:xfrm>
            <a:off x="5342467" y="4966600"/>
            <a:ext cx="787413" cy="548665"/>
            <a:chOff x="10635960" y="-184178"/>
            <a:chExt cx="281663" cy="174781"/>
          </a:xfrm>
          <a:solidFill>
            <a:schemeClr val="bg2"/>
          </a:solidFill>
        </p:grpSpPr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D2D6D7-24C7-4A62-9D25-C8D6EDFF34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823" y="-159030"/>
              <a:ext cx="72930" cy="74188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4 w 24"/>
                <a:gd name="T13" fmla="*/ 12 h 24"/>
                <a:gd name="T14" fmla="*/ 12 w 24"/>
                <a:gd name="T15" fmla="*/ 20 h 24"/>
                <a:gd name="T16" fmla="*/ 20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20"/>
                    <a:pt x="12" y="20"/>
                  </a:cubicBezTo>
                  <a:cubicBezTo>
                    <a:pt x="16" y="20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020991B-EACF-4E18-9692-C4AD03625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5960" y="-97417"/>
              <a:ext cx="100594" cy="62871"/>
            </a:xfrm>
            <a:custGeom>
              <a:avLst/>
              <a:gdLst>
                <a:gd name="T0" fmla="*/ 24 w 33"/>
                <a:gd name="T1" fmla="*/ 20 h 20"/>
                <a:gd name="T2" fmla="*/ 2 w 33"/>
                <a:gd name="T3" fmla="*/ 20 h 20"/>
                <a:gd name="T4" fmla="*/ 0 w 33"/>
                <a:gd name="T5" fmla="*/ 18 h 20"/>
                <a:gd name="T6" fmla="*/ 18 w 33"/>
                <a:gd name="T7" fmla="*/ 0 h 20"/>
                <a:gd name="T8" fmla="*/ 33 w 33"/>
                <a:gd name="T9" fmla="*/ 7 h 20"/>
                <a:gd name="T10" fmla="*/ 32 w 33"/>
                <a:gd name="T11" fmla="*/ 10 h 20"/>
                <a:gd name="T12" fmla="*/ 29 w 33"/>
                <a:gd name="T13" fmla="*/ 10 h 20"/>
                <a:gd name="T14" fmla="*/ 18 w 33"/>
                <a:gd name="T15" fmla="*/ 4 h 20"/>
                <a:gd name="T16" fmla="*/ 4 w 33"/>
                <a:gd name="T17" fmla="*/ 16 h 20"/>
                <a:gd name="T18" fmla="*/ 24 w 33"/>
                <a:gd name="T19" fmla="*/ 16 h 20"/>
                <a:gd name="T20" fmla="*/ 26 w 33"/>
                <a:gd name="T21" fmla="*/ 18 h 20"/>
                <a:gd name="T22" fmla="*/ 24 w 33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0">
                  <a:moveTo>
                    <a:pt x="24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4" y="0"/>
                    <a:pt x="29" y="3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ubicBezTo>
                    <a:pt x="31" y="11"/>
                    <a:pt x="30" y="11"/>
                    <a:pt x="29" y="10"/>
                  </a:cubicBezTo>
                  <a:cubicBezTo>
                    <a:pt x="27" y="6"/>
                    <a:pt x="22" y="4"/>
                    <a:pt x="18" y="4"/>
                  </a:cubicBezTo>
                  <a:cubicBezTo>
                    <a:pt x="11" y="4"/>
                    <a:pt x="5" y="9"/>
                    <a:pt x="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7"/>
                    <a:pt x="26" y="18"/>
                  </a:cubicBezTo>
                  <a:cubicBezTo>
                    <a:pt x="26" y="19"/>
                    <a:pt x="25" y="20"/>
                    <a:pt x="24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0B260BCB-4A84-454C-B883-9BCD16EDA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5831" y="-159030"/>
              <a:ext cx="72930" cy="74188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4 w 24"/>
                <a:gd name="T13" fmla="*/ 12 h 24"/>
                <a:gd name="T14" fmla="*/ 12 w 24"/>
                <a:gd name="T15" fmla="*/ 20 h 24"/>
                <a:gd name="T16" fmla="*/ 20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20"/>
                    <a:pt x="12" y="20"/>
                  </a:cubicBezTo>
                  <a:cubicBezTo>
                    <a:pt x="16" y="20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C276112-80A4-42CA-ACED-B339F2B37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7029" y="-97417"/>
              <a:ext cx="100594" cy="62871"/>
            </a:xfrm>
            <a:custGeom>
              <a:avLst/>
              <a:gdLst>
                <a:gd name="T0" fmla="*/ 31 w 33"/>
                <a:gd name="T1" fmla="*/ 20 h 20"/>
                <a:gd name="T2" fmla="*/ 9 w 33"/>
                <a:gd name="T3" fmla="*/ 20 h 20"/>
                <a:gd name="T4" fmla="*/ 7 w 33"/>
                <a:gd name="T5" fmla="*/ 18 h 20"/>
                <a:gd name="T6" fmla="*/ 9 w 33"/>
                <a:gd name="T7" fmla="*/ 16 h 20"/>
                <a:gd name="T8" fmla="*/ 29 w 33"/>
                <a:gd name="T9" fmla="*/ 16 h 20"/>
                <a:gd name="T10" fmla="*/ 15 w 33"/>
                <a:gd name="T11" fmla="*/ 4 h 20"/>
                <a:gd name="T12" fmla="*/ 4 w 33"/>
                <a:gd name="T13" fmla="*/ 10 h 20"/>
                <a:gd name="T14" fmla="*/ 1 w 33"/>
                <a:gd name="T15" fmla="*/ 10 h 20"/>
                <a:gd name="T16" fmla="*/ 0 w 33"/>
                <a:gd name="T17" fmla="*/ 7 h 20"/>
                <a:gd name="T18" fmla="*/ 15 w 33"/>
                <a:gd name="T19" fmla="*/ 0 h 20"/>
                <a:gd name="T20" fmla="*/ 33 w 33"/>
                <a:gd name="T21" fmla="*/ 18 h 20"/>
                <a:gd name="T22" fmla="*/ 31 w 33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0">
                  <a:moveTo>
                    <a:pt x="31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7" y="19"/>
                    <a:pt x="7" y="18"/>
                  </a:cubicBezTo>
                  <a:cubicBezTo>
                    <a:pt x="7" y="17"/>
                    <a:pt x="8" y="16"/>
                    <a:pt x="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9"/>
                    <a:pt x="22" y="4"/>
                    <a:pt x="15" y="4"/>
                  </a:cubicBezTo>
                  <a:cubicBezTo>
                    <a:pt x="11" y="4"/>
                    <a:pt x="6" y="6"/>
                    <a:pt x="4" y="10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4" y="3"/>
                    <a:pt x="9" y="0"/>
                    <a:pt x="15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19"/>
                    <a:pt x="32" y="20"/>
                    <a:pt x="31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F9C7B79E-3249-43AF-95F6-4AF4179705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7754" y="-184178"/>
              <a:ext cx="98079" cy="103108"/>
            </a:xfrm>
            <a:custGeom>
              <a:avLst/>
              <a:gdLst>
                <a:gd name="T0" fmla="*/ 16 w 32"/>
                <a:gd name="T1" fmla="*/ 33 h 33"/>
                <a:gd name="T2" fmla="*/ 0 w 32"/>
                <a:gd name="T3" fmla="*/ 16 h 33"/>
                <a:gd name="T4" fmla="*/ 16 w 32"/>
                <a:gd name="T5" fmla="*/ 0 h 33"/>
                <a:gd name="T6" fmla="*/ 32 w 32"/>
                <a:gd name="T7" fmla="*/ 16 h 33"/>
                <a:gd name="T8" fmla="*/ 16 w 32"/>
                <a:gd name="T9" fmla="*/ 33 h 33"/>
                <a:gd name="T10" fmla="*/ 16 w 32"/>
                <a:gd name="T11" fmla="*/ 4 h 33"/>
                <a:gd name="T12" fmla="*/ 4 w 32"/>
                <a:gd name="T13" fmla="*/ 16 h 33"/>
                <a:gd name="T14" fmla="*/ 16 w 32"/>
                <a:gd name="T15" fmla="*/ 29 h 33"/>
                <a:gd name="T16" fmla="*/ 28 w 32"/>
                <a:gd name="T17" fmla="*/ 16 h 33"/>
                <a:gd name="T18" fmla="*/ 16 w 32"/>
                <a:gd name="T1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6"/>
                    <a:pt x="25" y="33"/>
                    <a:pt x="16" y="33"/>
                  </a:cubicBezTo>
                  <a:close/>
                  <a:moveTo>
                    <a:pt x="16" y="4"/>
                  </a:moveTo>
                  <a:cubicBezTo>
                    <a:pt x="9" y="4"/>
                    <a:pt x="4" y="10"/>
                    <a:pt x="4" y="16"/>
                  </a:cubicBezTo>
                  <a:cubicBezTo>
                    <a:pt x="4" y="23"/>
                    <a:pt x="9" y="29"/>
                    <a:pt x="16" y="29"/>
                  </a:cubicBezTo>
                  <a:cubicBezTo>
                    <a:pt x="23" y="29"/>
                    <a:pt x="28" y="23"/>
                    <a:pt x="28" y="16"/>
                  </a:cubicBezTo>
                  <a:cubicBezTo>
                    <a:pt x="28" y="10"/>
                    <a:pt x="23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6084E0D8-4E79-4E71-8316-11E8F53005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0090" y="-93644"/>
              <a:ext cx="153405" cy="84247"/>
            </a:xfrm>
            <a:custGeom>
              <a:avLst/>
              <a:gdLst>
                <a:gd name="T0" fmla="*/ 48 w 50"/>
                <a:gd name="T1" fmla="*/ 27 h 27"/>
                <a:gd name="T2" fmla="*/ 48 w 50"/>
                <a:gd name="T3" fmla="*/ 27 h 27"/>
                <a:gd name="T4" fmla="*/ 2 w 50"/>
                <a:gd name="T5" fmla="*/ 27 h 27"/>
                <a:gd name="T6" fmla="*/ 0 w 50"/>
                <a:gd name="T7" fmla="*/ 25 h 27"/>
                <a:gd name="T8" fmla="*/ 25 w 50"/>
                <a:gd name="T9" fmla="*/ 0 h 27"/>
                <a:gd name="T10" fmla="*/ 50 w 50"/>
                <a:gd name="T11" fmla="*/ 24 h 27"/>
                <a:gd name="T12" fmla="*/ 50 w 50"/>
                <a:gd name="T13" fmla="*/ 25 h 27"/>
                <a:gd name="T14" fmla="*/ 48 w 50"/>
                <a:gd name="T15" fmla="*/ 27 h 27"/>
                <a:gd name="T16" fmla="*/ 4 w 50"/>
                <a:gd name="T17" fmla="*/ 23 h 27"/>
                <a:gd name="T18" fmla="*/ 46 w 50"/>
                <a:gd name="T19" fmla="*/ 23 h 27"/>
                <a:gd name="T20" fmla="*/ 25 w 50"/>
                <a:gd name="T21" fmla="*/ 4 h 27"/>
                <a:gd name="T22" fmla="*/ 4 w 50"/>
                <a:gd name="T2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27">
                  <a:moveTo>
                    <a:pt x="48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6"/>
                    <a:pt x="49" y="27"/>
                    <a:pt x="48" y="27"/>
                  </a:cubicBezTo>
                  <a:close/>
                  <a:moveTo>
                    <a:pt x="4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5" y="12"/>
                    <a:pt x="36" y="4"/>
                    <a:pt x="25" y="4"/>
                  </a:cubicBezTo>
                  <a:cubicBezTo>
                    <a:pt x="14" y="4"/>
                    <a:pt x="5" y="12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Групувати 3"/>
          <p:cNvGrpSpPr/>
          <p:nvPr/>
        </p:nvGrpSpPr>
        <p:grpSpPr>
          <a:xfrm>
            <a:off x="760547" y="1652317"/>
            <a:ext cx="1818488" cy="1800825"/>
            <a:chOff x="760547" y="1652317"/>
            <a:chExt cx="1818488" cy="1800825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7A3C22CB-C447-4E17-83BB-EE6F81B3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526" y="1652317"/>
              <a:ext cx="770531" cy="639889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760547" y="2301684"/>
              <a:ext cx="1818488" cy="115145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40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Акцизний</a:t>
              </a:r>
              <a:r>
                <a:rPr lang="uk-UA" sz="2400" baseline="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податок 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–</a:t>
              </a:r>
              <a:r>
                <a:rPr lang="en-US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/>
              </a:r>
              <a:b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</a:br>
              <a:r>
                <a:rPr lang="uk-UA" sz="2400" b="1" dirty="0" smtClean="0">
                  <a:solidFill>
                    <a:srgbClr val="FF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150,5</a:t>
              </a:r>
              <a:r>
                <a:rPr lang="uk-UA" sz="2400" b="1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млн грн</a:t>
              </a:r>
              <a:endParaRPr lang="uk-UA" sz="2400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20">
              <a:extLst>
                <a:ext uri="{FF2B5EF4-FFF2-40B4-BE49-F238E27FC236}">
                  <a16:creationId xmlns:a16="http://schemas.microsoft.com/office/drawing/2014/main" id="{9EEC7C82-1BA5-4FDA-BC14-1F45CDDF977B}"/>
                </a:ext>
              </a:extLst>
            </p:cNvPr>
            <p:cNvGrpSpPr/>
            <p:nvPr/>
          </p:nvGrpSpPr>
          <p:grpSpPr>
            <a:xfrm>
              <a:off x="1489982" y="1792990"/>
              <a:ext cx="359618" cy="358541"/>
              <a:chOff x="18113349" y="-3133317"/>
              <a:chExt cx="2335284" cy="2329179"/>
            </a:xfrm>
            <a:solidFill>
              <a:schemeClr val="bg1"/>
            </a:solidFill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815789C0-EE66-4F51-9D7A-1630AAC26F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60886" y="-2748177"/>
                <a:ext cx="687747" cy="1662826"/>
              </a:xfrm>
              <a:custGeom>
                <a:avLst/>
                <a:gdLst>
                  <a:gd name="T0" fmla="*/ 776 w 990"/>
                  <a:gd name="T1" fmla="*/ 1642 h 2406"/>
                  <a:gd name="T2" fmla="*/ 816 w 990"/>
                  <a:gd name="T3" fmla="*/ 1303 h 2406"/>
                  <a:gd name="T4" fmla="*/ 96 w 990"/>
                  <a:gd name="T5" fmla="*/ 17 h 2406"/>
                  <a:gd name="T6" fmla="*/ 16 w 990"/>
                  <a:gd name="T7" fmla="*/ 36 h 2406"/>
                  <a:gd name="T8" fmla="*/ 35 w 990"/>
                  <a:gd name="T9" fmla="*/ 116 h 2406"/>
                  <a:gd name="T10" fmla="*/ 699 w 990"/>
                  <a:gd name="T11" fmla="*/ 1303 h 2406"/>
                  <a:gd name="T12" fmla="*/ 666 w 990"/>
                  <a:gd name="T13" fmla="*/ 1602 h 2406"/>
                  <a:gd name="T14" fmla="*/ 583 w 990"/>
                  <a:gd name="T15" fmla="*/ 1593 h 2406"/>
                  <a:gd name="T16" fmla="*/ 177 w 990"/>
                  <a:gd name="T17" fmla="*/ 2000 h 2406"/>
                  <a:gd name="T18" fmla="*/ 583 w 990"/>
                  <a:gd name="T19" fmla="*/ 2406 h 2406"/>
                  <a:gd name="T20" fmla="*/ 990 w 990"/>
                  <a:gd name="T21" fmla="*/ 2000 h 2406"/>
                  <a:gd name="T22" fmla="*/ 776 w 990"/>
                  <a:gd name="T23" fmla="*/ 1642 h 2406"/>
                  <a:gd name="T24" fmla="*/ 583 w 990"/>
                  <a:gd name="T25" fmla="*/ 2290 h 2406"/>
                  <a:gd name="T26" fmla="*/ 293 w 990"/>
                  <a:gd name="T27" fmla="*/ 2000 h 2406"/>
                  <a:gd name="T28" fmla="*/ 583 w 990"/>
                  <a:gd name="T29" fmla="*/ 1710 h 2406"/>
                  <a:gd name="T30" fmla="*/ 874 w 990"/>
                  <a:gd name="T31" fmla="*/ 2000 h 2406"/>
                  <a:gd name="T32" fmla="*/ 583 w 990"/>
                  <a:gd name="T33" fmla="*/ 2290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0" h="2406">
                    <a:moveTo>
                      <a:pt x="776" y="1642"/>
                    </a:moveTo>
                    <a:cubicBezTo>
                      <a:pt x="802" y="1531"/>
                      <a:pt x="816" y="1417"/>
                      <a:pt x="816" y="1303"/>
                    </a:cubicBezTo>
                    <a:cubicBezTo>
                      <a:pt x="816" y="775"/>
                      <a:pt x="547" y="294"/>
                      <a:pt x="96" y="17"/>
                    </a:cubicBezTo>
                    <a:cubicBezTo>
                      <a:pt x="69" y="0"/>
                      <a:pt x="33" y="9"/>
                      <a:pt x="16" y="36"/>
                    </a:cubicBezTo>
                    <a:cubicBezTo>
                      <a:pt x="0" y="63"/>
                      <a:pt x="8" y="99"/>
                      <a:pt x="35" y="116"/>
                    </a:cubicBezTo>
                    <a:cubicBezTo>
                      <a:pt x="451" y="372"/>
                      <a:pt x="699" y="816"/>
                      <a:pt x="699" y="1303"/>
                    </a:cubicBezTo>
                    <a:cubicBezTo>
                      <a:pt x="699" y="1403"/>
                      <a:pt x="688" y="1504"/>
                      <a:pt x="666" y="1602"/>
                    </a:cubicBezTo>
                    <a:cubicBezTo>
                      <a:pt x="639" y="1596"/>
                      <a:pt x="612" y="1593"/>
                      <a:pt x="583" y="1593"/>
                    </a:cubicBezTo>
                    <a:cubicBezTo>
                      <a:pt x="359" y="1593"/>
                      <a:pt x="177" y="1776"/>
                      <a:pt x="177" y="2000"/>
                    </a:cubicBezTo>
                    <a:cubicBezTo>
                      <a:pt x="177" y="2224"/>
                      <a:pt x="359" y="2406"/>
                      <a:pt x="583" y="2406"/>
                    </a:cubicBezTo>
                    <a:cubicBezTo>
                      <a:pt x="807" y="2406"/>
                      <a:pt x="990" y="2224"/>
                      <a:pt x="990" y="2000"/>
                    </a:cubicBezTo>
                    <a:cubicBezTo>
                      <a:pt x="990" y="1846"/>
                      <a:pt x="903" y="1711"/>
                      <a:pt x="776" y="1642"/>
                    </a:cubicBezTo>
                    <a:close/>
                    <a:moveTo>
                      <a:pt x="583" y="2290"/>
                    </a:moveTo>
                    <a:cubicBezTo>
                      <a:pt x="423" y="2290"/>
                      <a:pt x="293" y="2160"/>
                      <a:pt x="293" y="2000"/>
                    </a:cubicBezTo>
                    <a:cubicBezTo>
                      <a:pt x="293" y="1840"/>
                      <a:pt x="423" y="1710"/>
                      <a:pt x="583" y="1710"/>
                    </a:cubicBezTo>
                    <a:cubicBezTo>
                      <a:pt x="743" y="1710"/>
                      <a:pt x="874" y="1840"/>
                      <a:pt x="874" y="2000"/>
                    </a:cubicBezTo>
                    <a:cubicBezTo>
                      <a:pt x="874" y="2160"/>
                      <a:pt x="743" y="2290"/>
                      <a:pt x="583" y="2290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6ED79503-DFD4-41E9-B0A8-5FFB8EFB5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13349" y="-1647778"/>
                <a:ext cx="1595575" cy="843640"/>
              </a:xfrm>
              <a:custGeom>
                <a:avLst/>
                <a:gdLst>
                  <a:gd name="T0" fmla="*/ 2216 w 2305"/>
                  <a:gd name="T1" fmla="*/ 998 h 1220"/>
                  <a:gd name="T2" fmla="*/ 1684 w 2305"/>
                  <a:gd name="T3" fmla="*/ 1104 h 1220"/>
                  <a:gd name="T4" fmla="*/ 696 w 2305"/>
                  <a:gd name="T5" fmla="*/ 692 h 1220"/>
                  <a:gd name="T6" fmla="*/ 813 w 2305"/>
                  <a:gd name="T7" fmla="*/ 407 h 1220"/>
                  <a:gd name="T8" fmla="*/ 407 w 2305"/>
                  <a:gd name="T9" fmla="*/ 0 h 1220"/>
                  <a:gd name="T10" fmla="*/ 0 w 2305"/>
                  <a:gd name="T11" fmla="*/ 407 h 1220"/>
                  <a:gd name="T12" fmla="*/ 407 w 2305"/>
                  <a:gd name="T13" fmla="*/ 813 h 1220"/>
                  <a:gd name="T14" fmla="*/ 603 w 2305"/>
                  <a:gd name="T15" fmla="*/ 763 h 1220"/>
                  <a:gd name="T16" fmla="*/ 1684 w 2305"/>
                  <a:gd name="T17" fmla="*/ 1220 h 1220"/>
                  <a:gd name="T18" fmla="*/ 2261 w 2305"/>
                  <a:gd name="T19" fmla="*/ 1105 h 1220"/>
                  <a:gd name="T20" fmla="*/ 2292 w 2305"/>
                  <a:gd name="T21" fmla="*/ 1029 h 1220"/>
                  <a:gd name="T22" fmla="*/ 2216 w 2305"/>
                  <a:gd name="T23" fmla="*/ 998 h 1220"/>
                  <a:gd name="T24" fmla="*/ 116 w 2305"/>
                  <a:gd name="T25" fmla="*/ 407 h 1220"/>
                  <a:gd name="T26" fmla="*/ 407 w 2305"/>
                  <a:gd name="T27" fmla="*/ 117 h 1220"/>
                  <a:gd name="T28" fmla="*/ 697 w 2305"/>
                  <a:gd name="T29" fmla="*/ 407 h 1220"/>
                  <a:gd name="T30" fmla="*/ 407 w 2305"/>
                  <a:gd name="T31" fmla="*/ 697 h 1220"/>
                  <a:gd name="T32" fmla="*/ 116 w 2305"/>
                  <a:gd name="T33" fmla="*/ 407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5" h="1220">
                    <a:moveTo>
                      <a:pt x="2216" y="998"/>
                    </a:moveTo>
                    <a:cubicBezTo>
                      <a:pt x="2047" y="1068"/>
                      <a:pt x="1868" y="1104"/>
                      <a:pt x="1684" y="1104"/>
                    </a:cubicBezTo>
                    <a:cubicBezTo>
                      <a:pt x="1313" y="1104"/>
                      <a:pt x="957" y="954"/>
                      <a:pt x="696" y="692"/>
                    </a:cubicBezTo>
                    <a:cubicBezTo>
                      <a:pt x="768" y="618"/>
                      <a:pt x="813" y="518"/>
                      <a:pt x="813" y="407"/>
                    </a:cubicBezTo>
                    <a:cubicBezTo>
                      <a:pt x="813" y="183"/>
                      <a:pt x="631" y="0"/>
                      <a:pt x="407" y="0"/>
                    </a:cubicBezTo>
                    <a:cubicBezTo>
                      <a:pt x="183" y="0"/>
                      <a:pt x="0" y="183"/>
                      <a:pt x="0" y="407"/>
                    </a:cubicBezTo>
                    <a:cubicBezTo>
                      <a:pt x="0" y="631"/>
                      <a:pt x="183" y="813"/>
                      <a:pt x="407" y="813"/>
                    </a:cubicBezTo>
                    <a:cubicBezTo>
                      <a:pt x="478" y="813"/>
                      <a:pt x="545" y="795"/>
                      <a:pt x="603" y="763"/>
                    </a:cubicBezTo>
                    <a:cubicBezTo>
                      <a:pt x="886" y="1053"/>
                      <a:pt x="1277" y="1220"/>
                      <a:pt x="1684" y="1220"/>
                    </a:cubicBezTo>
                    <a:cubicBezTo>
                      <a:pt x="1883" y="1220"/>
                      <a:pt x="2078" y="1181"/>
                      <a:pt x="2261" y="1105"/>
                    </a:cubicBezTo>
                    <a:cubicBezTo>
                      <a:pt x="2291" y="1093"/>
                      <a:pt x="2305" y="1059"/>
                      <a:pt x="2292" y="1029"/>
                    </a:cubicBezTo>
                    <a:cubicBezTo>
                      <a:pt x="2280" y="1000"/>
                      <a:pt x="2246" y="986"/>
                      <a:pt x="2216" y="998"/>
                    </a:cubicBezTo>
                    <a:close/>
                    <a:moveTo>
                      <a:pt x="116" y="407"/>
                    </a:moveTo>
                    <a:cubicBezTo>
                      <a:pt x="116" y="247"/>
                      <a:pt x="247" y="117"/>
                      <a:pt x="407" y="117"/>
                    </a:cubicBezTo>
                    <a:cubicBezTo>
                      <a:pt x="567" y="117"/>
                      <a:pt x="697" y="247"/>
                      <a:pt x="697" y="407"/>
                    </a:cubicBezTo>
                    <a:cubicBezTo>
                      <a:pt x="697" y="567"/>
                      <a:pt x="567" y="697"/>
                      <a:pt x="407" y="697"/>
                    </a:cubicBezTo>
                    <a:cubicBezTo>
                      <a:pt x="247" y="697"/>
                      <a:pt x="116" y="567"/>
                      <a:pt x="116" y="407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AB9B8CBB-8E4E-4D05-AFF0-92EC589F71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35615" y="-3133317"/>
                <a:ext cx="1326589" cy="1253233"/>
              </a:xfrm>
              <a:custGeom>
                <a:avLst/>
                <a:gdLst>
                  <a:gd name="T0" fmla="*/ 56 w 1914"/>
                  <a:gd name="T1" fmla="*/ 1812 h 1813"/>
                  <a:gd name="T2" fmla="*/ 61 w 1914"/>
                  <a:gd name="T3" fmla="*/ 1813 h 1813"/>
                  <a:gd name="T4" fmla="*/ 118 w 1914"/>
                  <a:gd name="T5" fmla="*/ 1759 h 1813"/>
                  <a:gd name="T6" fmla="*/ 1118 w 1914"/>
                  <a:gd name="T7" fmla="*/ 521 h 1813"/>
                  <a:gd name="T8" fmla="*/ 1508 w 1914"/>
                  <a:gd name="T9" fmla="*/ 813 h 1813"/>
                  <a:gd name="T10" fmla="*/ 1914 w 1914"/>
                  <a:gd name="T11" fmla="*/ 407 h 1813"/>
                  <a:gd name="T12" fmla="*/ 1508 w 1914"/>
                  <a:gd name="T13" fmla="*/ 0 h 1813"/>
                  <a:gd name="T14" fmla="*/ 1102 w 1914"/>
                  <a:gd name="T15" fmla="*/ 405 h 1813"/>
                  <a:gd name="T16" fmla="*/ 3 w 1914"/>
                  <a:gd name="T17" fmla="*/ 1751 h 1813"/>
                  <a:gd name="T18" fmla="*/ 56 w 1914"/>
                  <a:gd name="T19" fmla="*/ 1812 h 1813"/>
                  <a:gd name="T20" fmla="*/ 1508 w 1914"/>
                  <a:gd name="T21" fmla="*/ 116 h 1813"/>
                  <a:gd name="T22" fmla="*/ 1798 w 1914"/>
                  <a:gd name="T23" fmla="*/ 407 h 1813"/>
                  <a:gd name="T24" fmla="*/ 1508 w 1914"/>
                  <a:gd name="T25" fmla="*/ 697 h 1813"/>
                  <a:gd name="T26" fmla="*/ 1218 w 1914"/>
                  <a:gd name="T27" fmla="*/ 407 h 1813"/>
                  <a:gd name="T28" fmla="*/ 1508 w 1914"/>
                  <a:gd name="T29" fmla="*/ 116 h 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4" h="1813">
                    <a:moveTo>
                      <a:pt x="56" y="1812"/>
                    </a:moveTo>
                    <a:cubicBezTo>
                      <a:pt x="58" y="1813"/>
                      <a:pt x="59" y="1813"/>
                      <a:pt x="61" y="1813"/>
                    </a:cubicBezTo>
                    <a:cubicBezTo>
                      <a:pt x="91" y="1813"/>
                      <a:pt x="116" y="1789"/>
                      <a:pt x="118" y="1759"/>
                    </a:cubicBezTo>
                    <a:cubicBezTo>
                      <a:pt x="160" y="1173"/>
                      <a:pt x="559" y="683"/>
                      <a:pt x="1118" y="521"/>
                    </a:cubicBezTo>
                    <a:cubicBezTo>
                      <a:pt x="1168" y="690"/>
                      <a:pt x="1324" y="813"/>
                      <a:pt x="1508" y="813"/>
                    </a:cubicBezTo>
                    <a:cubicBezTo>
                      <a:pt x="1732" y="813"/>
                      <a:pt x="1914" y="631"/>
                      <a:pt x="1914" y="407"/>
                    </a:cubicBezTo>
                    <a:cubicBezTo>
                      <a:pt x="1914" y="183"/>
                      <a:pt x="1732" y="0"/>
                      <a:pt x="1508" y="0"/>
                    </a:cubicBezTo>
                    <a:cubicBezTo>
                      <a:pt x="1284" y="0"/>
                      <a:pt x="1102" y="182"/>
                      <a:pt x="1102" y="405"/>
                    </a:cubicBezTo>
                    <a:cubicBezTo>
                      <a:pt x="487" y="576"/>
                      <a:pt x="48" y="1110"/>
                      <a:pt x="3" y="1751"/>
                    </a:cubicBezTo>
                    <a:cubicBezTo>
                      <a:pt x="0" y="1782"/>
                      <a:pt x="24" y="1810"/>
                      <a:pt x="56" y="1812"/>
                    </a:cubicBezTo>
                    <a:close/>
                    <a:moveTo>
                      <a:pt x="1508" y="116"/>
                    </a:moveTo>
                    <a:cubicBezTo>
                      <a:pt x="1668" y="116"/>
                      <a:pt x="1798" y="247"/>
                      <a:pt x="1798" y="407"/>
                    </a:cubicBezTo>
                    <a:cubicBezTo>
                      <a:pt x="1798" y="567"/>
                      <a:pt x="1668" y="697"/>
                      <a:pt x="1508" y="697"/>
                    </a:cubicBezTo>
                    <a:cubicBezTo>
                      <a:pt x="1348" y="697"/>
                      <a:pt x="1218" y="567"/>
                      <a:pt x="1218" y="407"/>
                    </a:cubicBezTo>
                    <a:cubicBezTo>
                      <a:pt x="1218" y="247"/>
                      <a:pt x="1348" y="116"/>
                      <a:pt x="1508" y="116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6" name="Групувати 5"/>
          <p:cNvGrpSpPr/>
          <p:nvPr/>
        </p:nvGrpSpPr>
        <p:grpSpPr>
          <a:xfrm>
            <a:off x="6892774" y="1709865"/>
            <a:ext cx="2148478" cy="1473059"/>
            <a:chOff x="6892774" y="1709865"/>
            <a:chExt cx="2148478" cy="1473059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A3C22CB-C447-4E17-83BB-EE6F81B3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748" y="1709865"/>
              <a:ext cx="770531" cy="639889"/>
            </a:xfrm>
            <a:custGeom>
              <a:avLst/>
              <a:gdLst>
                <a:gd name="T0" fmla="*/ 223 w 322"/>
                <a:gd name="T1" fmla="*/ 21 h 353"/>
                <a:gd name="T2" fmla="*/ 113 w 322"/>
                <a:gd name="T3" fmla="*/ 52 h 353"/>
                <a:gd name="T4" fmla="*/ 14 w 322"/>
                <a:gd name="T5" fmla="*/ 172 h 353"/>
                <a:gd name="T6" fmla="*/ 119 w 322"/>
                <a:gd name="T7" fmla="*/ 327 h 353"/>
                <a:gd name="T8" fmla="*/ 320 w 322"/>
                <a:gd name="T9" fmla="*/ 183 h 353"/>
                <a:gd name="T10" fmla="*/ 287 w 322"/>
                <a:gd name="T11" fmla="*/ 56 h 353"/>
                <a:gd name="T12" fmla="*/ 223 w 322"/>
                <a:gd name="T13" fmla="*/ 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353">
                  <a:moveTo>
                    <a:pt x="223" y="21"/>
                  </a:moveTo>
                  <a:cubicBezTo>
                    <a:pt x="198" y="35"/>
                    <a:pt x="187" y="48"/>
                    <a:pt x="113" y="52"/>
                  </a:cubicBezTo>
                  <a:cubicBezTo>
                    <a:pt x="39" y="57"/>
                    <a:pt x="0" y="118"/>
                    <a:pt x="14" y="172"/>
                  </a:cubicBezTo>
                  <a:cubicBezTo>
                    <a:pt x="28" y="226"/>
                    <a:pt x="32" y="301"/>
                    <a:pt x="119" y="327"/>
                  </a:cubicBezTo>
                  <a:cubicBezTo>
                    <a:pt x="206" y="353"/>
                    <a:pt x="316" y="282"/>
                    <a:pt x="320" y="183"/>
                  </a:cubicBezTo>
                  <a:cubicBezTo>
                    <a:pt x="322" y="124"/>
                    <a:pt x="306" y="88"/>
                    <a:pt x="287" y="56"/>
                  </a:cubicBezTo>
                  <a:cubicBezTo>
                    <a:pt x="274" y="35"/>
                    <a:pt x="259" y="0"/>
                    <a:pt x="223" y="2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6892774" y="2255664"/>
              <a:ext cx="2148478" cy="92726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240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Інші надходження</a:t>
              </a:r>
              <a:r>
                <a:rPr lang="uk-UA" sz="2400" baseline="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-</a:t>
              </a:r>
              <a:r>
                <a:rPr lang="en-US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sz="2400" b="1" dirty="0">
                  <a:solidFill>
                    <a:srgbClr val="FF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5</a:t>
              </a:r>
              <a:r>
                <a:rPr lang="ru-RU" sz="2400" b="1" dirty="0" smtClean="0">
                  <a:solidFill>
                    <a:srgbClr val="FF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5,2</a:t>
              </a:r>
              <a:r>
                <a:rPr lang="uk-UA" sz="2400" b="1" dirty="0" smtClean="0">
                  <a:solidFill>
                    <a:srgbClr val="FF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lang="uk-UA" sz="2400" baseline="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</a:t>
              </a:r>
              <a:endParaRPr lang="uk-UA" sz="2400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135">
              <a:extLst>
                <a:ext uri="{FF2B5EF4-FFF2-40B4-BE49-F238E27FC236}">
                  <a16:creationId xmlns:a16="http://schemas.microsoft.com/office/drawing/2014/main" id="{E8C8C9E5-C363-4730-94E7-0A22DD67A7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78677" y="1805880"/>
              <a:ext cx="376672" cy="429502"/>
              <a:chOff x="0" y="-1"/>
              <a:chExt cx="304589" cy="45113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B97E6416-6380-48C9-9B36-50B0E58C8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95" y="235205"/>
                <a:ext cx="17350" cy="36631"/>
              </a:xfrm>
              <a:custGeom>
                <a:avLst/>
                <a:gdLst>
                  <a:gd name="T0" fmla="*/ 2 w 4"/>
                  <a:gd name="T1" fmla="*/ 8 h 8"/>
                  <a:gd name="T2" fmla="*/ 0 w 4"/>
                  <a:gd name="T3" fmla="*/ 6 h 8"/>
                  <a:gd name="T4" fmla="*/ 0 w 4"/>
                  <a:gd name="T5" fmla="*/ 2 h 8"/>
                  <a:gd name="T6" fmla="*/ 2 w 4"/>
                  <a:gd name="T7" fmla="*/ 0 h 8"/>
                  <a:gd name="T8" fmla="*/ 4 w 4"/>
                  <a:gd name="T9" fmla="*/ 2 h 8"/>
                  <a:gd name="T10" fmla="*/ 4 w 4"/>
                  <a:gd name="T11" fmla="*/ 6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1" y="8"/>
                      <a:pt x="0" y="7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3" y="8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ED0BAD02-EAF7-4D81-91BD-4971835136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188934"/>
                <a:ext cx="304589" cy="262195"/>
              </a:xfrm>
              <a:custGeom>
                <a:avLst/>
                <a:gdLst>
                  <a:gd name="T0" fmla="*/ 32 w 64"/>
                  <a:gd name="T1" fmla="*/ 56 h 56"/>
                  <a:gd name="T2" fmla="*/ 0 w 64"/>
                  <a:gd name="T3" fmla="*/ 32 h 56"/>
                  <a:gd name="T4" fmla="*/ 20 w 64"/>
                  <a:gd name="T5" fmla="*/ 0 h 56"/>
                  <a:gd name="T6" fmla="*/ 21 w 64"/>
                  <a:gd name="T7" fmla="*/ 0 h 56"/>
                  <a:gd name="T8" fmla="*/ 43 w 64"/>
                  <a:gd name="T9" fmla="*/ 0 h 56"/>
                  <a:gd name="T10" fmla="*/ 44 w 64"/>
                  <a:gd name="T11" fmla="*/ 0 h 56"/>
                  <a:gd name="T12" fmla="*/ 64 w 64"/>
                  <a:gd name="T13" fmla="*/ 32 h 56"/>
                  <a:gd name="T14" fmla="*/ 32 w 64"/>
                  <a:gd name="T15" fmla="*/ 56 h 56"/>
                  <a:gd name="T16" fmla="*/ 22 w 64"/>
                  <a:gd name="T17" fmla="*/ 4 h 56"/>
                  <a:gd name="T18" fmla="*/ 4 w 64"/>
                  <a:gd name="T19" fmla="*/ 32 h 56"/>
                  <a:gd name="T20" fmla="*/ 32 w 64"/>
                  <a:gd name="T21" fmla="*/ 52 h 56"/>
                  <a:gd name="T22" fmla="*/ 60 w 64"/>
                  <a:gd name="T23" fmla="*/ 32 h 56"/>
                  <a:gd name="T24" fmla="*/ 42 w 64"/>
                  <a:gd name="T25" fmla="*/ 4 h 56"/>
                  <a:gd name="T26" fmla="*/ 22 w 64"/>
                  <a:gd name="T27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56">
                    <a:moveTo>
                      <a:pt x="32" y="56"/>
                    </a:moveTo>
                    <a:cubicBezTo>
                      <a:pt x="10" y="56"/>
                      <a:pt x="0" y="48"/>
                      <a:pt x="0" y="32"/>
                    </a:cubicBezTo>
                    <a:cubicBezTo>
                      <a:pt x="0" y="21"/>
                      <a:pt x="10" y="8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8"/>
                      <a:pt x="64" y="21"/>
                      <a:pt x="64" y="32"/>
                    </a:cubicBezTo>
                    <a:cubicBezTo>
                      <a:pt x="64" y="48"/>
                      <a:pt x="54" y="56"/>
                      <a:pt x="32" y="56"/>
                    </a:cubicBezTo>
                    <a:close/>
                    <a:moveTo>
                      <a:pt x="22" y="4"/>
                    </a:moveTo>
                    <a:cubicBezTo>
                      <a:pt x="13" y="11"/>
                      <a:pt x="4" y="23"/>
                      <a:pt x="4" y="32"/>
                    </a:cubicBezTo>
                    <a:cubicBezTo>
                      <a:pt x="4" y="42"/>
                      <a:pt x="7" y="52"/>
                      <a:pt x="32" y="52"/>
                    </a:cubicBezTo>
                    <a:cubicBezTo>
                      <a:pt x="57" y="52"/>
                      <a:pt x="60" y="42"/>
                      <a:pt x="60" y="32"/>
                    </a:cubicBezTo>
                    <a:cubicBezTo>
                      <a:pt x="60" y="23"/>
                      <a:pt x="51" y="11"/>
                      <a:pt x="42" y="4"/>
                    </a:cubicBezTo>
                    <a:lnTo>
                      <a:pt x="2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AB971A29-72CB-4576-B290-73A8FF72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84" y="150376"/>
                <a:ext cx="152294" cy="19279"/>
              </a:xfrm>
              <a:custGeom>
                <a:avLst/>
                <a:gdLst>
                  <a:gd name="T0" fmla="*/ 30 w 32"/>
                  <a:gd name="T1" fmla="*/ 4 h 4"/>
                  <a:gd name="T2" fmla="*/ 2 w 32"/>
                  <a:gd name="T3" fmla="*/ 4 h 4"/>
                  <a:gd name="T4" fmla="*/ 0 w 32"/>
                  <a:gd name="T5" fmla="*/ 2 h 4"/>
                  <a:gd name="T6" fmla="*/ 2 w 32"/>
                  <a:gd name="T7" fmla="*/ 0 h 4"/>
                  <a:gd name="T8" fmla="*/ 30 w 32"/>
                  <a:gd name="T9" fmla="*/ 0 h 4"/>
                  <a:gd name="T10" fmla="*/ 32 w 32"/>
                  <a:gd name="T11" fmla="*/ 2 h 4"/>
                  <a:gd name="T12" fmla="*/ 30 w 3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">
                    <a:moveTo>
                      <a:pt x="3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2" y="3"/>
                      <a:pt x="31" y="4"/>
                      <a:pt x="3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CF97A41A-D224-4928-8E2B-2E288BD3C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07" y="-1"/>
                <a:ext cx="190849" cy="131098"/>
              </a:xfrm>
              <a:custGeom>
                <a:avLst/>
                <a:gdLst>
                  <a:gd name="T0" fmla="*/ 30 w 40"/>
                  <a:gd name="T1" fmla="*/ 28 h 28"/>
                  <a:gd name="T2" fmla="*/ 10 w 40"/>
                  <a:gd name="T3" fmla="*/ 28 h 28"/>
                  <a:gd name="T4" fmla="*/ 8 w 40"/>
                  <a:gd name="T5" fmla="*/ 26 h 28"/>
                  <a:gd name="T6" fmla="*/ 0 w 40"/>
                  <a:gd name="T7" fmla="*/ 7 h 28"/>
                  <a:gd name="T8" fmla="*/ 0 w 40"/>
                  <a:gd name="T9" fmla="*/ 5 h 28"/>
                  <a:gd name="T10" fmla="*/ 3 w 40"/>
                  <a:gd name="T11" fmla="*/ 4 h 28"/>
                  <a:gd name="T12" fmla="*/ 15 w 40"/>
                  <a:gd name="T13" fmla="*/ 9 h 28"/>
                  <a:gd name="T14" fmla="*/ 18 w 40"/>
                  <a:gd name="T15" fmla="*/ 1 h 28"/>
                  <a:gd name="T16" fmla="*/ 22 w 40"/>
                  <a:gd name="T17" fmla="*/ 1 h 28"/>
                  <a:gd name="T18" fmla="*/ 25 w 40"/>
                  <a:gd name="T19" fmla="*/ 9 h 28"/>
                  <a:gd name="T20" fmla="*/ 37 w 40"/>
                  <a:gd name="T21" fmla="*/ 4 h 28"/>
                  <a:gd name="T22" fmla="*/ 40 w 40"/>
                  <a:gd name="T23" fmla="*/ 5 h 28"/>
                  <a:gd name="T24" fmla="*/ 40 w 40"/>
                  <a:gd name="T25" fmla="*/ 7 h 28"/>
                  <a:gd name="T26" fmla="*/ 32 w 40"/>
                  <a:gd name="T27" fmla="*/ 26 h 28"/>
                  <a:gd name="T28" fmla="*/ 30 w 40"/>
                  <a:gd name="T29" fmla="*/ 28 h 28"/>
                  <a:gd name="T30" fmla="*/ 12 w 40"/>
                  <a:gd name="T31" fmla="*/ 24 h 28"/>
                  <a:gd name="T32" fmla="*/ 28 w 40"/>
                  <a:gd name="T33" fmla="*/ 24 h 28"/>
                  <a:gd name="T34" fmla="*/ 33 w 40"/>
                  <a:gd name="T35" fmla="*/ 10 h 28"/>
                  <a:gd name="T36" fmla="*/ 25 w 40"/>
                  <a:gd name="T37" fmla="*/ 14 h 28"/>
                  <a:gd name="T38" fmla="*/ 23 w 40"/>
                  <a:gd name="T39" fmla="*/ 14 h 28"/>
                  <a:gd name="T40" fmla="*/ 22 w 40"/>
                  <a:gd name="T41" fmla="*/ 13 h 28"/>
                  <a:gd name="T42" fmla="*/ 20 w 40"/>
                  <a:gd name="T43" fmla="*/ 7 h 28"/>
                  <a:gd name="T44" fmla="*/ 18 w 40"/>
                  <a:gd name="T45" fmla="*/ 13 h 28"/>
                  <a:gd name="T46" fmla="*/ 17 w 40"/>
                  <a:gd name="T47" fmla="*/ 14 h 28"/>
                  <a:gd name="T48" fmla="*/ 15 w 40"/>
                  <a:gd name="T49" fmla="*/ 14 h 28"/>
                  <a:gd name="T50" fmla="*/ 7 w 40"/>
                  <a:gd name="T51" fmla="*/ 10 h 28"/>
                  <a:gd name="T52" fmla="*/ 12 w 40"/>
                  <a:gd name="T53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28">
                    <a:moveTo>
                      <a:pt x="30" y="28"/>
                    </a:move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8" y="27"/>
                      <a:pt x="8" y="26"/>
                    </a:cubicBezTo>
                    <a:cubicBezTo>
                      <a:pt x="8" y="19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0"/>
                      <a:pt x="21" y="0"/>
                      <a:pt x="22" y="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4"/>
                      <a:pt x="39" y="4"/>
                      <a:pt x="40" y="5"/>
                    </a:cubicBezTo>
                    <a:cubicBezTo>
                      <a:pt x="40" y="5"/>
                      <a:pt x="40" y="6"/>
                      <a:pt x="40" y="7"/>
                    </a:cubicBezTo>
                    <a:cubicBezTo>
                      <a:pt x="40" y="7"/>
                      <a:pt x="32" y="19"/>
                      <a:pt x="32" y="26"/>
                    </a:cubicBezTo>
                    <a:cubicBezTo>
                      <a:pt x="32" y="27"/>
                      <a:pt x="31" y="28"/>
                      <a:pt x="30" y="28"/>
                    </a:cubicBezTo>
                    <a:close/>
                    <a:moveTo>
                      <a:pt x="12" y="2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19"/>
                      <a:pt x="31" y="14"/>
                      <a:pt x="33" y="10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4"/>
                      <a:pt x="24" y="14"/>
                      <a:pt x="23" y="14"/>
                    </a:cubicBezTo>
                    <a:cubicBezTo>
                      <a:pt x="23" y="14"/>
                      <a:pt x="22" y="13"/>
                      <a:pt x="22" y="13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7" y="14"/>
                      <a:pt x="17" y="14"/>
                    </a:cubicBezTo>
                    <a:cubicBezTo>
                      <a:pt x="16" y="14"/>
                      <a:pt x="16" y="14"/>
                      <a:pt x="15" y="1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9" y="14"/>
                      <a:pt x="11" y="19"/>
                      <a:pt x="12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61" name="Прямоугольник 60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65" name="Прямоугольник 64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7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AsOne/>
      </p:bldGraphic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818114" y="1569134"/>
            <a:ext cx="8021086" cy="4585115"/>
            <a:chOff x="184157" y="1310818"/>
            <a:chExt cx="9567719" cy="5469219"/>
          </a:xfrm>
        </p:grpSpPr>
        <p:graphicFrame>
          <p:nvGraphicFramePr>
            <p:cNvPr id="3" name="Chart 5">
              <a:extLst>
                <a:ext uri="{FF2B5EF4-FFF2-40B4-BE49-F238E27FC236}">
                  <a16:creationId xmlns:a16="http://schemas.microsoft.com/office/drawing/2014/main" id="{0E93B7D7-F572-48B1-9163-58AB289EE91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31840861"/>
                </p:ext>
              </p:extLst>
            </p:nvPr>
          </p:nvGraphicFramePr>
          <p:xfrm>
            <a:off x="2326329" y="2156777"/>
            <a:ext cx="5092101" cy="3394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Arc 6">
              <a:extLst>
                <a:ext uri="{FF2B5EF4-FFF2-40B4-BE49-F238E27FC236}">
                  <a16:creationId xmlns:a16="http://schemas.microsoft.com/office/drawing/2014/main" id="{C106A239-19C3-409B-99CE-50983AE225BC}"/>
                </a:ext>
              </a:extLst>
            </p:cNvPr>
            <p:cNvSpPr/>
            <p:nvPr/>
          </p:nvSpPr>
          <p:spPr>
            <a:xfrm>
              <a:off x="3140878" y="2088510"/>
              <a:ext cx="3463003" cy="3463002"/>
            </a:xfrm>
            <a:prstGeom prst="arc">
              <a:avLst>
                <a:gd name="adj1" fmla="val 16200000"/>
                <a:gd name="adj2" fmla="val 12148120"/>
              </a:avLst>
            </a:prstGeom>
            <a:ln w="57150"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latin typeface="GOST 2.30481 type A" panose="00000400000000000000" pitchFamily="2" charset="0"/>
              </a:endParaRPr>
            </a:p>
          </p:txBody>
        </p:sp>
        <p:sp>
          <p:nvSpPr>
            <p:cNvPr id="5" name="Arc 37">
              <a:extLst>
                <a:ext uri="{FF2B5EF4-FFF2-40B4-BE49-F238E27FC236}">
                  <a16:creationId xmlns:a16="http://schemas.microsoft.com/office/drawing/2014/main" id="{1B37AB4C-2B99-4865-8B73-6CE113E74501}"/>
                </a:ext>
              </a:extLst>
            </p:cNvPr>
            <p:cNvSpPr/>
            <p:nvPr/>
          </p:nvSpPr>
          <p:spPr>
            <a:xfrm>
              <a:off x="2949518" y="1889314"/>
              <a:ext cx="3849853" cy="3857691"/>
            </a:xfrm>
            <a:prstGeom prst="arc">
              <a:avLst>
                <a:gd name="adj1" fmla="val 16196942"/>
                <a:gd name="adj2" fmla="val 10798779"/>
              </a:avLst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6" name="Arc 76">
              <a:extLst>
                <a:ext uri="{FF2B5EF4-FFF2-40B4-BE49-F238E27FC236}">
                  <a16:creationId xmlns:a16="http://schemas.microsoft.com/office/drawing/2014/main" id="{4BDA2D40-E67D-43E9-B64A-FAE303F8E4B5}"/>
                </a:ext>
              </a:extLst>
            </p:cNvPr>
            <p:cNvSpPr/>
            <p:nvPr/>
          </p:nvSpPr>
          <p:spPr>
            <a:xfrm>
              <a:off x="2754025" y="1693821"/>
              <a:ext cx="4240839" cy="4248677"/>
            </a:xfrm>
            <a:prstGeom prst="arc">
              <a:avLst>
                <a:gd name="adj1" fmla="val 16204151"/>
                <a:gd name="adj2" fmla="val 9932588"/>
              </a:avLst>
            </a:prstGeom>
            <a:noFill/>
            <a:ln w="57150">
              <a:solidFill>
                <a:schemeClr val="accent4">
                  <a:lumMod val="50000"/>
                </a:schemeClr>
              </a:solidFill>
              <a:headEnd type="oval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latin typeface="GOST 2.30481 type A" panose="000004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184157" y="3706951"/>
              <a:ext cx="2339401" cy="84438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2">
                      <a:lumMod val="25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Власні надходження бюджетних установ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88">
              <a:extLst>
                <a:ext uri="{FF2B5EF4-FFF2-40B4-BE49-F238E27FC236}">
                  <a16:creationId xmlns:a16="http://schemas.microsoft.com/office/drawing/2014/main" id="{F9E5743F-D970-437A-B860-A77B1BCDEDEB}"/>
                </a:ext>
              </a:extLst>
            </p:cNvPr>
            <p:cNvSpPr/>
            <p:nvPr/>
          </p:nvSpPr>
          <p:spPr>
            <a:xfrm>
              <a:off x="314398" y="1310818"/>
              <a:ext cx="4272005" cy="47725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r"/>
              <a:r>
                <a:rPr lang="uk-UA" sz="2000" dirty="0">
                  <a:solidFill>
                    <a:srgbClr val="005828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2019 рік </a:t>
              </a:r>
              <a:r>
                <a:rPr lang="uk-UA" sz="2000" dirty="0" smtClean="0">
                  <a:solidFill>
                    <a:srgbClr val="005828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затверджено </a:t>
              </a:r>
              <a:r>
                <a:rPr lang="uk-UA" sz="2000" dirty="0">
                  <a:solidFill>
                    <a:srgbClr val="005828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( </a:t>
              </a:r>
              <a:r>
                <a:rPr lang="uk-UA" sz="2000" dirty="0" smtClean="0">
                  <a:solidFill>
                    <a:srgbClr val="005828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110,6 млн грн)</a:t>
              </a:r>
              <a:endParaRPr lang="uk-UA" sz="2000" dirty="0">
                <a:solidFill>
                  <a:srgbClr val="005828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9">
              <a:extLst>
                <a:ext uri="{FF2B5EF4-FFF2-40B4-BE49-F238E27FC236}">
                  <a16:creationId xmlns:a16="http://schemas.microsoft.com/office/drawing/2014/main" id="{FF6476E5-1E11-4C7F-85E7-4968F1FAAA1F}"/>
                </a:ext>
              </a:extLst>
            </p:cNvPr>
            <p:cNvSpPr/>
            <p:nvPr/>
          </p:nvSpPr>
          <p:spPr>
            <a:xfrm>
              <a:off x="1173893" y="1617243"/>
              <a:ext cx="3412509" cy="47725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/>
              <a:r>
                <a:rPr lang="uk-UA" sz="2000" dirty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2018 рік очік. ( 99,7 </a:t>
              </a:r>
              <a:r>
                <a:rPr lang="uk-UA" sz="2000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грн)</a:t>
              </a:r>
              <a:endParaRPr lang="uk-UA" sz="2000" dirty="0">
                <a:solidFill>
                  <a:srgbClr val="C0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0">
              <a:extLst>
                <a:ext uri="{FF2B5EF4-FFF2-40B4-BE49-F238E27FC236}">
                  <a16:creationId xmlns:a16="http://schemas.microsoft.com/office/drawing/2014/main" id="{2E073FBA-69C5-47D8-8972-99F6C496EE3E}"/>
                </a:ext>
              </a:extLst>
            </p:cNvPr>
            <p:cNvSpPr/>
            <p:nvPr/>
          </p:nvSpPr>
          <p:spPr>
            <a:xfrm>
              <a:off x="1752294" y="1892430"/>
              <a:ext cx="2834108" cy="47725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r"/>
              <a:r>
                <a:rPr lang="uk-UA" sz="2000" dirty="0">
                  <a:solidFill>
                    <a:schemeClr val="accent1">
                      <a:lumMod val="75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2017 рік ( 84,4 </a:t>
              </a:r>
              <a:r>
                <a:rPr lang="uk-UA" sz="2000" dirty="0" smtClean="0">
                  <a:solidFill>
                    <a:schemeClr val="accent1">
                      <a:lumMod val="75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грн)</a:t>
              </a:r>
              <a:endParaRPr lang="uk-UA" sz="2000" dirty="0">
                <a:solidFill>
                  <a:schemeClr val="accent1">
                    <a:lumMod val="75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 rot="10800000" flipV="1">
              <a:off x="5810005" y="4307217"/>
              <a:ext cx="3633391" cy="668322"/>
            </a:xfrm>
            <a:prstGeom prst="bentConnector3">
              <a:avLst>
                <a:gd name="adj1" fmla="val 62186"/>
              </a:avLst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оединительная линия уступом 12"/>
            <p:cNvCxnSpPr/>
            <p:nvPr/>
          </p:nvCxnSpPr>
          <p:spPr>
            <a:xfrm flipV="1">
              <a:off x="197180" y="3491692"/>
              <a:ext cx="3178790" cy="1062960"/>
            </a:xfrm>
            <a:prstGeom prst="bentConnector3">
              <a:avLst>
                <a:gd name="adj1" fmla="val 73761"/>
              </a:avLst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prstDash val="lgDashDot"/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Соединительная линия уступом 13"/>
            <p:cNvCxnSpPr/>
            <p:nvPr/>
          </p:nvCxnSpPr>
          <p:spPr>
            <a:xfrm flipV="1">
              <a:off x="2502222" y="5285898"/>
              <a:ext cx="2573782" cy="1065905"/>
            </a:xfrm>
            <a:prstGeom prst="bentConnector3">
              <a:avLst>
                <a:gd name="adj1" fmla="val 71757"/>
              </a:avLst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3311024" y="2614248"/>
              <a:ext cx="819054" cy="7844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>
                <a:latin typeface="GOST 2.30481 type A" panose="000004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3258071" y="2746602"/>
              <a:ext cx="963167" cy="477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b="1" dirty="0">
                  <a:latin typeface="GOST 2.30481 type A" panose="00000400000000000000" pitchFamily="2" charset="0"/>
                  <a:cs typeface="Times New Roman" panose="02020603050405020304" pitchFamily="18" charset="0"/>
                </a:rPr>
                <a:t>91,1 %</a:t>
              </a:r>
              <a:endParaRPr lang="en-US" sz="2000" b="1" dirty="0"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2306881" y="5927489"/>
              <a:ext cx="2227430" cy="47725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2">
                      <a:lumMod val="25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Цільові фонди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6800848" y="5110246"/>
              <a:ext cx="2951028" cy="120032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2">
                      <a:lumMod val="25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Надходження до Фонду охорони навколишнього природного середовища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7444003" y="3830322"/>
              <a:ext cx="1973348" cy="47725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2">
                      <a:lumMod val="25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Бюджет розвитку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366476" y="4528862"/>
              <a:ext cx="2083290" cy="47725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100,7 млн грн</a:t>
              </a:r>
              <a:endParaRPr lang="en-US" sz="2000" b="1" dirty="0">
                <a:solidFill>
                  <a:srgbClr val="C0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2593857" y="6288129"/>
              <a:ext cx="1809651" cy="47725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1,5 млн грн</a:t>
              </a:r>
              <a:endParaRPr lang="en-US" sz="2000" b="1" dirty="0">
                <a:solidFill>
                  <a:srgbClr val="C0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7256445" y="6302778"/>
              <a:ext cx="1784666" cy="47725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4,7 млн грн</a:t>
              </a:r>
              <a:endParaRPr lang="en-US" sz="2000" b="1" dirty="0">
                <a:solidFill>
                  <a:srgbClr val="C0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7313773" y="4275215"/>
              <a:ext cx="2129623" cy="47725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3,7 </a:t>
              </a:r>
              <a:r>
                <a:rPr lang="uk-UA" sz="2000" b="1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</a:t>
              </a:r>
              <a:endParaRPr lang="en-US" sz="2000" b="1" dirty="0">
                <a:solidFill>
                  <a:srgbClr val="C0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5346833" y="4269433"/>
              <a:ext cx="701805" cy="65181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>
                <a:solidFill>
                  <a:srgbClr val="00B050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5378906" y="4377955"/>
              <a:ext cx="735672" cy="477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b="1" dirty="0">
                  <a:latin typeface="GOST 2.30481 type A" panose="00000400000000000000" pitchFamily="2" charset="0"/>
                  <a:cs typeface="Times New Roman" panose="02020603050405020304" pitchFamily="18" charset="0"/>
                </a:rPr>
                <a:t>3,3 %</a:t>
              </a:r>
              <a:endParaRPr lang="en-US" sz="2000" b="1" dirty="0"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5144931" y="4983592"/>
              <a:ext cx="645527" cy="613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>
                <a:solidFill>
                  <a:schemeClr val="bg1"/>
                </a:solidFill>
                <a:latin typeface="GOST 2.30481 type A" panose="00000400000000000000" pitchFamily="2" charset="0"/>
              </a:endParaRPr>
            </a:p>
          </p:txBody>
        </p:sp>
        <p:cxnSp>
          <p:nvCxnSpPr>
            <p:cNvPr id="27" name="Соединительная линия уступом 26"/>
            <p:cNvCxnSpPr/>
            <p:nvPr/>
          </p:nvCxnSpPr>
          <p:spPr>
            <a:xfrm rot="10800000">
              <a:off x="5418714" y="5091378"/>
              <a:ext cx="4333162" cy="1241298"/>
            </a:xfrm>
            <a:prstGeom prst="bentConnector3">
              <a:avLst>
                <a:gd name="adj1" fmla="val 70146"/>
              </a:avLst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5074676" y="5065299"/>
              <a:ext cx="814249" cy="477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b="1" dirty="0" smtClean="0">
                  <a:latin typeface="GOST 2.30481 type A" panose="00000400000000000000" pitchFamily="2" charset="0"/>
                  <a:cs typeface="Times New Roman" panose="02020603050405020304" pitchFamily="18" charset="0"/>
                </a:rPr>
                <a:t>4,2%</a:t>
              </a:r>
              <a:endParaRPr lang="en-US" sz="2000" b="1" dirty="0"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4492637" y="4511165"/>
              <a:ext cx="668619" cy="69156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>
                <a:solidFill>
                  <a:schemeClr val="tx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2C5E2B-9753-42DA-97DA-EE7A7EA43838}"/>
                </a:ext>
              </a:extLst>
            </p:cNvPr>
            <p:cNvSpPr txBox="1"/>
            <p:nvPr/>
          </p:nvSpPr>
          <p:spPr>
            <a:xfrm>
              <a:off x="4210700" y="4624839"/>
              <a:ext cx="1216186" cy="477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</a:t>
              </a:r>
              <a:r>
                <a:rPr lang="en-US" sz="2000" b="1" dirty="0" smtClean="0">
                  <a:solidFill>
                    <a:schemeClr val="bg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,</a:t>
              </a:r>
              <a:r>
                <a:rPr lang="uk-UA" sz="2000" b="1" dirty="0" smtClean="0">
                  <a:solidFill>
                    <a:schemeClr val="bg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4 </a:t>
              </a:r>
              <a:r>
                <a:rPr lang="uk-UA" sz="2000" b="1" dirty="0">
                  <a:solidFill>
                    <a:schemeClr val="bg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%</a:t>
              </a:r>
              <a:endParaRPr lang="en-US" sz="20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" y="606902"/>
            <a:ext cx="9905999" cy="89255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СТРУКТУРА НАДХОДЖЕНЬ ДО СПЕЦІАЛЬНОГО ФОНДУ МІСЬКОГО БЮДЖЕТУ</a:t>
            </a:r>
            <a:endParaRPr lang="en-US" altLang="uk-UA" sz="2800" b="1" dirty="0" smtClean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altLang="uk-UA" sz="24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(БЕЗ ОФІЦІЙНИХ ТРАНСФЕРТІВ</a:t>
            </a:r>
            <a:r>
              <a:rPr lang="ru-RU" altLang="uk-UA" sz="24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)</a:t>
            </a:r>
            <a:endParaRPr lang="uk-UA" altLang="uk-UA" sz="24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44" name="Прямоугольник 43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5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0" y="610648"/>
            <a:ext cx="9906000" cy="85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" y="768880"/>
            <a:ext cx="9905999" cy="54245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28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ПОРІВНЯЛЬНИЙ АНАЛІЗ ОБСЯГІВ РЕВЕРСНОЇ ДОТАЦІЇ, млн грн</a:t>
            </a:r>
            <a:endParaRPr lang="uk-UA" altLang="uk-UA" sz="28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увати 21"/>
          <p:cNvGrpSpPr/>
          <p:nvPr/>
        </p:nvGrpSpPr>
        <p:grpSpPr>
          <a:xfrm>
            <a:off x="6493739" y="2188682"/>
            <a:ext cx="2521366" cy="3387604"/>
            <a:chOff x="6493739" y="2188682"/>
            <a:chExt cx="2521366" cy="3387604"/>
          </a:xfrm>
        </p:grpSpPr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7AD10EA9-ED10-4C81-ADC0-12468B5E0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739" y="2188682"/>
              <a:ext cx="2521366" cy="3387604"/>
            </a:xfrm>
            <a:custGeom>
              <a:avLst/>
              <a:gdLst>
                <a:gd name="T0" fmla="*/ 247 w 292"/>
                <a:gd name="T1" fmla="*/ 110 h 138"/>
                <a:gd name="T2" fmla="*/ 146 w 292"/>
                <a:gd name="T3" fmla="*/ 0 h 138"/>
                <a:gd name="T4" fmla="*/ 45 w 292"/>
                <a:gd name="T5" fmla="*/ 110 h 138"/>
                <a:gd name="T6" fmla="*/ 0 w 292"/>
                <a:gd name="T7" fmla="*/ 138 h 138"/>
                <a:gd name="T8" fmla="*/ 146 w 292"/>
                <a:gd name="T9" fmla="*/ 138 h 138"/>
                <a:gd name="T10" fmla="*/ 292 w 292"/>
                <a:gd name="T11" fmla="*/ 138 h 138"/>
                <a:gd name="T12" fmla="*/ 247 w 292"/>
                <a:gd name="T13" fmla="*/ 1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8">
                  <a:moveTo>
                    <a:pt x="247" y="110"/>
                  </a:moveTo>
                  <a:cubicBezTo>
                    <a:pt x="218" y="70"/>
                    <a:pt x="186" y="0"/>
                    <a:pt x="146" y="0"/>
                  </a:cubicBezTo>
                  <a:cubicBezTo>
                    <a:pt x="106" y="0"/>
                    <a:pt x="74" y="70"/>
                    <a:pt x="45" y="110"/>
                  </a:cubicBezTo>
                  <a:cubicBezTo>
                    <a:pt x="27" y="134"/>
                    <a:pt x="0" y="138"/>
                    <a:pt x="0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65" y="134"/>
                    <a:pt x="247" y="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GOST 2.30481 type A" panose="00000400000000000000" pitchFamily="2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3054094-E8FD-4F42-A544-232CC5D61D7A}"/>
                </a:ext>
              </a:extLst>
            </p:cNvPr>
            <p:cNvSpPr txBox="1"/>
            <p:nvPr/>
          </p:nvSpPr>
          <p:spPr>
            <a:xfrm>
              <a:off x="6961923" y="4063129"/>
              <a:ext cx="1641438" cy="621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sz="4000" dirty="0">
                  <a:solidFill>
                    <a:schemeClr val="bg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111,1</a:t>
              </a:r>
              <a:endParaRPr lang="id-ID" sz="4000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увати 22"/>
          <p:cNvGrpSpPr/>
          <p:nvPr/>
        </p:nvGrpSpPr>
        <p:grpSpPr>
          <a:xfrm>
            <a:off x="1965787" y="5591966"/>
            <a:ext cx="6484871" cy="553998"/>
            <a:chOff x="1965787" y="5591966"/>
            <a:chExt cx="6484871" cy="553998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352E0A5-B5A9-4DD6-8005-1EF63E4E767A}"/>
                </a:ext>
              </a:extLst>
            </p:cNvPr>
            <p:cNvSpPr txBox="1"/>
            <p:nvPr/>
          </p:nvSpPr>
          <p:spPr>
            <a:xfrm>
              <a:off x="7273636" y="5591966"/>
              <a:ext cx="117702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uk-UA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2019 рік </a:t>
              </a:r>
              <a:r>
                <a:rPr lang="uk-UA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(затверджено)</a:t>
              </a:r>
              <a:endParaRPr lang="id-ID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52E0A5-B5A9-4DD6-8005-1EF63E4E767A}"/>
                </a:ext>
              </a:extLst>
            </p:cNvPr>
            <p:cNvSpPr txBox="1"/>
            <p:nvPr/>
          </p:nvSpPr>
          <p:spPr>
            <a:xfrm>
              <a:off x="5625271" y="5619507"/>
              <a:ext cx="1045400" cy="4860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uk-UA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2018 рік (очікуване)</a:t>
              </a:r>
              <a:endParaRPr lang="id-ID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52E0A5-B5A9-4DD6-8005-1EF63E4E767A}"/>
                </a:ext>
              </a:extLst>
            </p:cNvPr>
            <p:cNvSpPr txBox="1"/>
            <p:nvPr/>
          </p:nvSpPr>
          <p:spPr>
            <a:xfrm>
              <a:off x="3777179" y="5659633"/>
              <a:ext cx="1045400" cy="243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uk-UA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2017 рік</a:t>
              </a:r>
              <a:endParaRPr lang="id-ID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52E0A5-B5A9-4DD6-8005-1EF63E4E767A}"/>
                </a:ext>
              </a:extLst>
            </p:cNvPr>
            <p:cNvSpPr txBox="1"/>
            <p:nvPr/>
          </p:nvSpPr>
          <p:spPr>
            <a:xfrm>
              <a:off x="1965787" y="5659633"/>
              <a:ext cx="1045400" cy="243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uk-UA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2016 рік </a:t>
              </a:r>
              <a:endParaRPr lang="id-ID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увати 20"/>
          <p:cNvGrpSpPr/>
          <p:nvPr/>
        </p:nvGrpSpPr>
        <p:grpSpPr>
          <a:xfrm>
            <a:off x="4760831" y="2843465"/>
            <a:ext cx="2521366" cy="2733540"/>
            <a:chOff x="4760831" y="2843465"/>
            <a:chExt cx="2521366" cy="2733540"/>
          </a:xfrm>
        </p:grpSpPr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7A87B3E-4A96-4B20-8184-A665668D2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831" y="2843465"/>
              <a:ext cx="2521366" cy="2733540"/>
            </a:xfrm>
            <a:custGeom>
              <a:avLst/>
              <a:gdLst>
                <a:gd name="T0" fmla="*/ 247 w 292"/>
                <a:gd name="T1" fmla="*/ 110 h 138"/>
                <a:gd name="T2" fmla="*/ 146 w 292"/>
                <a:gd name="T3" fmla="*/ 0 h 138"/>
                <a:gd name="T4" fmla="*/ 45 w 292"/>
                <a:gd name="T5" fmla="*/ 110 h 138"/>
                <a:gd name="T6" fmla="*/ 0 w 292"/>
                <a:gd name="T7" fmla="*/ 138 h 138"/>
                <a:gd name="T8" fmla="*/ 146 w 292"/>
                <a:gd name="T9" fmla="*/ 138 h 138"/>
                <a:gd name="T10" fmla="*/ 292 w 292"/>
                <a:gd name="T11" fmla="*/ 138 h 138"/>
                <a:gd name="T12" fmla="*/ 247 w 292"/>
                <a:gd name="T13" fmla="*/ 1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8">
                  <a:moveTo>
                    <a:pt x="247" y="110"/>
                  </a:moveTo>
                  <a:cubicBezTo>
                    <a:pt x="218" y="70"/>
                    <a:pt x="186" y="0"/>
                    <a:pt x="146" y="0"/>
                  </a:cubicBezTo>
                  <a:cubicBezTo>
                    <a:pt x="106" y="0"/>
                    <a:pt x="74" y="70"/>
                    <a:pt x="45" y="110"/>
                  </a:cubicBezTo>
                  <a:cubicBezTo>
                    <a:pt x="27" y="134"/>
                    <a:pt x="0" y="138"/>
                    <a:pt x="0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65" y="134"/>
                    <a:pt x="247" y="1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GOST 2.30481 type A" panose="000004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054094-E8FD-4F42-A544-232CC5D61D7A}"/>
                </a:ext>
              </a:extLst>
            </p:cNvPr>
            <p:cNvSpPr txBox="1"/>
            <p:nvPr/>
          </p:nvSpPr>
          <p:spPr>
            <a:xfrm>
              <a:off x="5246530" y="4037385"/>
              <a:ext cx="1641438" cy="621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sz="4000" dirty="0">
                  <a:solidFill>
                    <a:schemeClr val="bg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87,3</a:t>
              </a:r>
              <a:endParaRPr lang="id-ID" sz="4000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3119392" y="3619663"/>
            <a:ext cx="2521366" cy="1967165"/>
            <a:chOff x="3119392" y="3619663"/>
            <a:chExt cx="2521366" cy="1967165"/>
          </a:xfrm>
        </p:grpSpPr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20CB4238-D972-4B3E-BD2D-19ABA0BE7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392" y="3619663"/>
              <a:ext cx="2521366" cy="1967165"/>
            </a:xfrm>
            <a:custGeom>
              <a:avLst/>
              <a:gdLst>
                <a:gd name="T0" fmla="*/ 247 w 292"/>
                <a:gd name="T1" fmla="*/ 110 h 138"/>
                <a:gd name="T2" fmla="*/ 146 w 292"/>
                <a:gd name="T3" fmla="*/ 0 h 138"/>
                <a:gd name="T4" fmla="*/ 45 w 292"/>
                <a:gd name="T5" fmla="*/ 110 h 138"/>
                <a:gd name="T6" fmla="*/ 0 w 292"/>
                <a:gd name="T7" fmla="*/ 138 h 138"/>
                <a:gd name="T8" fmla="*/ 146 w 292"/>
                <a:gd name="T9" fmla="*/ 138 h 138"/>
                <a:gd name="T10" fmla="*/ 292 w 292"/>
                <a:gd name="T11" fmla="*/ 138 h 138"/>
                <a:gd name="T12" fmla="*/ 247 w 292"/>
                <a:gd name="T13" fmla="*/ 1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8">
                  <a:moveTo>
                    <a:pt x="247" y="110"/>
                  </a:moveTo>
                  <a:cubicBezTo>
                    <a:pt x="218" y="70"/>
                    <a:pt x="186" y="0"/>
                    <a:pt x="146" y="0"/>
                  </a:cubicBezTo>
                  <a:cubicBezTo>
                    <a:pt x="106" y="0"/>
                    <a:pt x="74" y="70"/>
                    <a:pt x="45" y="110"/>
                  </a:cubicBezTo>
                  <a:cubicBezTo>
                    <a:pt x="27" y="134"/>
                    <a:pt x="0" y="138"/>
                    <a:pt x="0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65" y="134"/>
                    <a:pt x="247" y="110"/>
                  </a:cubicBezTo>
                  <a:close/>
                </a:path>
              </a:pathLst>
            </a:custGeom>
            <a:solidFill>
              <a:srgbClr val="2BDD80">
                <a:alpha val="80000"/>
              </a:srgb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GOST 2.30481 type A" panose="000004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054094-E8FD-4F42-A544-232CC5D61D7A}"/>
                </a:ext>
              </a:extLst>
            </p:cNvPr>
            <p:cNvSpPr txBox="1"/>
            <p:nvPr/>
          </p:nvSpPr>
          <p:spPr>
            <a:xfrm>
              <a:off x="3433145" y="4599920"/>
              <a:ext cx="1641438" cy="621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sz="4000" dirty="0">
                  <a:solidFill>
                    <a:schemeClr val="bg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67,2</a:t>
              </a:r>
              <a:endParaRPr lang="id-ID" sz="4000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увати 17"/>
          <p:cNvGrpSpPr/>
          <p:nvPr/>
        </p:nvGrpSpPr>
        <p:grpSpPr>
          <a:xfrm>
            <a:off x="1282723" y="4079874"/>
            <a:ext cx="2521366" cy="1506954"/>
            <a:chOff x="1282723" y="4079874"/>
            <a:chExt cx="2521366" cy="1506954"/>
          </a:xfrm>
        </p:grpSpPr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8E620A67-6570-4897-8975-CE8593BC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23" y="4079874"/>
              <a:ext cx="2521366" cy="1506954"/>
            </a:xfrm>
            <a:custGeom>
              <a:avLst/>
              <a:gdLst>
                <a:gd name="T0" fmla="*/ 247 w 292"/>
                <a:gd name="T1" fmla="*/ 110 h 138"/>
                <a:gd name="T2" fmla="*/ 146 w 292"/>
                <a:gd name="T3" fmla="*/ 0 h 138"/>
                <a:gd name="T4" fmla="*/ 45 w 292"/>
                <a:gd name="T5" fmla="*/ 110 h 138"/>
                <a:gd name="T6" fmla="*/ 0 w 292"/>
                <a:gd name="T7" fmla="*/ 138 h 138"/>
                <a:gd name="T8" fmla="*/ 146 w 292"/>
                <a:gd name="T9" fmla="*/ 138 h 138"/>
                <a:gd name="T10" fmla="*/ 292 w 292"/>
                <a:gd name="T11" fmla="*/ 138 h 138"/>
                <a:gd name="T12" fmla="*/ 247 w 292"/>
                <a:gd name="T13" fmla="*/ 1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38">
                  <a:moveTo>
                    <a:pt x="247" y="110"/>
                  </a:moveTo>
                  <a:cubicBezTo>
                    <a:pt x="218" y="70"/>
                    <a:pt x="186" y="0"/>
                    <a:pt x="146" y="0"/>
                  </a:cubicBezTo>
                  <a:cubicBezTo>
                    <a:pt x="106" y="0"/>
                    <a:pt x="74" y="70"/>
                    <a:pt x="45" y="110"/>
                  </a:cubicBezTo>
                  <a:cubicBezTo>
                    <a:pt x="27" y="134"/>
                    <a:pt x="0" y="138"/>
                    <a:pt x="0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292" y="138"/>
                    <a:pt x="292" y="138"/>
                    <a:pt x="292" y="138"/>
                  </a:cubicBezTo>
                  <a:cubicBezTo>
                    <a:pt x="292" y="138"/>
                    <a:pt x="265" y="134"/>
                    <a:pt x="247" y="110"/>
                  </a:cubicBezTo>
                  <a:close/>
                </a:path>
              </a:pathLst>
            </a:custGeom>
            <a:solidFill>
              <a:srgbClr val="7030A0">
                <a:alpha val="80000"/>
              </a:srgb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latin typeface="GOST 2.30481 type A" panose="00000400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054094-E8FD-4F42-A544-232CC5D61D7A}"/>
                </a:ext>
              </a:extLst>
            </p:cNvPr>
            <p:cNvSpPr txBox="1"/>
            <p:nvPr/>
          </p:nvSpPr>
          <p:spPr>
            <a:xfrm>
              <a:off x="1691590" y="4856961"/>
              <a:ext cx="1641438" cy="621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uk-UA" sz="4000" dirty="0">
                  <a:solidFill>
                    <a:schemeClr val="bg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56,4</a:t>
              </a:r>
              <a:endParaRPr lang="id-ID" sz="4000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6224156" y="2359693"/>
            <a:ext cx="1143899" cy="970196"/>
            <a:chOff x="6224156" y="2359693"/>
            <a:chExt cx="1143899" cy="970196"/>
          </a:xfrm>
        </p:grpSpPr>
        <p:sp>
          <p:nvSpPr>
            <p:cNvPr id="35" name="Freeform: Shape 25">
              <a:extLst>
                <a:ext uri="{FF2B5EF4-FFF2-40B4-BE49-F238E27FC236}">
                  <a16:creationId xmlns:a16="http://schemas.microsoft.com/office/drawing/2014/main" id="{D8997A1C-4D91-4899-B440-37E9D934681B}"/>
                </a:ext>
              </a:extLst>
            </p:cNvPr>
            <p:cNvSpPr/>
            <p:nvPr/>
          </p:nvSpPr>
          <p:spPr>
            <a:xfrm>
              <a:off x="6224156" y="2359693"/>
              <a:ext cx="1143899" cy="970196"/>
            </a:xfrm>
            <a:custGeom>
              <a:avLst/>
              <a:gdLst>
                <a:gd name="connsiteX0" fmla="*/ 1021039 w 1544353"/>
                <a:gd name="connsiteY0" fmla="*/ 1 h 1384361"/>
                <a:gd name="connsiteX1" fmla="*/ 1231685 w 1544353"/>
                <a:gd name="connsiteY1" fmla="*/ 119718 h 1384361"/>
                <a:gd name="connsiteX2" fmla="*/ 1521260 w 1544353"/>
                <a:gd name="connsiteY2" fmla="*/ 620310 h 1384361"/>
                <a:gd name="connsiteX3" fmla="*/ 1514405 w 1544353"/>
                <a:gd name="connsiteY3" fmla="*/ 648892 h 1384361"/>
                <a:gd name="connsiteX4" fmla="*/ 1485830 w 1544353"/>
                <a:gd name="connsiteY4" fmla="*/ 641975 h 1384361"/>
                <a:gd name="connsiteX5" fmla="*/ 1196198 w 1544353"/>
                <a:gd name="connsiteY5" fmla="*/ 141349 h 1384361"/>
                <a:gd name="connsiteX6" fmla="*/ 1022261 w 1544353"/>
                <a:gd name="connsiteY6" fmla="*/ 40927 h 1384361"/>
                <a:gd name="connsiteX7" fmla="*/ 502551 w 1544353"/>
                <a:gd name="connsiteY7" fmla="*/ 41738 h 1384361"/>
                <a:gd name="connsiteX8" fmla="*/ 329249 w 1544353"/>
                <a:gd name="connsiteY8" fmla="*/ 142866 h 1384361"/>
                <a:gd name="connsiteX9" fmla="*/ 69549 w 1544353"/>
                <a:gd name="connsiteY9" fmla="*/ 592679 h 1384361"/>
                <a:gd name="connsiteX10" fmla="*/ 68621 w 1544353"/>
                <a:gd name="connsiteY10" fmla="*/ 793326 h 1384361"/>
                <a:gd name="connsiteX11" fmla="*/ 327774 w 1544353"/>
                <a:gd name="connsiteY11" fmla="*/ 1243815 h 1384361"/>
                <a:gd name="connsiteX12" fmla="*/ 501710 w 1544353"/>
                <a:gd name="connsiteY12" fmla="*/ 1344237 h 1384361"/>
                <a:gd name="connsiteX13" fmla="*/ 1021421 w 1544353"/>
                <a:gd name="connsiteY13" fmla="*/ 1343426 h 1384361"/>
                <a:gd name="connsiteX14" fmla="*/ 1194781 w 1544353"/>
                <a:gd name="connsiteY14" fmla="*/ 1242332 h 1384361"/>
                <a:gd name="connsiteX15" fmla="*/ 1454480 w 1544353"/>
                <a:gd name="connsiteY15" fmla="*/ 792519 h 1384361"/>
                <a:gd name="connsiteX16" fmla="*/ 1408464 w 1544353"/>
                <a:gd name="connsiteY16" fmla="*/ 765951 h 1384361"/>
                <a:gd name="connsiteX17" fmla="*/ 1409152 w 1544353"/>
                <a:gd name="connsiteY17" fmla="*/ 754868 h 1384361"/>
                <a:gd name="connsiteX18" fmla="*/ 1513649 w 1544353"/>
                <a:gd name="connsiteY18" fmla="*/ 709819 h 1384361"/>
                <a:gd name="connsiteX19" fmla="*/ 1530898 w 1544353"/>
                <a:gd name="connsiteY19" fmla="*/ 719777 h 1384361"/>
                <a:gd name="connsiteX20" fmla="*/ 1544191 w 1544353"/>
                <a:gd name="connsiteY20" fmla="*/ 832833 h 1384361"/>
                <a:gd name="connsiteX21" fmla="*/ 1534937 w 1544353"/>
                <a:gd name="connsiteY21" fmla="*/ 838970 h 1384361"/>
                <a:gd name="connsiteX22" fmla="*/ 1490368 w 1544353"/>
                <a:gd name="connsiteY22" fmla="*/ 813238 h 1384361"/>
                <a:gd name="connsiteX23" fmla="*/ 1230668 w 1544353"/>
                <a:gd name="connsiteY23" fmla="*/ 1263051 h 1384361"/>
                <a:gd name="connsiteX24" fmla="*/ 1021254 w 1544353"/>
                <a:gd name="connsiteY24" fmla="*/ 1383550 h 1384361"/>
                <a:gd name="connsiteX25" fmla="*/ 501543 w 1544353"/>
                <a:gd name="connsiteY25" fmla="*/ 1384361 h 1384361"/>
                <a:gd name="connsiteX26" fmla="*/ 291720 w 1544353"/>
                <a:gd name="connsiteY26" fmla="*/ 1263219 h 1384361"/>
                <a:gd name="connsiteX27" fmla="*/ 32509 w 1544353"/>
                <a:gd name="connsiteY27" fmla="*/ 812697 h 1384361"/>
                <a:gd name="connsiteX28" fmla="*/ 32157 w 1544353"/>
                <a:gd name="connsiteY28" fmla="*/ 571091 h 1384361"/>
                <a:gd name="connsiteX29" fmla="*/ 291857 w 1544353"/>
                <a:gd name="connsiteY29" fmla="*/ 121278 h 1384361"/>
                <a:gd name="connsiteX30" fmla="*/ 501270 w 1544353"/>
                <a:gd name="connsiteY30" fmla="*/ 779 h 13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4353" h="1384361">
                  <a:moveTo>
                    <a:pt x="1021039" y="1"/>
                  </a:moveTo>
                  <a:cubicBezTo>
                    <a:pt x="1107258" y="-21"/>
                    <a:pt x="1187714" y="46431"/>
                    <a:pt x="1231685" y="119718"/>
                  </a:cubicBezTo>
                  <a:lnTo>
                    <a:pt x="1521260" y="620310"/>
                  </a:lnTo>
                  <a:cubicBezTo>
                    <a:pt x="1527381" y="629625"/>
                    <a:pt x="1523659" y="642755"/>
                    <a:pt x="1514405" y="648892"/>
                  </a:cubicBezTo>
                  <a:cubicBezTo>
                    <a:pt x="1505057" y="655057"/>
                    <a:pt x="1491893" y="651256"/>
                    <a:pt x="1485830" y="641975"/>
                  </a:cubicBezTo>
                  <a:lnTo>
                    <a:pt x="1196198" y="141349"/>
                  </a:lnTo>
                  <a:cubicBezTo>
                    <a:pt x="1161242" y="79048"/>
                    <a:pt x="1093694" y="40049"/>
                    <a:pt x="1022261" y="40927"/>
                  </a:cubicBezTo>
                  <a:lnTo>
                    <a:pt x="502551" y="41738"/>
                  </a:lnTo>
                  <a:cubicBezTo>
                    <a:pt x="431176" y="42650"/>
                    <a:pt x="364939" y="81049"/>
                    <a:pt x="329249" y="142866"/>
                  </a:cubicBezTo>
                  <a:lnTo>
                    <a:pt x="69549" y="592679"/>
                  </a:lnTo>
                  <a:cubicBezTo>
                    <a:pt x="33859" y="654496"/>
                    <a:pt x="33723" y="731059"/>
                    <a:pt x="68621" y="793326"/>
                  </a:cubicBezTo>
                  <a:lnTo>
                    <a:pt x="327774" y="1243815"/>
                  </a:lnTo>
                  <a:cubicBezTo>
                    <a:pt x="362729" y="1306116"/>
                    <a:pt x="430278" y="1345116"/>
                    <a:pt x="501710" y="1344237"/>
                  </a:cubicBezTo>
                  <a:lnTo>
                    <a:pt x="1021421" y="1343426"/>
                  </a:lnTo>
                  <a:cubicBezTo>
                    <a:pt x="1092795" y="1342514"/>
                    <a:pt x="1159091" y="1304149"/>
                    <a:pt x="1194781" y="1242332"/>
                  </a:cubicBezTo>
                  <a:lnTo>
                    <a:pt x="1454480" y="792519"/>
                  </a:lnTo>
                  <a:lnTo>
                    <a:pt x="1408464" y="765951"/>
                  </a:lnTo>
                  <a:cubicBezTo>
                    <a:pt x="1404181" y="763478"/>
                    <a:pt x="1403790" y="757471"/>
                    <a:pt x="1409152" y="754868"/>
                  </a:cubicBezTo>
                  <a:lnTo>
                    <a:pt x="1513649" y="709819"/>
                  </a:lnTo>
                  <a:cubicBezTo>
                    <a:pt x="1521317" y="706564"/>
                    <a:pt x="1529941" y="711544"/>
                    <a:pt x="1530898" y="719777"/>
                  </a:cubicBezTo>
                  <a:lnTo>
                    <a:pt x="1544191" y="832833"/>
                  </a:lnTo>
                  <a:cubicBezTo>
                    <a:pt x="1545440" y="837354"/>
                    <a:pt x="1539220" y="841443"/>
                    <a:pt x="1534937" y="838970"/>
                  </a:cubicBezTo>
                  <a:lnTo>
                    <a:pt x="1490368" y="813238"/>
                  </a:lnTo>
                  <a:lnTo>
                    <a:pt x="1230668" y="1263051"/>
                  </a:lnTo>
                  <a:cubicBezTo>
                    <a:pt x="1187539" y="1337752"/>
                    <a:pt x="1107473" y="1383528"/>
                    <a:pt x="1021254" y="1383550"/>
                  </a:cubicBezTo>
                  <a:lnTo>
                    <a:pt x="501543" y="1384361"/>
                  </a:lnTo>
                  <a:cubicBezTo>
                    <a:pt x="415267" y="1384350"/>
                    <a:pt x="334810" y="1337898"/>
                    <a:pt x="291720" y="1263219"/>
                  </a:cubicBezTo>
                  <a:lnTo>
                    <a:pt x="32509" y="812697"/>
                  </a:lnTo>
                  <a:cubicBezTo>
                    <a:pt x="-10581" y="738019"/>
                    <a:pt x="-10971" y="645791"/>
                    <a:pt x="32157" y="571091"/>
                  </a:cubicBezTo>
                  <a:lnTo>
                    <a:pt x="291857" y="121278"/>
                  </a:lnTo>
                  <a:cubicBezTo>
                    <a:pt x="334985" y="46577"/>
                    <a:pt x="415052" y="801"/>
                    <a:pt x="501270" y="7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97" dirty="0">
                <a:latin typeface="GOST 2.30481 type A" panose="00000400000000000000" pitchFamily="2" charset="0"/>
              </a:endParaRPr>
            </a:p>
          </p:txBody>
        </p:sp>
        <p:sp>
          <p:nvSpPr>
            <p:cNvPr id="36" name="Figure">
              <a:extLst>
                <a:ext uri="{FF2B5EF4-FFF2-40B4-BE49-F238E27FC236}">
                  <a16:creationId xmlns:a16="http://schemas.microsoft.com/office/drawing/2014/main" id="{07AE7F5E-87FC-478B-9756-58EFC44E3C14}"/>
                </a:ext>
              </a:extLst>
            </p:cNvPr>
            <p:cNvSpPr/>
            <p:nvPr/>
          </p:nvSpPr>
          <p:spPr>
            <a:xfrm>
              <a:off x="6304428" y="2422930"/>
              <a:ext cx="954083" cy="83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6130" y="0"/>
                  </a:moveTo>
                  <a:lnTo>
                    <a:pt x="15332" y="0"/>
                  </a:lnTo>
                  <a:cubicBezTo>
                    <a:pt x="15883" y="0"/>
                    <a:pt x="16379" y="344"/>
                    <a:pt x="16654" y="875"/>
                  </a:cubicBezTo>
                  <a:lnTo>
                    <a:pt x="21255" y="9940"/>
                  </a:lnTo>
                  <a:cubicBezTo>
                    <a:pt x="21531" y="10472"/>
                    <a:pt x="21531" y="11128"/>
                    <a:pt x="21255" y="11660"/>
                  </a:cubicBezTo>
                  <a:lnTo>
                    <a:pt x="16654" y="20725"/>
                  </a:lnTo>
                  <a:cubicBezTo>
                    <a:pt x="16379" y="21256"/>
                    <a:pt x="15883" y="21600"/>
                    <a:pt x="15332" y="21600"/>
                  </a:cubicBezTo>
                  <a:lnTo>
                    <a:pt x="6130" y="21600"/>
                  </a:lnTo>
                  <a:cubicBezTo>
                    <a:pt x="5579" y="21600"/>
                    <a:pt x="5083" y="21256"/>
                    <a:pt x="4808" y="20725"/>
                  </a:cubicBezTo>
                  <a:lnTo>
                    <a:pt x="207" y="11660"/>
                  </a:lnTo>
                  <a:cubicBezTo>
                    <a:pt x="-69" y="11128"/>
                    <a:pt x="-69" y="10472"/>
                    <a:pt x="207" y="9940"/>
                  </a:cubicBezTo>
                  <a:lnTo>
                    <a:pt x="4808" y="875"/>
                  </a:lnTo>
                  <a:cubicBezTo>
                    <a:pt x="5083" y="344"/>
                    <a:pt x="5607" y="0"/>
                    <a:pt x="6130" y="0"/>
                  </a:cubicBezTo>
                  <a:close/>
                </a:path>
              </a:pathLst>
            </a:custGeom>
            <a:solidFill>
              <a:srgbClr val="F165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5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+2</a:t>
              </a:r>
              <a:r>
                <a:rPr lang="uk-UA" sz="195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3,8           </a:t>
              </a:r>
              <a:r>
                <a:rPr lang="ru-RU" sz="195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ru-RU" sz="1463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</a:t>
              </a:r>
              <a:endParaRPr sz="1463" dirty="0">
                <a:solidFill>
                  <a:schemeClr val="tx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4365324" y="2198098"/>
            <a:ext cx="1143899" cy="970196"/>
            <a:chOff x="4365324" y="2198098"/>
            <a:chExt cx="1143899" cy="970196"/>
          </a:xfrm>
        </p:grpSpPr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D8997A1C-4D91-4899-B440-37E9D934681B}"/>
                </a:ext>
              </a:extLst>
            </p:cNvPr>
            <p:cNvSpPr/>
            <p:nvPr/>
          </p:nvSpPr>
          <p:spPr>
            <a:xfrm>
              <a:off x="4365324" y="2198098"/>
              <a:ext cx="1143899" cy="970196"/>
            </a:xfrm>
            <a:custGeom>
              <a:avLst/>
              <a:gdLst>
                <a:gd name="connsiteX0" fmla="*/ 1021039 w 1544353"/>
                <a:gd name="connsiteY0" fmla="*/ 1 h 1384361"/>
                <a:gd name="connsiteX1" fmla="*/ 1231685 w 1544353"/>
                <a:gd name="connsiteY1" fmla="*/ 119718 h 1384361"/>
                <a:gd name="connsiteX2" fmla="*/ 1521260 w 1544353"/>
                <a:gd name="connsiteY2" fmla="*/ 620310 h 1384361"/>
                <a:gd name="connsiteX3" fmla="*/ 1514405 w 1544353"/>
                <a:gd name="connsiteY3" fmla="*/ 648892 h 1384361"/>
                <a:gd name="connsiteX4" fmla="*/ 1485830 w 1544353"/>
                <a:gd name="connsiteY4" fmla="*/ 641975 h 1384361"/>
                <a:gd name="connsiteX5" fmla="*/ 1196198 w 1544353"/>
                <a:gd name="connsiteY5" fmla="*/ 141349 h 1384361"/>
                <a:gd name="connsiteX6" fmla="*/ 1022261 w 1544353"/>
                <a:gd name="connsiteY6" fmla="*/ 40927 h 1384361"/>
                <a:gd name="connsiteX7" fmla="*/ 502551 w 1544353"/>
                <a:gd name="connsiteY7" fmla="*/ 41738 h 1384361"/>
                <a:gd name="connsiteX8" fmla="*/ 329249 w 1544353"/>
                <a:gd name="connsiteY8" fmla="*/ 142866 h 1384361"/>
                <a:gd name="connsiteX9" fmla="*/ 69549 w 1544353"/>
                <a:gd name="connsiteY9" fmla="*/ 592679 h 1384361"/>
                <a:gd name="connsiteX10" fmla="*/ 68621 w 1544353"/>
                <a:gd name="connsiteY10" fmla="*/ 793326 h 1384361"/>
                <a:gd name="connsiteX11" fmla="*/ 327774 w 1544353"/>
                <a:gd name="connsiteY11" fmla="*/ 1243815 h 1384361"/>
                <a:gd name="connsiteX12" fmla="*/ 501710 w 1544353"/>
                <a:gd name="connsiteY12" fmla="*/ 1344237 h 1384361"/>
                <a:gd name="connsiteX13" fmla="*/ 1021421 w 1544353"/>
                <a:gd name="connsiteY13" fmla="*/ 1343426 h 1384361"/>
                <a:gd name="connsiteX14" fmla="*/ 1194781 w 1544353"/>
                <a:gd name="connsiteY14" fmla="*/ 1242332 h 1384361"/>
                <a:gd name="connsiteX15" fmla="*/ 1454480 w 1544353"/>
                <a:gd name="connsiteY15" fmla="*/ 792519 h 1384361"/>
                <a:gd name="connsiteX16" fmla="*/ 1408464 w 1544353"/>
                <a:gd name="connsiteY16" fmla="*/ 765951 h 1384361"/>
                <a:gd name="connsiteX17" fmla="*/ 1409152 w 1544353"/>
                <a:gd name="connsiteY17" fmla="*/ 754868 h 1384361"/>
                <a:gd name="connsiteX18" fmla="*/ 1513649 w 1544353"/>
                <a:gd name="connsiteY18" fmla="*/ 709819 h 1384361"/>
                <a:gd name="connsiteX19" fmla="*/ 1530898 w 1544353"/>
                <a:gd name="connsiteY19" fmla="*/ 719777 h 1384361"/>
                <a:gd name="connsiteX20" fmla="*/ 1544191 w 1544353"/>
                <a:gd name="connsiteY20" fmla="*/ 832833 h 1384361"/>
                <a:gd name="connsiteX21" fmla="*/ 1534937 w 1544353"/>
                <a:gd name="connsiteY21" fmla="*/ 838970 h 1384361"/>
                <a:gd name="connsiteX22" fmla="*/ 1490368 w 1544353"/>
                <a:gd name="connsiteY22" fmla="*/ 813238 h 1384361"/>
                <a:gd name="connsiteX23" fmla="*/ 1230668 w 1544353"/>
                <a:gd name="connsiteY23" fmla="*/ 1263051 h 1384361"/>
                <a:gd name="connsiteX24" fmla="*/ 1021254 w 1544353"/>
                <a:gd name="connsiteY24" fmla="*/ 1383550 h 1384361"/>
                <a:gd name="connsiteX25" fmla="*/ 501543 w 1544353"/>
                <a:gd name="connsiteY25" fmla="*/ 1384361 h 1384361"/>
                <a:gd name="connsiteX26" fmla="*/ 291720 w 1544353"/>
                <a:gd name="connsiteY26" fmla="*/ 1263219 h 1384361"/>
                <a:gd name="connsiteX27" fmla="*/ 32509 w 1544353"/>
                <a:gd name="connsiteY27" fmla="*/ 812697 h 1384361"/>
                <a:gd name="connsiteX28" fmla="*/ 32157 w 1544353"/>
                <a:gd name="connsiteY28" fmla="*/ 571091 h 1384361"/>
                <a:gd name="connsiteX29" fmla="*/ 291857 w 1544353"/>
                <a:gd name="connsiteY29" fmla="*/ 121278 h 1384361"/>
                <a:gd name="connsiteX30" fmla="*/ 501270 w 1544353"/>
                <a:gd name="connsiteY30" fmla="*/ 779 h 13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4353" h="1384361">
                  <a:moveTo>
                    <a:pt x="1021039" y="1"/>
                  </a:moveTo>
                  <a:cubicBezTo>
                    <a:pt x="1107258" y="-21"/>
                    <a:pt x="1187714" y="46431"/>
                    <a:pt x="1231685" y="119718"/>
                  </a:cubicBezTo>
                  <a:lnTo>
                    <a:pt x="1521260" y="620310"/>
                  </a:lnTo>
                  <a:cubicBezTo>
                    <a:pt x="1527381" y="629625"/>
                    <a:pt x="1523659" y="642755"/>
                    <a:pt x="1514405" y="648892"/>
                  </a:cubicBezTo>
                  <a:cubicBezTo>
                    <a:pt x="1505057" y="655057"/>
                    <a:pt x="1491893" y="651256"/>
                    <a:pt x="1485830" y="641975"/>
                  </a:cubicBezTo>
                  <a:lnTo>
                    <a:pt x="1196198" y="141349"/>
                  </a:lnTo>
                  <a:cubicBezTo>
                    <a:pt x="1161242" y="79048"/>
                    <a:pt x="1093694" y="40049"/>
                    <a:pt x="1022261" y="40927"/>
                  </a:cubicBezTo>
                  <a:lnTo>
                    <a:pt x="502551" y="41738"/>
                  </a:lnTo>
                  <a:cubicBezTo>
                    <a:pt x="431176" y="42650"/>
                    <a:pt x="364939" y="81049"/>
                    <a:pt x="329249" y="142866"/>
                  </a:cubicBezTo>
                  <a:lnTo>
                    <a:pt x="69549" y="592679"/>
                  </a:lnTo>
                  <a:cubicBezTo>
                    <a:pt x="33859" y="654496"/>
                    <a:pt x="33723" y="731059"/>
                    <a:pt x="68621" y="793326"/>
                  </a:cubicBezTo>
                  <a:lnTo>
                    <a:pt x="327774" y="1243815"/>
                  </a:lnTo>
                  <a:cubicBezTo>
                    <a:pt x="362729" y="1306116"/>
                    <a:pt x="430278" y="1345116"/>
                    <a:pt x="501710" y="1344237"/>
                  </a:cubicBezTo>
                  <a:lnTo>
                    <a:pt x="1021421" y="1343426"/>
                  </a:lnTo>
                  <a:cubicBezTo>
                    <a:pt x="1092795" y="1342514"/>
                    <a:pt x="1159091" y="1304149"/>
                    <a:pt x="1194781" y="1242332"/>
                  </a:cubicBezTo>
                  <a:lnTo>
                    <a:pt x="1454480" y="792519"/>
                  </a:lnTo>
                  <a:lnTo>
                    <a:pt x="1408464" y="765951"/>
                  </a:lnTo>
                  <a:cubicBezTo>
                    <a:pt x="1404181" y="763478"/>
                    <a:pt x="1403790" y="757471"/>
                    <a:pt x="1409152" y="754868"/>
                  </a:cubicBezTo>
                  <a:lnTo>
                    <a:pt x="1513649" y="709819"/>
                  </a:lnTo>
                  <a:cubicBezTo>
                    <a:pt x="1521317" y="706564"/>
                    <a:pt x="1529941" y="711544"/>
                    <a:pt x="1530898" y="719777"/>
                  </a:cubicBezTo>
                  <a:lnTo>
                    <a:pt x="1544191" y="832833"/>
                  </a:lnTo>
                  <a:cubicBezTo>
                    <a:pt x="1545440" y="837354"/>
                    <a:pt x="1539220" y="841443"/>
                    <a:pt x="1534937" y="838970"/>
                  </a:cubicBezTo>
                  <a:lnTo>
                    <a:pt x="1490368" y="813238"/>
                  </a:lnTo>
                  <a:lnTo>
                    <a:pt x="1230668" y="1263051"/>
                  </a:lnTo>
                  <a:cubicBezTo>
                    <a:pt x="1187539" y="1337752"/>
                    <a:pt x="1107473" y="1383528"/>
                    <a:pt x="1021254" y="1383550"/>
                  </a:cubicBezTo>
                  <a:lnTo>
                    <a:pt x="501543" y="1384361"/>
                  </a:lnTo>
                  <a:cubicBezTo>
                    <a:pt x="415267" y="1384350"/>
                    <a:pt x="334810" y="1337898"/>
                    <a:pt x="291720" y="1263219"/>
                  </a:cubicBezTo>
                  <a:lnTo>
                    <a:pt x="32509" y="812697"/>
                  </a:lnTo>
                  <a:cubicBezTo>
                    <a:pt x="-10581" y="738019"/>
                    <a:pt x="-10971" y="645791"/>
                    <a:pt x="32157" y="571091"/>
                  </a:cubicBezTo>
                  <a:lnTo>
                    <a:pt x="291857" y="121278"/>
                  </a:lnTo>
                  <a:cubicBezTo>
                    <a:pt x="334985" y="46577"/>
                    <a:pt x="415052" y="801"/>
                    <a:pt x="501270" y="779"/>
                  </a:cubicBezTo>
                  <a:close/>
                </a:path>
              </a:pathLst>
            </a:custGeom>
            <a:solidFill>
              <a:srgbClr val="05BC57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97" dirty="0">
                <a:latin typeface="GOST 2.30481 type A" panose="00000400000000000000" pitchFamily="2" charset="0"/>
              </a:endParaRPr>
            </a:p>
          </p:txBody>
        </p:sp>
        <p:sp>
          <p:nvSpPr>
            <p:cNvPr id="45" name="Figure">
              <a:extLst>
                <a:ext uri="{FF2B5EF4-FFF2-40B4-BE49-F238E27FC236}">
                  <a16:creationId xmlns:a16="http://schemas.microsoft.com/office/drawing/2014/main" id="{07AE7F5E-87FC-478B-9756-58EFC44E3C14}"/>
                </a:ext>
              </a:extLst>
            </p:cNvPr>
            <p:cNvSpPr/>
            <p:nvPr/>
          </p:nvSpPr>
          <p:spPr>
            <a:xfrm>
              <a:off x="4450276" y="2254717"/>
              <a:ext cx="954083" cy="83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6130" y="0"/>
                  </a:moveTo>
                  <a:lnTo>
                    <a:pt x="15332" y="0"/>
                  </a:lnTo>
                  <a:cubicBezTo>
                    <a:pt x="15883" y="0"/>
                    <a:pt x="16379" y="344"/>
                    <a:pt x="16654" y="875"/>
                  </a:cubicBezTo>
                  <a:lnTo>
                    <a:pt x="21255" y="9940"/>
                  </a:lnTo>
                  <a:cubicBezTo>
                    <a:pt x="21531" y="10472"/>
                    <a:pt x="21531" y="11128"/>
                    <a:pt x="21255" y="11660"/>
                  </a:cubicBezTo>
                  <a:lnTo>
                    <a:pt x="16654" y="20725"/>
                  </a:lnTo>
                  <a:cubicBezTo>
                    <a:pt x="16379" y="21256"/>
                    <a:pt x="15883" y="21600"/>
                    <a:pt x="15332" y="21600"/>
                  </a:cubicBezTo>
                  <a:lnTo>
                    <a:pt x="6130" y="21600"/>
                  </a:lnTo>
                  <a:cubicBezTo>
                    <a:pt x="5579" y="21600"/>
                    <a:pt x="5083" y="21256"/>
                    <a:pt x="4808" y="20725"/>
                  </a:cubicBezTo>
                  <a:lnTo>
                    <a:pt x="207" y="11660"/>
                  </a:lnTo>
                  <a:cubicBezTo>
                    <a:pt x="-69" y="11128"/>
                    <a:pt x="-69" y="10472"/>
                    <a:pt x="207" y="9940"/>
                  </a:cubicBezTo>
                  <a:lnTo>
                    <a:pt x="4808" y="875"/>
                  </a:lnTo>
                  <a:cubicBezTo>
                    <a:pt x="5083" y="344"/>
                    <a:pt x="5607" y="0"/>
                    <a:pt x="6130" y="0"/>
                  </a:cubicBezTo>
                  <a:close/>
                </a:path>
              </a:pathLst>
            </a:custGeom>
            <a:solidFill>
              <a:srgbClr val="05BC57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5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+4</a:t>
              </a:r>
              <a:r>
                <a:rPr lang="ru-RU" sz="195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3</a:t>
              </a:r>
              <a:r>
                <a:rPr lang="uk-UA" sz="195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,9</a:t>
              </a:r>
              <a:r>
                <a:rPr lang="en-US" sz="195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endParaRPr lang="uk-UA" sz="1950" b="1" dirty="0">
                <a:solidFill>
                  <a:schemeClr val="tx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63" dirty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ru-RU" sz="1463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</a:t>
              </a:r>
              <a:endParaRPr sz="1463" dirty="0">
                <a:solidFill>
                  <a:schemeClr val="tx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3033635" y="4209293"/>
            <a:ext cx="1246198" cy="450036"/>
            <a:chOff x="3033635" y="4209293"/>
            <a:chExt cx="1246198" cy="4500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5F891E-4D8A-4285-B3FA-955684D21DE1}"/>
                </a:ext>
              </a:extLst>
            </p:cNvPr>
            <p:cNvSpPr txBox="1"/>
            <p:nvPr/>
          </p:nvSpPr>
          <p:spPr>
            <a:xfrm>
              <a:off x="3033635" y="4244296"/>
              <a:ext cx="1246198" cy="3442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950" b="1" dirty="0">
                  <a:latin typeface="GOST 2.30481 type A" panose="00000400000000000000" pitchFamily="2" charset="0"/>
                  <a:cs typeface="Times New Roman" panose="02020603050405020304" pitchFamily="18" charset="0"/>
                </a:rPr>
                <a:t>в 2,0 раза</a:t>
              </a:r>
              <a:endParaRPr lang="id-ID" sz="1950" b="1" dirty="0"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 flipV="1">
              <a:off x="3111816" y="4209293"/>
              <a:ext cx="670" cy="4500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увати 1"/>
          <p:cNvGrpSpPr/>
          <p:nvPr/>
        </p:nvGrpSpPr>
        <p:grpSpPr>
          <a:xfrm>
            <a:off x="2543342" y="2663720"/>
            <a:ext cx="1143899" cy="970196"/>
            <a:chOff x="2543342" y="2663720"/>
            <a:chExt cx="1143899" cy="970196"/>
          </a:xfrm>
        </p:grpSpPr>
        <p:sp>
          <p:nvSpPr>
            <p:cNvPr id="33" name="Freeform: Shape 25">
              <a:extLst>
                <a:ext uri="{FF2B5EF4-FFF2-40B4-BE49-F238E27FC236}">
                  <a16:creationId xmlns:a16="http://schemas.microsoft.com/office/drawing/2014/main" id="{D8997A1C-4D91-4899-B440-37E9D934681B}"/>
                </a:ext>
              </a:extLst>
            </p:cNvPr>
            <p:cNvSpPr/>
            <p:nvPr/>
          </p:nvSpPr>
          <p:spPr>
            <a:xfrm>
              <a:off x="2543342" y="2663720"/>
              <a:ext cx="1143899" cy="970196"/>
            </a:xfrm>
            <a:custGeom>
              <a:avLst/>
              <a:gdLst>
                <a:gd name="connsiteX0" fmla="*/ 1021039 w 1544353"/>
                <a:gd name="connsiteY0" fmla="*/ 1 h 1384361"/>
                <a:gd name="connsiteX1" fmla="*/ 1231685 w 1544353"/>
                <a:gd name="connsiteY1" fmla="*/ 119718 h 1384361"/>
                <a:gd name="connsiteX2" fmla="*/ 1521260 w 1544353"/>
                <a:gd name="connsiteY2" fmla="*/ 620310 h 1384361"/>
                <a:gd name="connsiteX3" fmla="*/ 1514405 w 1544353"/>
                <a:gd name="connsiteY3" fmla="*/ 648892 h 1384361"/>
                <a:gd name="connsiteX4" fmla="*/ 1485830 w 1544353"/>
                <a:gd name="connsiteY4" fmla="*/ 641975 h 1384361"/>
                <a:gd name="connsiteX5" fmla="*/ 1196198 w 1544353"/>
                <a:gd name="connsiteY5" fmla="*/ 141349 h 1384361"/>
                <a:gd name="connsiteX6" fmla="*/ 1022261 w 1544353"/>
                <a:gd name="connsiteY6" fmla="*/ 40927 h 1384361"/>
                <a:gd name="connsiteX7" fmla="*/ 502551 w 1544353"/>
                <a:gd name="connsiteY7" fmla="*/ 41738 h 1384361"/>
                <a:gd name="connsiteX8" fmla="*/ 329249 w 1544353"/>
                <a:gd name="connsiteY8" fmla="*/ 142866 h 1384361"/>
                <a:gd name="connsiteX9" fmla="*/ 69549 w 1544353"/>
                <a:gd name="connsiteY9" fmla="*/ 592679 h 1384361"/>
                <a:gd name="connsiteX10" fmla="*/ 68621 w 1544353"/>
                <a:gd name="connsiteY10" fmla="*/ 793326 h 1384361"/>
                <a:gd name="connsiteX11" fmla="*/ 327774 w 1544353"/>
                <a:gd name="connsiteY11" fmla="*/ 1243815 h 1384361"/>
                <a:gd name="connsiteX12" fmla="*/ 501710 w 1544353"/>
                <a:gd name="connsiteY12" fmla="*/ 1344237 h 1384361"/>
                <a:gd name="connsiteX13" fmla="*/ 1021421 w 1544353"/>
                <a:gd name="connsiteY13" fmla="*/ 1343426 h 1384361"/>
                <a:gd name="connsiteX14" fmla="*/ 1194781 w 1544353"/>
                <a:gd name="connsiteY14" fmla="*/ 1242332 h 1384361"/>
                <a:gd name="connsiteX15" fmla="*/ 1454480 w 1544353"/>
                <a:gd name="connsiteY15" fmla="*/ 792519 h 1384361"/>
                <a:gd name="connsiteX16" fmla="*/ 1408464 w 1544353"/>
                <a:gd name="connsiteY16" fmla="*/ 765951 h 1384361"/>
                <a:gd name="connsiteX17" fmla="*/ 1409152 w 1544353"/>
                <a:gd name="connsiteY17" fmla="*/ 754868 h 1384361"/>
                <a:gd name="connsiteX18" fmla="*/ 1513649 w 1544353"/>
                <a:gd name="connsiteY18" fmla="*/ 709819 h 1384361"/>
                <a:gd name="connsiteX19" fmla="*/ 1530898 w 1544353"/>
                <a:gd name="connsiteY19" fmla="*/ 719777 h 1384361"/>
                <a:gd name="connsiteX20" fmla="*/ 1544191 w 1544353"/>
                <a:gd name="connsiteY20" fmla="*/ 832833 h 1384361"/>
                <a:gd name="connsiteX21" fmla="*/ 1534937 w 1544353"/>
                <a:gd name="connsiteY21" fmla="*/ 838970 h 1384361"/>
                <a:gd name="connsiteX22" fmla="*/ 1490368 w 1544353"/>
                <a:gd name="connsiteY22" fmla="*/ 813238 h 1384361"/>
                <a:gd name="connsiteX23" fmla="*/ 1230668 w 1544353"/>
                <a:gd name="connsiteY23" fmla="*/ 1263051 h 1384361"/>
                <a:gd name="connsiteX24" fmla="*/ 1021254 w 1544353"/>
                <a:gd name="connsiteY24" fmla="*/ 1383550 h 1384361"/>
                <a:gd name="connsiteX25" fmla="*/ 501543 w 1544353"/>
                <a:gd name="connsiteY25" fmla="*/ 1384361 h 1384361"/>
                <a:gd name="connsiteX26" fmla="*/ 291720 w 1544353"/>
                <a:gd name="connsiteY26" fmla="*/ 1263219 h 1384361"/>
                <a:gd name="connsiteX27" fmla="*/ 32509 w 1544353"/>
                <a:gd name="connsiteY27" fmla="*/ 812697 h 1384361"/>
                <a:gd name="connsiteX28" fmla="*/ 32157 w 1544353"/>
                <a:gd name="connsiteY28" fmla="*/ 571091 h 1384361"/>
                <a:gd name="connsiteX29" fmla="*/ 291857 w 1544353"/>
                <a:gd name="connsiteY29" fmla="*/ 121278 h 1384361"/>
                <a:gd name="connsiteX30" fmla="*/ 501270 w 1544353"/>
                <a:gd name="connsiteY30" fmla="*/ 779 h 13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4353" h="1384361">
                  <a:moveTo>
                    <a:pt x="1021039" y="1"/>
                  </a:moveTo>
                  <a:cubicBezTo>
                    <a:pt x="1107258" y="-21"/>
                    <a:pt x="1187714" y="46431"/>
                    <a:pt x="1231685" y="119718"/>
                  </a:cubicBezTo>
                  <a:lnTo>
                    <a:pt x="1521260" y="620310"/>
                  </a:lnTo>
                  <a:cubicBezTo>
                    <a:pt x="1527381" y="629625"/>
                    <a:pt x="1523659" y="642755"/>
                    <a:pt x="1514405" y="648892"/>
                  </a:cubicBezTo>
                  <a:cubicBezTo>
                    <a:pt x="1505057" y="655057"/>
                    <a:pt x="1491893" y="651256"/>
                    <a:pt x="1485830" y="641975"/>
                  </a:cubicBezTo>
                  <a:lnTo>
                    <a:pt x="1196198" y="141349"/>
                  </a:lnTo>
                  <a:cubicBezTo>
                    <a:pt x="1161242" y="79048"/>
                    <a:pt x="1093694" y="40049"/>
                    <a:pt x="1022261" y="40927"/>
                  </a:cubicBezTo>
                  <a:lnTo>
                    <a:pt x="502551" y="41738"/>
                  </a:lnTo>
                  <a:cubicBezTo>
                    <a:pt x="431176" y="42650"/>
                    <a:pt x="364939" y="81049"/>
                    <a:pt x="329249" y="142866"/>
                  </a:cubicBezTo>
                  <a:lnTo>
                    <a:pt x="69549" y="592679"/>
                  </a:lnTo>
                  <a:cubicBezTo>
                    <a:pt x="33859" y="654496"/>
                    <a:pt x="33723" y="731059"/>
                    <a:pt x="68621" y="793326"/>
                  </a:cubicBezTo>
                  <a:lnTo>
                    <a:pt x="327774" y="1243815"/>
                  </a:lnTo>
                  <a:cubicBezTo>
                    <a:pt x="362729" y="1306116"/>
                    <a:pt x="430278" y="1345116"/>
                    <a:pt x="501710" y="1344237"/>
                  </a:cubicBezTo>
                  <a:lnTo>
                    <a:pt x="1021421" y="1343426"/>
                  </a:lnTo>
                  <a:cubicBezTo>
                    <a:pt x="1092795" y="1342514"/>
                    <a:pt x="1159091" y="1304149"/>
                    <a:pt x="1194781" y="1242332"/>
                  </a:cubicBezTo>
                  <a:lnTo>
                    <a:pt x="1454480" y="792519"/>
                  </a:lnTo>
                  <a:lnTo>
                    <a:pt x="1408464" y="765951"/>
                  </a:lnTo>
                  <a:cubicBezTo>
                    <a:pt x="1404181" y="763478"/>
                    <a:pt x="1403790" y="757471"/>
                    <a:pt x="1409152" y="754868"/>
                  </a:cubicBezTo>
                  <a:lnTo>
                    <a:pt x="1513649" y="709819"/>
                  </a:lnTo>
                  <a:cubicBezTo>
                    <a:pt x="1521317" y="706564"/>
                    <a:pt x="1529941" y="711544"/>
                    <a:pt x="1530898" y="719777"/>
                  </a:cubicBezTo>
                  <a:lnTo>
                    <a:pt x="1544191" y="832833"/>
                  </a:lnTo>
                  <a:cubicBezTo>
                    <a:pt x="1545440" y="837354"/>
                    <a:pt x="1539220" y="841443"/>
                    <a:pt x="1534937" y="838970"/>
                  </a:cubicBezTo>
                  <a:lnTo>
                    <a:pt x="1490368" y="813238"/>
                  </a:lnTo>
                  <a:lnTo>
                    <a:pt x="1230668" y="1263051"/>
                  </a:lnTo>
                  <a:cubicBezTo>
                    <a:pt x="1187539" y="1337752"/>
                    <a:pt x="1107473" y="1383528"/>
                    <a:pt x="1021254" y="1383550"/>
                  </a:cubicBezTo>
                  <a:lnTo>
                    <a:pt x="501543" y="1384361"/>
                  </a:lnTo>
                  <a:cubicBezTo>
                    <a:pt x="415267" y="1384350"/>
                    <a:pt x="334810" y="1337898"/>
                    <a:pt x="291720" y="1263219"/>
                  </a:cubicBezTo>
                  <a:lnTo>
                    <a:pt x="32509" y="812697"/>
                  </a:lnTo>
                  <a:cubicBezTo>
                    <a:pt x="-10581" y="738019"/>
                    <a:pt x="-10971" y="645791"/>
                    <a:pt x="32157" y="571091"/>
                  </a:cubicBezTo>
                  <a:lnTo>
                    <a:pt x="291857" y="121278"/>
                  </a:lnTo>
                  <a:cubicBezTo>
                    <a:pt x="334985" y="46577"/>
                    <a:pt x="415052" y="801"/>
                    <a:pt x="501270" y="779"/>
                  </a:cubicBezTo>
                  <a:close/>
                </a:path>
              </a:pathLst>
            </a:custGeom>
            <a:solidFill>
              <a:srgbClr val="7030A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97" dirty="0">
                <a:latin typeface="GOST 2.30481 type A" panose="00000400000000000000" pitchFamily="2" charset="0"/>
              </a:endParaRPr>
            </a:p>
          </p:txBody>
        </p:sp>
        <p:sp>
          <p:nvSpPr>
            <p:cNvPr id="34" name="Figure">
              <a:extLst>
                <a:ext uri="{FF2B5EF4-FFF2-40B4-BE49-F238E27FC236}">
                  <a16:creationId xmlns:a16="http://schemas.microsoft.com/office/drawing/2014/main" id="{07AE7F5E-87FC-478B-9756-58EFC44E3C14}"/>
                </a:ext>
              </a:extLst>
            </p:cNvPr>
            <p:cNvSpPr/>
            <p:nvPr/>
          </p:nvSpPr>
          <p:spPr>
            <a:xfrm>
              <a:off x="2631653" y="2723742"/>
              <a:ext cx="954083" cy="83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6130" y="0"/>
                  </a:moveTo>
                  <a:lnTo>
                    <a:pt x="15332" y="0"/>
                  </a:lnTo>
                  <a:cubicBezTo>
                    <a:pt x="15883" y="0"/>
                    <a:pt x="16379" y="344"/>
                    <a:pt x="16654" y="875"/>
                  </a:cubicBezTo>
                  <a:lnTo>
                    <a:pt x="21255" y="9940"/>
                  </a:lnTo>
                  <a:cubicBezTo>
                    <a:pt x="21531" y="10472"/>
                    <a:pt x="21531" y="11128"/>
                    <a:pt x="21255" y="11660"/>
                  </a:cubicBezTo>
                  <a:lnTo>
                    <a:pt x="16654" y="20725"/>
                  </a:lnTo>
                  <a:cubicBezTo>
                    <a:pt x="16379" y="21256"/>
                    <a:pt x="15883" y="21600"/>
                    <a:pt x="15332" y="21600"/>
                  </a:cubicBezTo>
                  <a:lnTo>
                    <a:pt x="6130" y="21600"/>
                  </a:lnTo>
                  <a:cubicBezTo>
                    <a:pt x="5579" y="21600"/>
                    <a:pt x="5083" y="21256"/>
                    <a:pt x="4808" y="20725"/>
                  </a:cubicBezTo>
                  <a:lnTo>
                    <a:pt x="207" y="11660"/>
                  </a:lnTo>
                  <a:cubicBezTo>
                    <a:pt x="-69" y="11128"/>
                    <a:pt x="-69" y="10472"/>
                    <a:pt x="207" y="9940"/>
                  </a:cubicBezTo>
                  <a:lnTo>
                    <a:pt x="4808" y="875"/>
                  </a:lnTo>
                  <a:cubicBezTo>
                    <a:pt x="5083" y="344"/>
                    <a:pt x="5607" y="0"/>
                    <a:pt x="6130" y="0"/>
                  </a:cubicBezTo>
                  <a:close/>
                </a:path>
              </a:pathLst>
            </a:custGeom>
            <a:solidFill>
              <a:srgbClr val="7030A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5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+</a:t>
              </a:r>
              <a:r>
                <a:rPr lang="ru-RU" sz="195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54,7            </a:t>
              </a:r>
              <a:r>
                <a:rPr lang="ru-RU" sz="1463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</a:t>
              </a:r>
              <a:endParaRPr sz="1463" dirty="0">
                <a:solidFill>
                  <a:schemeClr val="tx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увати 16"/>
          <p:cNvGrpSpPr/>
          <p:nvPr/>
        </p:nvGrpSpPr>
        <p:grpSpPr>
          <a:xfrm>
            <a:off x="2403812" y="3578668"/>
            <a:ext cx="5476488" cy="2124962"/>
            <a:chOff x="2403812" y="3578668"/>
            <a:chExt cx="5476488" cy="2124962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2403812" y="3578668"/>
              <a:ext cx="5233066" cy="2124962"/>
              <a:chOff x="2403812" y="3578668"/>
              <a:chExt cx="5233066" cy="2124962"/>
            </a:xfrm>
          </p:grpSpPr>
          <p:sp>
            <p:nvSpPr>
              <p:cNvPr id="43" name="Freeform: Shape 37">
                <a:extLst>
                  <a:ext uri="{FF2B5EF4-FFF2-40B4-BE49-F238E27FC236}">
                    <a16:creationId xmlns:a16="http://schemas.microsoft.com/office/drawing/2014/main" id="{B6F761FD-CC83-4809-B096-783809D01362}"/>
                  </a:ext>
                </a:extLst>
              </p:cNvPr>
              <p:cNvSpPr/>
              <p:nvPr/>
            </p:nvSpPr>
            <p:spPr>
              <a:xfrm rot="21257045">
                <a:off x="2656616" y="3578668"/>
                <a:ext cx="4980262" cy="2124962"/>
              </a:xfrm>
              <a:custGeom>
                <a:avLst/>
                <a:gdLst>
                  <a:gd name="connsiteX0" fmla="*/ 1501102 w 7726629"/>
                  <a:gd name="connsiteY0" fmla="*/ 914 h 3920548"/>
                  <a:gd name="connsiteX1" fmla="*/ 2022430 w 7726629"/>
                  <a:gd name="connsiteY1" fmla="*/ 93260 h 3920548"/>
                  <a:gd name="connsiteX2" fmla="*/ 3602316 w 7726629"/>
                  <a:gd name="connsiteY2" fmla="*/ 1367093 h 3920548"/>
                  <a:gd name="connsiteX3" fmla="*/ 3755970 w 7726629"/>
                  <a:gd name="connsiteY3" fmla="*/ 1527103 h 3920548"/>
                  <a:gd name="connsiteX4" fmla="*/ 3630482 w 7726629"/>
                  <a:gd name="connsiteY4" fmla="*/ 1573297 h 3920548"/>
                  <a:gd name="connsiteX5" fmla="*/ 3584915 w 7726629"/>
                  <a:gd name="connsiteY5" fmla="*/ 1602081 h 3920548"/>
                  <a:gd name="connsiteX6" fmla="*/ 4251015 w 7726629"/>
                  <a:gd name="connsiteY6" fmla="*/ 2247211 h 3920548"/>
                  <a:gd name="connsiteX7" fmla="*/ 4263428 w 7726629"/>
                  <a:gd name="connsiteY7" fmla="*/ 2231508 h 3920548"/>
                  <a:gd name="connsiteX8" fmla="*/ 4314137 w 7726629"/>
                  <a:gd name="connsiteY8" fmla="*/ 2108176 h 3920548"/>
                  <a:gd name="connsiteX9" fmla="*/ 4457570 w 7726629"/>
                  <a:gd name="connsiteY9" fmla="*/ 2259327 h 3920548"/>
                  <a:gd name="connsiteX10" fmla="*/ 6414726 w 7726629"/>
                  <a:gd name="connsiteY10" fmla="*/ 3407390 h 3920548"/>
                  <a:gd name="connsiteX11" fmla="*/ 7127166 w 7726629"/>
                  <a:gd name="connsiteY11" fmla="*/ 3100088 h 3920548"/>
                  <a:gd name="connsiteX12" fmla="*/ 7026764 w 7726629"/>
                  <a:gd name="connsiteY12" fmla="*/ 2999730 h 3920548"/>
                  <a:gd name="connsiteX13" fmla="*/ 7063671 w 7726629"/>
                  <a:gd name="connsiteY13" fmla="*/ 2907004 h 3920548"/>
                  <a:gd name="connsiteX14" fmla="*/ 7602068 w 7726629"/>
                  <a:gd name="connsiteY14" fmla="*/ 2896828 h 3920548"/>
                  <a:gd name="connsiteX15" fmla="*/ 7726610 w 7726629"/>
                  <a:gd name="connsiteY15" fmla="*/ 3023854 h 3920548"/>
                  <a:gd name="connsiteX16" fmla="*/ 7716465 w 7726629"/>
                  <a:gd name="connsiteY16" fmla="*/ 3562313 h 3920548"/>
                  <a:gd name="connsiteX17" fmla="*/ 7623758 w 7726629"/>
                  <a:gd name="connsiteY17" fmla="*/ 3599158 h 3920548"/>
                  <a:gd name="connsiteX18" fmla="*/ 7485223 w 7726629"/>
                  <a:gd name="connsiteY18" fmla="*/ 3460727 h 3920548"/>
                  <a:gd name="connsiteX19" fmla="*/ 6450234 w 7726629"/>
                  <a:gd name="connsiteY19" fmla="*/ 3911636 h 3920548"/>
                  <a:gd name="connsiteX20" fmla="*/ 4124876 w 7726629"/>
                  <a:gd name="connsiteY20" fmla="*/ 2639003 h 3920548"/>
                  <a:gd name="connsiteX21" fmla="*/ 3949608 w 7726629"/>
                  <a:gd name="connsiteY21" fmla="*/ 2457411 h 3920548"/>
                  <a:gd name="connsiteX22" fmla="*/ 4075292 w 7726629"/>
                  <a:gd name="connsiteY22" fmla="*/ 2411948 h 3920548"/>
                  <a:gd name="connsiteX23" fmla="*/ 4084467 w 7726629"/>
                  <a:gd name="connsiteY23" fmla="*/ 2406216 h 3920548"/>
                  <a:gd name="connsiteX24" fmla="*/ 3434669 w 7726629"/>
                  <a:gd name="connsiteY24" fmla="*/ 1776874 h 3920548"/>
                  <a:gd name="connsiteX25" fmla="*/ 3394037 w 7726629"/>
                  <a:gd name="connsiteY25" fmla="*/ 1877596 h 3920548"/>
                  <a:gd name="connsiteX26" fmla="*/ 3264524 w 7726629"/>
                  <a:gd name="connsiteY26" fmla="*/ 1742934 h 3920548"/>
                  <a:gd name="connsiteX27" fmla="*/ 2002166 w 7726629"/>
                  <a:gd name="connsiteY27" fmla="*/ 626688 h 3920548"/>
                  <a:gd name="connsiteX28" fmla="*/ 427389 w 7726629"/>
                  <a:gd name="connsiteY28" fmla="*/ 900950 h 3920548"/>
                  <a:gd name="connsiteX29" fmla="*/ 134002 w 7726629"/>
                  <a:gd name="connsiteY29" fmla="*/ 942886 h 3920548"/>
                  <a:gd name="connsiteX30" fmla="*/ 89597 w 7726629"/>
                  <a:gd name="connsiteY30" fmla="*/ 526321 h 3920548"/>
                  <a:gd name="connsiteX31" fmla="*/ 1501102 w 7726629"/>
                  <a:gd name="connsiteY31" fmla="*/ 914 h 3920548"/>
                  <a:gd name="connsiteX0" fmla="*/ 1501102 w 7726629"/>
                  <a:gd name="connsiteY0" fmla="*/ 914 h 3920548"/>
                  <a:gd name="connsiteX1" fmla="*/ 2022430 w 7726629"/>
                  <a:gd name="connsiteY1" fmla="*/ 93260 h 3920548"/>
                  <a:gd name="connsiteX2" fmla="*/ 3602316 w 7726629"/>
                  <a:gd name="connsiteY2" fmla="*/ 1367093 h 3920548"/>
                  <a:gd name="connsiteX3" fmla="*/ 3755970 w 7726629"/>
                  <a:gd name="connsiteY3" fmla="*/ 1527103 h 3920548"/>
                  <a:gd name="connsiteX4" fmla="*/ 3630482 w 7726629"/>
                  <a:gd name="connsiteY4" fmla="*/ 1573297 h 3920548"/>
                  <a:gd name="connsiteX5" fmla="*/ 3584915 w 7726629"/>
                  <a:gd name="connsiteY5" fmla="*/ 1602081 h 3920548"/>
                  <a:gd name="connsiteX6" fmla="*/ 4251015 w 7726629"/>
                  <a:gd name="connsiteY6" fmla="*/ 2247211 h 3920548"/>
                  <a:gd name="connsiteX7" fmla="*/ 4263428 w 7726629"/>
                  <a:gd name="connsiteY7" fmla="*/ 2231508 h 3920548"/>
                  <a:gd name="connsiteX8" fmla="*/ 4314137 w 7726629"/>
                  <a:gd name="connsiteY8" fmla="*/ 2108176 h 3920548"/>
                  <a:gd name="connsiteX9" fmla="*/ 4457570 w 7726629"/>
                  <a:gd name="connsiteY9" fmla="*/ 2259327 h 3920548"/>
                  <a:gd name="connsiteX10" fmla="*/ 6414726 w 7726629"/>
                  <a:gd name="connsiteY10" fmla="*/ 3407390 h 3920548"/>
                  <a:gd name="connsiteX11" fmla="*/ 7127166 w 7726629"/>
                  <a:gd name="connsiteY11" fmla="*/ 3100088 h 3920548"/>
                  <a:gd name="connsiteX12" fmla="*/ 7026764 w 7726629"/>
                  <a:gd name="connsiteY12" fmla="*/ 2999730 h 3920548"/>
                  <a:gd name="connsiteX13" fmla="*/ 7063671 w 7726629"/>
                  <a:gd name="connsiteY13" fmla="*/ 2907004 h 3920548"/>
                  <a:gd name="connsiteX14" fmla="*/ 7602068 w 7726629"/>
                  <a:gd name="connsiteY14" fmla="*/ 2896828 h 3920548"/>
                  <a:gd name="connsiteX15" fmla="*/ 7726610 w 7726629"/>
                  <a:gd name="connsiteY15" fmla="*/ 3023854 h 3920548"/>
                  <a:gd name="connsiteX16" fmla="*/ 7716465 w 7726629"/>
                  <a:gd name="connsiteY16" fmla="*/ 3562313 h 3920548"/>
                  <a:gd name="connsiteX17" fmla="*/ 7623758 w 7726629"/>
                  <a:gd name="connsiteY17" fmla="*/ 3599158 h 3920548"/>
                  <a:gd name="connsiteX18" fmla="*/ 7485223 w 7726629"/>
                  <a:gd name="connsiteY18" fmla="*/ 3460727 h 3920548"/>
                  <a:gd name="connsiteX19" fmla="*/ 6450234 w 7726629"/>
                  <a:gd name="connsiteY19" fmla="*/ 3911636 h 3920548"/>
                  <a:gd name="connsiteX20" fmla="*/ 4124876 w 7726629"/>
                  <a:gd name="connsiteY20" fmla="*/ 2639003 h 3920548"/>
                  <a:gd name="connsiteX21" fmla="*/ 3949608 w 7726629"/>
                  <a:gd name="connsiteY21" fmla="*/ 2457411 h 3920548"/>
                  <a:gd name="connsiteX22" fmla="*/ 4075292 w 7726629"/>
                  <a:gd name="connsiteY22" fmla="*/ 2411948 h 3920548"/>
                  <a:gd name="connsiteX23" fmla="*/ 3434669 w 7726629"/>
                  <a:gd name="connsiteY23" fmla="*/ 1776874 h 3920548"/>
                  <a:gd name="connsiteX24" fmla="*/ 3394037 w 7726629"/>
                  <a:gd name="connsiteY24" fmla="*/ 1877596 h 3920548"/>
                  <a:gd name="connsiteX25" fmla="*/ 3264524 w 7726629"/>
                  <a:gd name="connsiteY25" fmla="*/ 1742934 h 3920548"/>
                  <a:gd name="connsiteX26" fmla="*/ 2002166 w 7726629"/>
                  <a:gd name="connsiteY26" fmla="*/ 626688 h 3920548"/>
                  <a:gd name="connsiteX27" fmla="*/ 427389 w 7726629"/>
                  <a:gd name="connsiteY27" fmla="*/ 900950 h 3920548"/>
                  <a:gd name="connsiteX28" fmla="*/ 134002 w 7726629"/>
                  <a:gd name="connsiteY28" fmla="*/ 942886 h 3920548"/>
                  <a:gd name="connsiteX29" fmla="*/ 89597 w 7726629"/>
                  <a:gd name="connsiteY29" fmla="*/ 526321 h 3920548"/>
                  <a:gd name="connsiteX30" fmla="*/ 1501102 w 7726629"/>
                  <a:gd name="connsiteY30" fmla="*/ 914 h 3920548"/>
                  <a:gd name="connsiteX0" fmla="*/ 1501102 w 7726629"/>
                  <a:gd name="connsiteY0" fmla="*/ 914 h 3920548"/>
                  <a:gd name="connsiteX1" fmla="*/ 2022430 w 7726629"/>
                  <a:gd name="connsiteY1" fmla="*/ 93260 h 3920548"/>
                  <a:gd name="connsiteX2" fmla="*/ 3602316 w 7726629"/>
                  <a:gd name="connsiteY2" fmla="*/ 1367093 h 3920548"/>
                  <a:gd name="connsiteX3" fmla="*/ 3755970 w 7726629"/>
                  <a:gd name="connsiteY3" fmla="*/ 1527103 h 3920548"/>
                  <a:gd name="connsiteX4" fmla="*/ 3630482 w 7726629"/>
                  <a:gd name="connsiteY4" fmla="*/ 1573297 h 3920548"/>
                  <a:gd name="connsiteX5" fmla="*/ 3584915 w 7726629"/>
                  <a:gd name="connsiteY5" fmla="*/ 1602081 h 3920548"/>
                  <a:gd name="connsiteX6" fmla="*/ 4251015 w 7726629"/>
                  <a:gd name="connsiteY6" fmla="*/ 2247211 h 3920548"/>
                  <a:gd name="connsiteX7" fmla="*/ 4263428 w 7726629"/>
                  <a:gd name="connsiteY7" fmla="*/ 2231508 h 3920548"/>
                  <a:gd name="connsiteX8" fmla="*/ 4314137 w 7726629"/>
                  <a:gd name="connsiteY8" fmla="*/ 2108176 h 3920548"/>
                  <a:gd name="connsiteX9" fmla="*/ 4457570 w 7726629"/>
                  <a:gd name="connsiteY9" fmla="*/ 2259327 h 3920548"/>
                  <a:gd name="connsiteX10" fmla="*/ 6414726 w 7726629"/>
                  <a:gd name="connsiteY10" fmla="*/ 3407390 h 3920548"/>
                  <a:gd name="connsiteX11" fmla="*/ 7127166 w 7726629"/>
                  <a:gd name="connsiteY11" fmla="*/ 3100088 h 3920548"/>
                  <a:gd name="connsiteX12" fmla="*/ 7026764 w 7726629"/>
                  <a:gd name="connsiteY12" fmla="*/ 2999730 h 3920548"/>
                  <a:gd name="connsiteX13" fmla="*/ 7063671 w 7726629"/>
                  <a:gd name="connsiteY13" fmla="*/ 2907004 h 3920548"/>
                  <a:gd name="connsiteX14" fmla="*/ 7602068 w 7726629"/>
                  <a:gd name="connsiteY14" fmla="*/ 2896828 h 3920548"/>
                  <a:gd name="connsiteX15" fmla="*/ 7726610 w 7726629"/>
                  <a:gd name="connsiteY15" fmla="*/ 3023854 h 3920548"/>
                  <a:gd name="connsiteX16" fmla="*/ 7716465 w 7726629"/>
                  <a:gd name="connsiteY16" fmla="*/ 3562313 h 3920548"/>
                  <a:gd name="connsiteX17" fmla="*/ 7623758 w 7726629"/>
                  <a:gd name="connsiteY17" fmla="*/ 3599158 h 3920548"/>
                  <a:gd name="connsiteX18" fmla="*/ 7485223 w 7726629"/>
                  <a:gd name="connsiteY18" fmla="*/ 3460727 h 3920548"/>
                  <a:gd name="connsiteX19" fmla="*/ 6450234 w 7726629"/>
                  <a:gd name="connsiteY19" fmla="*/ 3911636 h 3920548"/>
                  <a:gd name="connsiteX20" fmla="*/ 4124876 w 7726629"/>
                  <a:gd name="connsiteY20" fmla="*/ 2639003 h 3920548"/>
                  <a:gd name="connsiteX21" fmla="*/ 3949608 w 7726629"/>
                  <a:gd name="connsiteY21" fmla="*/ 2457411 h 3920548"/>
                  <a:gd name="connsiteX22" fmla="*/ 4075292 w 7726629"/>
                  <a:gd name="connsiteY22" fmla="*/ 2411948 h 3920548"/>
                  <a:gd name="connsiteX23" fmla="*/ 3394037 w 7726629"/>
                  <a:gd name="connsiteY23" fmla="*/ 1877596 h 3920548"/>
                  <a:gd name="connsiteX24" fmla="*/ 3264524 w 7726629"/>
                  <a:gd name="connsiteY24" fmla="*/ 1742934 h 3920548"/>
                  <a:gd name="connsiteX25" fmla="*/ 2002166 w 7726629"/>
                  <a:gd name="connsiteY25" fmla="*/ 626688 h 3920548"/>
                  <a:gd name="connsiteX26" fmla="*/ 427389 w 7726629"/>
                  <a:gd name="connsiteY26" fmla="*/ 900950 h 3920548"/>
                  <a:gd name="connsiteX27" fmla="*/ 134002 w 7726629"/>
                  <a:gd name="connsiteY27" fmla="*/ 942886 h 3920548"/>
                  <a:gd name="connsiteX28" fmla="*/ 89597 w 7726629"/>
                  <a:gd name="connsiteY28" fmla="*/ 526321 h 3920548"/>
                  <a:gd name="connsiteX29" fmla="*/ 1501102 w 7726629"/>
                  <a:gd name="connsiteY29" fmla="*/ 914 h 3920548"/>
                  <a:gd name="connsiteX0" fmla="*/ 1501102 w 7726629"/>
                  <a:gd name="connsiteY0" fmla="*/ 914 h 3920548"/>
                  <a:gd name="connsiteX1" fmla="*/ 2022430 w 7726629"/>
                  <a:gd name="connsiteY1" fmla="*/ 93260 h 3920548"/>
                  <a:gd name="connsiteX2" fmla="*/ 3602316 w 7726629"/>
                  <a:gd name="connsiteY2" fmla="*/ 1367093 h 3920548"/>
                  <a:gd name="connsiteX3" fmla="*/ 3755970 w 7726629"/>
                  <a:gd name="connsiteY3" fmla="*/ 1527103 h 3920548"/>
                  <a:gd name="connsiteX4" fmla="*/ 3630482 w 7726629"/>
                  <a:gd name="connsiteY4" fmla="*/ 1573297 h 3920548"/>
                  <a:gd name="connsiteX5" fmla="*/ 3584915 w 7726629"/>
                  <a:gd name="connsiteY5" fmla="*/ 1602081 h 3920548"/>
                  <a:gd name="connsiteX6" fmla="*/ 4251015 w 7726629"/>
                  <a:gd name="connsiteY6" fmla="*/ 2247211 h 3920548"/>
                  <a:gd name="connsiteX7" fmla="*/ 4263428 w 7726629"/>
                  <a:gd name="connsiteY7" fmla="*/ 2231508 h 3920548"/>
                  <a:gd name="connsiteX8" fmla="*/ 4314137 w 7726629"/>
                  <a:gd name="connsiteY8" fmla="*/ 2108176 h 3920548"/>
                  <a:gd name="connsiteX9" fmla="*/ 4457570 w 7726629"/>
                  <a:gd name="connsiteY9" fmla="*/ 2259327 h 3920548"/>
                  <a:gd name="connsiteX10" fmla="*/ 6414726 w 7726629"/>
                  <a:gd name="connsiteY10" fmla="*/ 3407390 h 3920548"/>
                  <a:gd name="connsiteX11" fmla="*/ 7127166 w 7726629"/>
                  <a:gd name="connsiteY11" fmla="*/ 3100088 h 3920548"/>
                  <a:gd name="connsiteX12" fmla="*/ 7026764 w 7726629"/>
                  <a:gd name="connsiteY12" fmla="*/ 2999730 h 3920548"/>
                  <a:gd name="connsiteX13" fmla="*/ 7063671 w 7726629"/>
                  <a:gd name="connsiteY13" fmla="*/ 2907004 h 3920548"/>
                  <a:gd name="connsiteX14" fmla="*/ 7602068 w 7726629"/>
                  <a:gd name="connsiteY14" fmla="*/ 2896828 h 3920548"/>
                  <a:gd name="connsiteX15" fmla="*/ 7726610 w 7726629"/>
                  <a:gd name="connsiteY15" fmla="*/ 3023854 h 3920548"/>
                  <a:gd name="connsiteX16" fmla="*/ 7716465 w 7726629"/>
                  <a:gd name="connsiteY16" fmla="*/ 3562313 h 3920548"/>
                  <a:gd name="connsiteX17" fmla="*/ 7623758 w 7726629"/>
                  <a:gd name="connsiteY17" fmla="*/ 3599158 h 3920548"/>
                  <a:gd name="connsiteX18" fmla="*/ 7485223 w 7726629"/>
                  <a:gd name="connsiteY18" fmla="*/ 3460727 h 3920548"/>
                  <a:gd name="connsiteX19" fmla="*/ 6450234 w 7726629"/>
                  <a:gd name="connsiteY19" fmla="*/ 3911636 h 3920548"/>
                  <a:gd name="connsiteX20" fmla="*/ 4124876 w 7726629"/>
                  <a:gd name="connsiteY20" fmla="*/ 2639003 h 3920548"/>
                  <a:gd name="connsiteX21" fmla="*/ 3949608 w 7726629"/>
                  <a:gd name="connsiteY21" fmla="*/ 2457411 h 3920548"/>
                  <a:gd name="connsiteX22" fmla="*/ 3394037 w 7726629"/>
                  <a:gd name="connsiteY22" fmla="*/ 1877596 h 3920548"/>
                  <a:gd name="connsiteX23" fmla="*/ 3264524 w 7726629"/>
                  <a:gd name="connsiteY23" fmla="*/ 1742934 h 3920548"/>
                  <a:gd name="connsiteX24" fmla="*/ 2002166 w 7726629"/>
                  <a:gd name="connsiteY24" fmla="*/ 626688 h 3920548"/>
                  <a:gd name="connsiteX25" fmla="*/ 427389 w 7726629"/>
                  <a:gd name="connsiteY25" fmla="*/ 900950 h 3920548"/>
                  <a:gd name="connsiteX26" fmla="*/ 134002 w 7726629"/>
                  <a:gd name="connsiteY26" fmla="*/ 942886 h 3920548"/>
                  <a:gd name="connsiteX27" fmla="*/ 89597 w 7726629"/>
                  <a:gd name="connsiteY27" fmla="*/ 526321 h 3920548"/>
                  <a:gd name="connsiteX28" fmla="*/ 1501102 w 7726629"/>
                  <a:gd name="connsiteY28" fmla="*/ 914 h 3920548"/>
                  <a:gd name="connsiteX0" fmla="*/ 1501102 w 7726629"/>
                  <a:gd name="connsiteY0" fmla="*/ 914 h 3920548"/>
                  <a:gd name="connsiteX1" fmla="*/ 2022430 w 7726629"/>
                  <a:gd name="connsiteY1" fmla="*/ 93260 h 3920548"/>
                  <a:gd name="connsiteX2" fmla="*/ 3602316 w 7726629"/>
                  <a:gd name="connsiteY2" fmla="*/ 1367093 h 3920548"/>
                  <a:gd name="connsiteX3" fmla="*/ 3755970 w 7726629"/>
                  <a:gd name="connsiteY3" fmla="*/ 1527103 h 3920548"/>
                  <a:gd name="connsiteX4" fmla="*/ 3630482 w 7726629"/>
                  <a:gd name="connsiteY4" fmla="*/ 1573297 h 3920548"/>
                  <a:gd name="connsiteX5" fmla="*/ 3584915 w 7726629"/>
                  <a:gd name="connsiteY5" fmla="*/ 1602081 h 3920548"/>
                  <a:gd name="connsiteX6" fmla="*/ 4251015 w 7726629"/>
                  <a:gd name="connsiteY6" fmla="*/ 2247211 h 3920548"/>
                  <a:gd name="connsiteX7" fmla="*/ 4314137 w 7726629"/>
                  <a:gd name="connsiteY7" fmla="*/ 2108176 h 3920548"/>
                  <a:gd name="connsiteX8" fmla="*/ 4457570 w 7726629"/>
                  <a:gd name="connsiteY8" fmla="*/ 2259327 h 3920548"/>
                  <a:gd name="connsiteX9" fmla="*/ 6414726 w 7726629"/>
                  <a:gd name="connsiteY9" fmla="*/ 3407390 h 3920548"/>
                  <a:gd name="connsiteX10" fmla="*/ 7127166 w 7726629"/>
                  <a:gd name="connsiteY10" fmla="*/ 3100088 h 3920548"/>
                  <a:gd name="connsiteX11" fmla="*/ 7026764 w 7726629"/>
                  <a:gd name="connsiteY11" fmla="*/ 2999730 h 3920548"/>
                  <a:gd name="connsiteX12" fmla="*/ 7063671 w 7726629"/>
                  <a:gd name="connsiteY12" fmla="*/ 2907004 h 3920548"/>
                  <a:gd name="connsiteX13" fmla="*/ 7602068 w 7726629"/>
                  <a:gd name="connsiteY13" fmla="*/ 2896828 h 3920548"/>
                  <a:gd name="connsiteX14" fmla="*/ 7726610 w 7726629"/>
                  <a:gd name="connsiteY14" fmla="*/ 3023854 h 3920548"/>
                  <a:gd name="connsiteX15" fmla="*/ 7716465 w 7726629"/>
                  <a:gd name="connsiteY15" fmla="*/ 3562313 h 3920548"/>
                  <a:gd name="connsiteX16" fmla="*/ 7623758 w 7726629"/>
                  <a:gd name="connsiteY16" fmla="*/ 3599158 h 3920548"/>
                  <a:gd name="connsiteX17" fmla="*/ 7485223 w 7726629"/>
                  <a:gd name="connsiteY17" fmla="*/ 3460727 h 3920548"/>
                  <a:gd name="connsiteX18" fmla="*/ 6450234 w 7726629"/>
                  <a:gd name="connsiteY18" fmla="*/ 3911636 h 3920548"/>
                  <a:gd name="connsiteX19" fmla="*/ 4124876 w 7726629"/>
                  <a:gd name="connsiteY19" fmla="*/ 2639003 h 3920548"/>
                  <a:gd name="connsiteX20" fmla="*/ 3949608 w 7726629"/>
                  <a:gd name="connsiteY20" fmla="*/ 2457411 h 3920548"/>
                  <a:gd name="connsiteX21" fmla="*/ 3394037 w 7726629"/>
                  <a:gd name="connsiteY21" fmla="*/ 1877596 h 3920548"/>
                  <a:gd name="connsiteX22" fmla="*/ 3264524 w 7726629"/>
                  <a:gd name="connsiteY22" fmla="*/ 1742934 h 3920548"/>
                  <a:gd name="connsiteX23" fmla="*/ 2002166 w 7726629"/>
                  <a:gd name="connsiteY23" fmla="*/ 626688 h 3920548"/>
                  <a:gd name="connsiteX24" fmla="*/ 427389 w 7726629"/>
                  <a:gd name="connsiteY24" fmla="*/ 900950 h 3920548"/>
                  <a:gd name="connsiteX25" fmla="*/ 134002 w 7726629"/>
                  <a:gd name="connsiteY25" fmla="*/ 942886 h 3920548"/>
                  <a:gd name="connsiteX26" fmla="*/ 89597 w 7726629"/>
                  <a:gd name="connsiteY26" fmla="*/ 526321 h 3920548"/>
                  <a:gd name="connsiteX27" fmla="*/ 1501102 w 7726629"/>
                  <a:gd name="connsiteY27" fmla="*/ 914 h 3920548"/>
                  <a:gd name="connsiteX0" fmla="*/ 1501102 w 7726629"/>
                  <a:gd name="connsiteY0" fmla="*/ 914 h 3920548"/>
                  <a:gd name="connsiteX1" fmla="*/ 2022430 w 7726629"/>
                  <a:gd name="connsiteY1" fmla="*/ 93260 h 3920548"/>
                  <a:gd name="connsiteX2" fmla="*/ 3602316 w 7726629"/>
                  <a:gd name="connsiteY2" fmla="*/ 1367093 h 3920548"/>
                  <a:gd name="connsiteX3" fmla="*/ 3755970 w 7726629"/>
                  <a:gd name="connsiteY3" fmla="*/ 1527103 h 3920548"/>
                  <a:gd name="connsiteX4" fmla="*/ 3630482 w 7726629"/>
                  <a:gd name="connsiteY4" fmla="*/ 1573297 h 3920548"/>
                  <a:gd name="connsiteX5" fmla="*/ 3584915 w 7726629"/>
                  <a:gd name="connsiteY5" fmla="*/ 1602081 h 3920548"/>
                  <a:gd name="connsiteX6" fmla="*/ 4314137 w 7726629"/>
                  <a:gd name="connsiteY6" fmla="*/ 2108176 h 3920548"/>
                  <a:gd name="connsiteX7" fmla="*/ 4457570 w 7726629"/>
                  <a:gd name="connsiteY7" fmla="*/ 2259327 h 3920548"/>
                  <a:gd name="connsiteX8" fmla="*/ 6414726 w 7726629"/>
                  <a:gd name="connsiteY8" fmla="*/ 3407390 h 3920548"/>
                  <a:gd name="connsiteX9" fmla="*/ 7127166 w 7726629"/>
                  <a:gd name="connsiteY9" fmla="*/ 3100088 h 3920548"/>
                  <a:gd name="connsiteX10" fmla="*/ 7026764 w 7726629"/>
                  <a:gd name="connsiteY10" fmla="*/ 2999730 h 3920548"/>
                  <a:gd name="connsiteX11" fmla="*/ 7063671 w 7726629"/>
                  <a:gd name="connsiteY11" fmla="*/ 2907004 h 3920548"/>
                  <a:gd name="connsiteX12" fmla="*/ 7602068 w 7726629"/>
                  <a:gd name="connsiteY12" fmla="*/ 2896828 h 3920548"/>
                  <a:gd name="connsiteX13" fmla="*/ 7726610 w 7726629"/>
                  <a:gd name="connsiteY13" fmla="*/ 3023854 h 3920548"/>
                  <a:gd name="connsiteX14" fmla="*/ 7716465 w 7726629"/>
                  <a:gd name="connsiteY14" fmla="*/ 3562313 h 3920548"/>
                  <a:gd name="connsiteX15" fmla="*/ 7623758 w 7726629"/>
                  <a:gd name="connsiteY15" fmla="*/ 3599158 h 3920548"/>
                  <a:gd name="connsiteX16" fmla="*/ 7485223 w 7726629"/>
                  <a:gd name="connsiteY16" fmla="*/ 3460727 h 3920548"/>
                  <a:gd name="connsiteX17" fmla="*/ 6450234 w 7726629"/>
                  <a:gd name="connsiteY17" fmla="*/ 3911636 h 3920548"/>
                  <a:gd name="connsiteX18" fmla="*/ 4124876 w 7726629"/>
                  <a:gd name="connsiteY18" fmla="*/ 2639003 h 3920548"/>
                  <a:gd name="connsiteX19" fmla="*/ 3949608 w 7726629"/>
                  <a:gd name="connsiteY19" fmla="*/ 2457411 h 3920548"/>
                  <a:gd name="connsiteX20" fmla="*/ 3394037 w 7726629"/>
                  <a:gd name="connsiteY20" fmla="*/ 1877596 h 3920548"/>
                  <a:gd name="connsiteX21" fmla="*/ 3264524 w 7726629"/>
                  <a:gd name="connsiteY21" fmla="*/ 1742934 h 3920548"/>
                  <a:gd name="connsiteX22" fmla="*/ 2002166 w 7726629"/>
                  <a:gd name="connsiteY22" fmla="*/ 626688 h 3920548"/>
                  <a:gd name="connsiteX23" fmla="*/ 427389 w 7726629"/>
                  <a:gd name="connsiteY23" fmla="*/ 900950 h 3920548"/>
                  <a:gd name="connsiteX24" fmla="*/ 134002 w 7726629"/>
                  <a:gd name="connsiteY24" fmla="*/ 942886 h 3920548"/>
                  <a:gd name="connsiteX25" fmla="*/ 89597 w 7726629"/>
                  <a:gd name="connsiteY25" fmla="*/ 526321 h 3920548"/>
                  <a:gd name="connsiteX26" fmla="*/ 1501102 w 7726629"/>
                  <a:gd name="connsiteY26" fmla="*/ 914 h 3920548"/>
                  <a:gd name="connsiteX0" fmla="*/ 1501102 w 7726629"/>
                  <a:gd name="connsiteY0" fmla="*/ 914 h 3920548"/>
                  <a:gd name="connsiteX1" fmla="*/ 2022430 w 7726629"/>
                  <a:gd name="connsiteY1" fmla="*/ 93260 h 3920548"/>
                  <a:gd name="connsiteX2" fmla="*/ 3602316 w 7726629"/>
                  <a:gd name="connsiteY2" fmla="*/ 1367093 h 3920548"/>
                  <a:gd name="connsiteX3" fmla="*/ 3755970 w 7726629"/>
                  <a:gd name="connsiteY3" fmla="*/ 1527103 h 3920548"/>
                  <a:gd name="connsiteX4" fmla="*/ 3630482 w 7726629"/>
                  <a:gd name="connsiteY4" fmla="*/ 1573297 h 3920548"/>
                  <a:gd name="connsiteX5" fmla="*/ 4314137 w 7726629"/>
                  <a:gd name="connsiteY5" fmla="*/ 2108176 h 3920548"/>
                  <a:gd name="connsiteX6" fmla="*/ 4457570 w 7726629"/>
                  <a:gd name="connsiteY6" fmla="*/ 2259327 h 3920548"/>
                  <a:gd name="connsiteX7" fmla="*/ 6414726 w 7726629"/>
                  <a:gd name="connsiteY7" fmla="*/ 3407390 h 3920548"/>
                  <a:gd name="connsiteX8" fmla="*/ 7127166 w 7726629"/>
                  <a:gd name="connsiteY8" fmla="*/ 3100088 h 3920548"/>
                  <a:gd name="connsiteX9" fmla="*/ 7026764 w 7726629"/>
                  <a:gd name="connsiteY9" fmla="*/ 2999730 h 3920548"/>
                  <a:gd name="connsiteX10" fmla="*/ 7063671 w 7726629"/>
                  <a:gd name="connsiteY10" fmla="*/ 2907004 h 3920548"/>
                  <a:gd name="connsiteX11" fmla="*/ 7602068 w 7726629"/>
                  <a:gd name="connsiteY11" fmla="*/ 2896828 h 3920548"/>
                  <a:gd name="connsiteX12" fmla="*/ 7726610 w 7726629"/>
                  <a:gd name="connsiteY12" fmla="*/ 3023854 h 3920548"/>
                  <a:gd name="connsiteX13" fmla="*/ 7716465 w 7726629"/>
                  <a:gd name="connsiteY13" fmla="*/ 3562313 h 3920548"/>
                  <a:gd name="connsiteX14" fmla="*/ 7623758 w 7726629"/>
                  <a:gd name="connsiteY14" fmla="*/ 3599158 h 3920548"/>
                  <a:gd name="connsiteX15" fmla="*/ 7485223 w 7726629"/>
                  <a:gd name="connsiteY15" fmla="*/ 3460727 h 3920548"/>
                  <a:gd name="connsiteX16" fmla="*/ 6450234 w 7726629"/>
                  <a:gd name="connsiteY16" fmla="*/ 3911636 h 3920548"/>
                  <a:gd name="connsiteX17" fmla="*/ 4124876 w 7726629"/>
                  <a:gd name="connsiteY17" fmla="*/ 2639003 h 3920548"/>
                  <a:gd name="connsiteX18" fmla="*/ 3949608 w 7726629"/>
                  <a:gd name="connsiteY18" fmla="*/ 2457411 h 3920548"/>
                  <a:gd name="connsiteX19" fmla="*/ 3394037 w 7726629"/>
                  <a:gd name="connsiteY19" fmla="*/ 1877596 h 3920548"/>
                  <a:gd name="connsiteX20" fmla="*/ 3264524 w 7726629"/>
                  <a:gd name="connsiteY20" fmla="*/ 1742934 h 3920548"/>
                  <a:gd name="connsiteX21" fmla="*/ 2002166 w 7726629"/>
                  <a:gd name="connsiteY21" fmla="*/ 626688 h 3920548"/>
                  <a:gd name="connsiteX22" fmla="*/ 427389 w 7726629"/>
                  <a:gd name="connsiteY22" fmla="*/ 900950 h 3920548"/>
                  <a:gd name="connsiteX23" fmla="*/ 134002 w 7726629"/>
                  <a:gd name="connsiteY23" fmla="*/ 942886 h 3920548"/>
                  <a:gd name="connsiteX24" fmla="*/ 89597 w 7726629"/>
                  <a:gd name="connsiteY24" fmla="*/ 526321 h 3920548"/>
                  <a:gd name="connsiteX25" fmla="*/ 1501102 w 7726629"/>
                  <a:gd name="connsiteY25" fmla="*/ 914 h 3920548"/>
                  <a:gd name="connsiteX0" fmla="*/ 1501102 w 7726629"/>
                  <a:gd name="connsiteY0" fmla="*/ 914 h 3920548"/>
                  <a:gd name="connsiteX1" fmla="*/ 2022430 w 7726629"/>
                  <a:gd name="connsiteY1" fmla="*/ 93260 h 3920548"/>
                  <a:gd name="connsiteX2" fmla="*/ 3602316 w 7726629"/>
                  <a:gd name="connsiteY2" fmla="*/ 1367093 h 3920548"/>
                  <a:gd name="connsiteX3" fmla="*/ 3755970 w 7726629"/>
                  <a:gd name="connsiteY3" fmla="*/ 1527103 h 3920548"/>
                  <a:gd name="connsiteX4" fmla="*/ 4314137 w 7726629"/>
                  <a:gd name="connsiteY4" fmla="*/ 2108176 h 3920548"/>
                  <a:gd name="connsiteX5" fmla="*/ 4457570 w 7726629"/>
                  <a:gd name="connsiteY5" fmla="*/ 2259327 h 3920548"/>
                  <a:gd name="connsiteX6" fmla="*/ 6414726 w 7726629"/>
                  <a:gd name="connsiteY6" fmla="*/ 3407390 h 3920548"/>
                  <a:gd name="connsiteX7" fmla="*/ 7127166 w 7726629"/>
                  <a:gd name="connsiteY7" fmla="*/ 3100088 h 3920548"/>
                  <a:gd name="connsiteX8" fmla="*/ 7026764 w 7726629"/>
                  <a:gd name="connsiteY8" fmla="*/ 2999730 h 3920548"/>
                  <a:gd name="connsiteX9" fmla="*/ 7063671 w 7726629"/>
                  <a:gd name="connsiteY9" fmla="*/ 2907004 h 3920548"/>
                  <a:gd name="connsiteX10" fmla="*/ 7602068 w 7726629"/>
                  <a:gd name="connsiteY10" fmla="*/ 2896828 h 3920548"/>
                  <a:gd name="connsiteX11" fmla="*/ 7726610 w 7726629"/>
                  <a:gd name="connsiteY11" fmla="*/ 3023854 h 3920548"/>
                  <a:gd name="connsiteX12" fmla="*/ 7716465 w 7726629"/>
                  <a:gd name="connsiteY12" fmla="*/ 3562313 h 3920548"/>
                  <a:gd name="connsiteX13" fmla="*/ 7623758 w 7726629"/>
                  <a:gd name="connsiteY13" fmla="*/ 3599158 h 3920548"/>
                  <a:gd name="connsiteX14" fmla="*/ 7485223 w 7726629"/>
                  <a:gd name="connsiteY14" fmla="*/ 3460727 h 3920548"/>
                  <a:gd name="connsiteX15" fmla="*/ 6450234 w 7726629"/>
                  <a:gd name="connsiteY15" fmla="*/ 3911636 h 3920548"/>
                  <a:gd name="connsiteX16" fmla="*/ 4124876 w 7726629"/>
                  <a:gd name="connsiteY16" fmla="*/ 2639003 h 3920548"/>
                  <a:gd name="connsiteX17" fmla="*/ 3949608 w 7726629"/>
                  <a:gd name="connsiteY17" fmla="*/ 2457411 h 3920548"/>
                  <a:gd name="connsiteX18" fmla="*/ 3394037 w 7726629"/>
                  <a:gd name="connsiteY18" fmla="*/ 1877596 h 3920548"/>
                  <a:gd name="connsiteX19" fmla="*/ 3264524 w 7726629"/>
                  <a:gd name="connsiteY19" fmla="*/ 1742934 h 3920548"/>
                  <a:gd name="connsiteX20" fmla="*/ 2002166 w 7726629"/>
                  <a:gd name="connsiteY20" fmla="*/ 626688 h 3920548"/>
                  <a:gd name="connsiteX21" fmla="*/ 427389 w 7726629"/>
                  <a:gd name="connsiteY21" fmla="*/ 900950 h 3920548"/>
                  <a:gd name="connsiteX22" fmla="*/ 134002 w 7726629"/>
                  <a:gd name="connsiteY22" fmla="*/ 942886 h 3920548"/>
                  <a:gd name="connsiteX23" fmla="*/ 89597 w 7726629"/>
                  <a:gd name="connsiteY23" fmla="*/ 526321 h 3920548"/>
                  <a:gd name="connsiteX24" fmla="*/ 1501102 w 7726629"/>
                  <a:gd name="connsiteY24" fmla="*/ 914 h 392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726629" h="3920548">
                    <a:moveTo>
                      <a:pt x="1501102" y="914"/>
                    </a:moveTo>
                    <a:cubicBezTo>
                      <a:pt x="1679131" y="6348"/>
                      <a:pt x="1855736" y="36111"/>
                      <a:pt x="2022430" y="93260"/>
                    </a:cubicBezTo>
                    <a:cubicBezTo>
                      <a:pt x="2559690" y="277407"/>
                      <a:pt x="2873341" y="570773"/>
                      <a:pt x="3602316" y="1367093"/>
                    </a:cubicBezTo>
                    <a:cubicBezTo>
                      <a:pt x="3617470" y="1383588"/>
                      <a:pt x="3675971" y="1444535"/>
                      <a:pt x="3755970" y="1527103"/>
                    </a:cubicBezTo>
                    <a:lnTo>
                      <a:pt x="4314137" y="2108176"/>
                    </a:lnTo>
                    <a:lnTo>
                      <a:pt x="4457570" y="2259327"/>
                    </a:lnTo>
                    <a:cubicBezTo>
                      <a:pt x="5153568" y="3021310"/>
                      <a:pt x="5746715" y="3515380"/>
                      <a:pt x="6414726" y="3407390"/>
                    </a:cubicBezTo>
                    <a:cubicBezTo>
                      <a:pt x="6779080" y="3347737"/>
                      <a:pt x="6991255" y="3211850"/>
                      <a:pt x="7127166" y="3100088"/>
                    </a:cubicBezTo>
                    <a:lnTo>
                      <a:pt x="7026764" y="2999730"/>
                    </a:lnTo>
                    <a:cubicBezTo>
                      <a:pt x="6977262" y="2950165"/>
                      <a:pt x="6993704" y="2908320"/>
                      <a:pt x="7063671" y="2907004"/>
                    </a:cubicBezTo>
                    <a:lnTo>
                      <a:pt x="7602068" y="2896828"/>
                    </a:lnTo>
                    <a:cubicBezTo>
                      <a:pt x="7672036" y="2895600"/>
                      <a:pt x="7727834" y="2952709"/>
                      <a:pt x="7726610" y="3023854"/>
                    </a:cubicBezTo>
                    <a:lnTo>
                      <a:pt x="7716465" y="3562313"/>
                    </a:lnTo>
                    <a:cubicBezTo>
                      <a:pt x="7715066" y="3632230"/>
                      <a:pt x="7673260" y="3648723"/>
                      <a:pt x="7623758" y="3599158"/>
                    </a:cubicBezTo>
                    <a:lnTo>
                      <a:pt x="7485223" y="3460727"/>
                    </a:lnTo>
                    <a:cubicBezTo>
                      <a:pt x="7266751" y="3643635"/>
                      <a:pt x="6873186" y="3873475"/>
                      <a:pt x="6450234" y="3911636"/>
                    </a:cubicBezTo>
                    <a:cubicBezTo>
                      <a:pt x="5440608" y="4003046"/>
                      <a:pt x="4829795" y="3378177"/>
                      <a:pt x="4124876" y="2639003"/>
                    </a:cubicBezTo>
                    <a:cubicBezTo>
                      <a:pt x="4122252" y="2637775"/>
                      <a:pt x="4051236" y="2562857"/>
                      <a:pt x="3949608" y="2457411"/>
                    </a:cubicBezTo>
                    <a:lnTo>
                      <a:pt x="3394037" y="1877596"/>
                    </a:lnTo>
                    <a:lnTo>
                      <a:pt x="3264524" y="1742934"/>
                    </a:lnTo>
                    <a:cubicBezTo>
                      <a:pt x="2567267" y="981002"/>
                      <a:pt x="2356521" y="793035"/>
                      <a:pt x="2002166" y="626688"/>
                    </a:cubicBezTo>
                    <a:cubicBezTo>
                      <a:pt x="1498033" y="389143"/>
                      <a:pt x="826149" y="513647"/>
                      <a:pt x="427389" y="900950"/>
                    </a:cubicBezTo>
                    <a:cubicBezTo>
                      <a:pt x="349857" y="975876"/>
                      <a:pt x="229331" y="993676"/>
                      <a:pt x="134002" y="942886"/>
                    </a:cubicBezTo>
                    <a:cubicBezTo>
                      <a:pt x="-19652" y="861623"/>
                      <a:pt x="-50136" y="644394"/>
                      <a:pt x="89597" y="526321"/>
                    </a:cubicBezTo>
                    <a:cubicBezTo>
                      <a:pt x="420121" y="187267"/>
                      <a:pt x="967017" y="-15389"/>
                      <a:pt x="1501102" y="91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7030A0">
                      <a:lumMod val="99000"/>
                      <a:alpha val="54000"/>
                    </a:srgbClr>
                  </a:gs>
                  <a:gs pos="0">
                    <a:srgbClr val="012A35">
                      <a:alpha val="60000"/>
                    </a:srgbClr>
                  </a:gs>
                </a:gsLst>
                <a:lin ang="16200000" scaled="1"/>
                <a:tileRect/>
              </a:gradFill>
              <a:ln w="25400" cap="flat">
                <a:noFill/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0956" tIns="30956" rIns="30956" bIns="30956" numCol="1" spcCol="381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sz="2438" dirty="0">
                  <a:solidFill>
                    <a:srgbClr val="FFFFFF"/>
                  </a:solidFill>
                  <a:latin typeface="GOST 2.30481 type A" panose="00000400000000000000" pitchFamily="2" charset="0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2403812" y="4382479"/>
                <a:ext cx="228992" cy="221649"/>
              </a:xfrm>
              <a:prstGeom prst="ellipse">
                <a:avLst/>
              </a:prstGeom>
              <a:solidFill>
                <a:srgbClr val="9076A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63" dirty="0">
                  <a:latin typeface="GOST 2.30481 type A" panose="00000400000000000000" pitchFamily="2" charset="0"/>
                </a:endParaRPr>
              </a:p>
            </p:txBody>
          </p:sp>
        </p:grpSp>
        <p:sp>
          <p:nvSpPr>
            <p:cNvPr id="51" name="Овал 50"/>
            <p:cNvSpPr/>
            <p:nvPr/>
          </p:nvSpPr>
          <p:spPr>
            <a:xfrm>
              <a:off x="7651308" y="4704923"/>
              <a:ext cx="228992" cy="221649"/>
            </a:xfrm>
            <a:prstGeom prst="ellipse">
              <a:avLst/>
            </a:prstGeom>
            <a:solidFill>
              <a:srgbClr val="9076A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63" dirty="0"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4381652" y="3238239"/>
            <a:ext cx="2887295" cy="1128459"/>
            <a:chOff x="4381652" y="3238239"/>
            <a:chExt cx="2887295" cy="1128459"/>
          </a:xfrm>
        </p:grpSpPr>
        <p:sp>
          <p:nvSpPr>
            <p:cNvPr id="38" name="Овал 37"/>
            <p:cNvSpPr/>
            <p:nvPr/>
          </p:nvSpPr>
          <p:spPr>
            <a:xfrm>
              <a:off x="7039955" y="4145049"/>
              <a:ext cx="228992" cy="22164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63" dirty="0">
                <a:latin typeface="GOST 2.30481 type A" panose="00000400000000000000" pitchFamily="2" charset="0"/>
              </a:endParaRPr>
            </a:p>
          </p:txBody>
        </p:sp>
        <p:grpSp>
          <p:nvGrpSpPr>
            <p:cNvPr id="13" name="Групувати 12"/>
            <p:cNvGrpSpPr/>
            <p:nvPr/>
          </p:nvGrpSpPr>
          <p:grpSpPr>
            <a:xfrm>
              <a:off x="4381652" y="3238239"/>
              <a:ext cx="2632169" cy="723619"/>
              <a:chOff x="4381652" y="3238239"/>
              <a:chExt cx="2632169" cy="723619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4381652" y="3740209"/>
                <a:ext cx="228992" cy="22164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63" dirty="0">
                  <a:latin typeface="GOST 2.30481 type A" panose="00000400000000000000" pitchFamily="2" charset="0"/>
                </a:endParaRPr>
              </a:p>
            </p:txBody>
          </p:sp>
          <p:grpSp>
            <p:nvGrpSpPr>
              <p:cNvPr id="10" name="Групувати 9"/>
              <p:cNvGrpSpPr/>
              <p:nvPr/>
            </p:nvGrpSpPr>
            <p:grpSpPr>
              <a:xfrm>
                <a:off x="4606329" y="3238239"/>
                <a:ext cx="2407492" cy="720831"/>
                <a:chOff x="4606329" y="3238239"/>
                <a:chExt cx="2407492" cy="720831"/>
              </a:xfrm>
            </p:grpSpPr>
            <p:sp>
              <p:nvSpPr>
                <p:cNvPr id="30" name="Freeform: Shape 84">
                  <a:extLst>
                    <a:ext uri="{FF2B5EF4-FFF2-40B4-BE49-F238E27FC236}">
                      <a16:creationId xmlns:a16="http://schemas.microsoft.com/office/drawing/2014/main" id="{BCAC52B5-619B-4FE3-A109-FCF04B7FCB60}"/>
                    </a:ext>
                  </a:extLst>
                </p:cNvPr>
                <p:cNvSpPr/>
                <p:nvPr/>
              </p:nvSpPr>
              <p:spPr>
                <a:xfrm>
                  <a:off x="4606329" y="3238239"/>
                  <a:ext cx="2407492" cy="720831"/>
                </a:xfrm>
                <a:custGeom>
                  <a:avLst/>
                  <a:gdLst>
                    <a:gd name="connsiteX0" fmla="*/ 1169078 w 2517798"/>
                    <a:gd name="connsiteY0" fmla="*/ 810 h 956275"/>
                    <a:gd name="connsiteX1" fmla="*/ 1698218 w 2517798"/>
                    <a:gd name="connsiteY1" fmla="*/ 71876 h 956275"/>
                    <a:gd name="connsiteX2" fmla="*/ 2319051 w 2517798"/>
                    <a:gd name="connsiteY2" fmla="*/ 410970 h 956275"/>
                    <a:gd name="connsiteX3" fmla="*/ 2460574 w 2517798"/>
                    <a:gd name="connsiteY3" fmla="*/ 288229 h 956275"/>
                    <a:gd name="connsiteX4" fmla="*/ 2515670 w 2517798"/>
                    <a:gd name="connsiteY4" fmla="*/ 313006 h 956275"/>
                    <a:gd name="connsiteX5" fmla="*/ 2517798 w 2517798"/>
                    <a:gd name="connsiteY5" fmla="*/ 893184 h 956275"/>
                    <a:gd name="connsiteX6" fmla="*/ 2446504 w 2517798"/>
                    <a:gd name="connsiteY6" fmla="*/ 955608 h 956275"/>
                    <a:gd name="connsiteX7" fmla="*/ 1869890 w 2517798"/>
                    <a:gd name="connsiteY7" fmla="*/ 874911 h 956275"/>
                    <a:gd name="connsiteX8" fmla="*/ 1852628 w 2517798"/>
                    <a:gd name="connsiteY8" fmla="*/ 817846 h 956275"/>
                    <a:gd name="connsiteX9" fmla="*/ 1988713 w 2517798"/>
                    <a:gd name="connsiteY9" fmla="*/ 699456 h 956275"/>
                    <a:gd name="connsiteX10" fmla="*/ 1643122 w 2517798"/>
                    <a:gd name="connsiteY10" fmla="*/ 505682 h 956275"/>
                    <a:gd name="connsiteX11" fmla="*/ 817040 w 2517798"/>
                    <a:gd name="connsiteY11" fmla="*/ 491667 h 956275"/>
                    <a:gd name="connsiteX12" fmla="*/ 293393 w 2517798"/>
                    <a:gd name="connsiteY12" fmla="*/ 808136 h 956275"/>
                    <a:gd name="connsiteX13" fmla="*/ 103277 w 2517798"/>
                    <a:gd name="connsiteY13" fmla="*/ 793068 h 956275"/>
                    <a:gd name="connsiteX14" fmla="*/ 65561 w 2517798"/>
                    <a:gd name="connsiteY14" fmla="*/ 455074 h 956275"/>
                    <a:gd name="connsiteX15" fmla="*/ 811719 w 2517798"/>
                    <a:gd name="connsiteY15" fmla="*/ 48198 h 956275"/>
                    <a:gd name="connsiteX16" fmla="*/ 1169078 w 2517798"/>
                    <a:gd name="connsiteY16" fmla="*/ 810 h 956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17798" h="956275">
                      <a:moveTo>
                        <a:pt x="1169078" y="810"/>
                      </a:moveTo>
                      <a:cubicBezTo>
                        <a:pt x="1362035" y="-5080"/>
                        <a:pt x="1542966" y="21412"/>
                        <a:pt x="1698218" y="71876"/>
                      </a:cubicBezTo>
                      <a:cubicBezTo>
                        <a:pt x="1957381" y="148314"/>
                        <a:pt x="2204603" y="319464"/>
                        <a:pt x="2319051" y="410970"/>
                      </a:cubicBezTo>
                      <a:lnTo>
                        <a:pt x="2460574" y="288229"/>
                      </a:lnTo>
                      <a:cubicBezTo>
                        <a:pt x="2490841" y="262399"/>
                        <a:pt x="2515670" y="273162"/>
                        <a:pt x="2515670" y="313006"/>
                      </a:cubicBezTo>
                      <a:lnTo>
                        <a:pt x="2517798" y="893184"/>
                      </a:lnTo>
                      <a:cubicBezTo>
                        <a:pt x="2517798" y="933029"/>
                        <a:pt x="2485402" y="961012"/>
                        <a:pt x="2446504" y="955608"/>
                      </a:cubicBezTo>
                      <a:lnTo>
                        <a:pt x="1869890" y="874911"/>
                      </a:lnTo>
                      <a:cubicBezTo>
                        <a:pt x="1830992" y="869507"/>
                        <a:pt x="1822361" y="843676"/>
                        <a:pt x="1852628" y="817846"/>
                      </a:cubicBezTo>
                      <a:lnTo>
                        <a:pt x="1988713" y="699456"/>
                      </a:lnTo>
                      <a:cubicBezTo>
                        <a:pt x="1902286" y="636986"/>
                        <a:pt x="1778142" y="556289"/>
                        <a:pt x="1643122" y="505682"/>
                      </a:cubicBezTo>
                      <a:cubicBezTo>
                        <a:pt x="1364569" y="401261"/>
                        <a:pt x="1065444" y="406665"/>
                        <a:pt x="817040" y="491667"/>
                      </a:cubicBezTo>
                      <a:cubicBezTo>
                        <a:pt x="480199" y="606851"/>
                        <a:pt x="383012" y="772642"/>
                        <a:pt x="293393" y="808136"/>
                      </a:cubicBezTo>
                      <a:cubicBezTo>
                        <a:pt x="231794" y="832913"/>
                        <a:pt x="159437" y="827555"/>
                        <a:pt x="103277" y="793068"/>
                      </a:cubicBezTo>
                      <a:cubicBezTo>
                        <a:pt x="-16610" y="720981"/>
                        <a:pt x="-36000" y="550885"/>
                        <a:pt x="65561" y="455074"/>
                      </a:cubicBezTo>
                      <a:cubicBezTo>
                        <a:pt x="258751" y="261346"/>
                        <a:pt x="588144" y="93402"/>
                        <a:pt x="811719" y="48198"/>
                      </a:cubicBezTo>
                      <a:cubicBezTo>
                        <a:pt x="933202" y="19534"/>
                        <a:pt x="1053305" y="4343"/>
                        <a:pt x="1169078" y="81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25400" cap="flat">
                  <a:noFill/>
                  <a:prstDash val="solid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0956" tIns="30956" rIns="30956" bIns="30956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438" dirty="0">
                    <a:solidFill>
                      <a:srgbClr val="FFFFFF"/>
                    </a:solidFill>
                    <a:latin typeface="GOST 2.30481 type A" panose="00000400000000000000" pitchFamily="2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5F891E-4D8A-4285-B3FA-955684D21DE1}"/>
                    </a:ext>
                  </a:extLst>
                </p:cNvPr>
                <p:cNvSpPr txBox="1"/>
                <p:nvPr/>
              </p:nvSpPr>
              <p:spPr>
                <a:xfrm>
                  <a:off x="5155739" y="3247376"/>
                  <a:ext cx="1085525" cy="34426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ru-RU" sz="1950" b="1" dirty="0">
                      <a:solidFill>
                        <a:schemeClr val="bg1"/>
                      </a:solidFill>
                      <a:latin typeface="GOST 2.30481 type A" panose="00000400000000000000" pitchFamily="2" charset="0"/>
                      <a:cs typeface="Times New Roman" panose="02020603050405020304" pitchFamily="18" charset="0"/>
                    </a:rPr>
                    <a:t>+ </a:t>
                  </a:r>
                  <a:r>
                    <a:rPr lang="en-US" sz="1950" b="1" dirty="0">
                      <a:solidFill>
                        <a:schemeClr val="bg1"/>
                      </a:solidFill>
                      <a:latin typeface="GOST 2.30481 type A" panose="00000400000000000000" pitchFamily="2" charset="0"/>
                      <a:cs typeface="Times New Roman" panose="02020603050405020304" pitchFamily="18" charset="0"/>
                    </a:rPr>
                    <a:t>65,</a:t>
                  </a:r>
                  <a:r>
                    <a:rPr lang="uk-UA" sz="1950" b="1" dirty="0">
                      <a:solidFill>
                        <a:schemeClr val="bg1"/>
                      </a:solidFill>
                      <a:latin typeface="GOST 2.30481 type A" panose="00000400000000000000" pitchFamily="2" charset="0"/>
                      <a:cs typeface="Times New Roman" panose="02020603050405020304" pitchFamily="18" charset="0"/>
                    </a:rPr>
                    <a:t>3</a:t>
                  </a:r>
                  <a:r>
                    <a:rPr lang="ru-RU" sz="1950" b="1" dirty="0">
                      <a:solidFill>
                        <a:schemeClr val="bg1"/>
                      </a:solidFill>
                      <a:latin typeface="GOST 2.30481 type A" panose="00000400000000000000" pitchFamily="2" charset="0"/>
                      <a:cs typeface="Times New Roman" panose="02020603050405020304" pitchFamily="18" charset="0"/>
                    </a:rPr>
                    <a:t> %</a:t>
                  </a:r>
                  <a:endParaRPr lang="id-ID" sz="1950" b="1" dirty="0">
                    <a:solidFill>
                      <a:schemeClr val="bg1"/>
                    </a:solidFill>
                    <a:latin typeface="GOST 2.30481 type A" panose="00000400000000000000" pitchFamily="2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33DAC1-BB31-40A6-AF0F-6DD57230D546}"/>
              </a:ext>
            </a:extLst>
          </p:cNvPr>
          <p:cNvCxnSpPr/>
          <p:nvPr/>
        </p:nvCxnSpPr>
        <p:spPr>
          <a:xfrm flipV="1">
            <a:off x="666750" y="5580939"/>
            <a:ext cx="8943975" cy="1691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увати 14"/>
          <p:cNvGrpSpPr/>
          <p:nvPr/>
        </p:nvGrpSpPr>
        <p:grpSpPr>
          <a:xfrm>
            <a:off x="5752366" y="1706578"/>
            <a:ext cx="2125284" cy="1510010"/>
            <a:chOff x="5752366" y="1706578"/>
            <a:chExt cx="2125284" cy="1510010"/>
          </a:xfrm>
        </p:grpSpPr>
        <p:sp>
          <p:nvSpPr>
            <p:cNvPr id="49" name="Овал 48"/>
            <p:cNvSpPr/>
            <p:nvPr/>
          </p:nvSpPr>
          <p:spPr>
            <a:xfrm>
              <a:off x="7648658" y="2334051"/>
              <a:ext cx="228992" cy="221649"/>
            </a:xfrm>
            <a:prstGeom prst="ellipse">
              <a:avLst/>
            </a:prstGeom>
            <a:solidFill>
              <a:srgbClr val="FA86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63" dirty="0">
                <a:latin typeface="GOST 2.30481 type A" panose="00000400000000000000" pitchFamily="2" charset="0"/>
              </a:endParaRPr>
            </a:p>
          </p:txBody>
        </p:sp>
        <p:grpSp>
          <p:nvGrpSpPr>
            <p:cNvPr id="14" name="Групувати 13"/>
            <p:cNvGrpSpPr/>
            <p:nvPr/>
          </p:nvGrpSpPr>
          <p:grpSpPr>
            <a:xfrm>
              <a:off x="5752366" y="1706578"/>
              <a:ext cx="1771295" cy="1510010"/>
              <a:chOff x="5752366" y="1706578"/>
              <a:chExt cx="1771295" cy="151001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865125" y="2994939"/>
                <a:ext cx="228992" cy="221649"/>
              </a:xfrm>
              <a:prstGeom prst="ellipse">
                <a:avLst/>
              </a:prstGeom>
              <a:solidFill>
                <a:srgbClr val="FA863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63" dirty="0">
                  <a:latin typeface="GOST 2.30481 type A" panose="00000400000000000000" pitchFamily="2" charset="0"/>
                </a:endParaRPr>
              </a:p>
            </p:txBody>
          </p:sp>
          <p:grpSp>
            <p:nvGrpSpPr>
              <p:cNvPr id="8" name="Групувати 7"/>
              <p:cNvGrpSpPr/>
              <p:nvPr/>
            </p:nvGrpSpPr>
            <p:grpSpPr>
              <a:xfrm>
                <a:off x="5752366" y="1706578"/>
                <a:ext cx="1771295" cy="691798"/>
                <a:chOff x="5752366" y="1706578"/>
                <a:chExt cx="1771295" cy="691798"/>
              </a:xfrm>
            </p:grpSpPr>
            <p:sp>
              <p:nvSpPr>
                <p:cNvPr id="41" name="Freeform: Shape 84">
                  <a:extLst>
                    <a:ext uri="{FF2B5EF4-FFF2-40B4-BE49-F238E27FC236}">
                      <a16:creationId xmlns:a16="http://schemas.microsoft.com/office/drawing/2014/main" id="{BCAC52B5-619B-4FE3-A109-FCF04B7FCB60}"/>
                    </a:ext>
                  </a:extLst>
                </p:cNvPr>
                <p:cNvSpPr/>
                <p:nvPr/>
              </p:nvSpPr>
              <p:spPr>
                <a:xfrm rot="20351261">
                  <a:off x="5752366" y="1763243"/>
                  <a:ext cx="1771295" cy="635133"/>
                </a:xfrm>
                <a:custGeom>
                  <a:avLst/>
                  <a:gdLst>
                    <a:gd name="connsiteX0" fmla="*/ 1169078 w 2517798"/>
                    <a:gd name="connsiteY0" fmla="*/ 810 h 956275"/>
                    <a:gd name="connsiteX1" fmla="*/ 1698218 w 2517798"/>
                    <a:gd name="connsiteY1" fmla="*/ 71876 h 956275"/>
                    <a:gd name="connsiteX2" fmla="*/ 2319051 w 2517798"/>
                    <a:gd name="connsiteY2" fmla="*/ 410970 h 956275"/>
                    <a:gd name="connsiteX3" fmla="*/ 2460574 w 2517798"/>
                    <a:gd name="connsiteY3" fmla="*/ 288229 h 956275"/>
                    <a:gd name="connsiteX4" fmla="*/ 2515670 w 2517798"/>
                    <a:gd name="connsiteY4" fmla="*/ 313006 h 956275"/>
                    <a:gd name="connsiteX5" fmla="*/ 2517798 w 2517798"/>
                    <a:gd name="connsiteY5" fmla="*/ 893184 h 956275"/>
                    <a:gd name="connsiteX6" fmla="*/ 2446504 w 2517798"/>
                    <a:gd name="connsiteY6" fmla="*/ 955608 h 956275"/>
                    <a:gd name="connsiteX7" fmla="*/ 1869890 w 2517798"/>
                    <a:gd name="connsiteY7" fmla="*/ 874911 h 956275"/>
                    <a:gd name="connsiteX8" fmla="*/ 1852628 w 2517798"/>
                    <a:gd name="connsiteY8" fmla="*/ 817846 h 956275"/>
                    <a:gd name="connsiteX9" fmla="*/ 1988713 w 2517798"/>
                    <a:gd name="connsiteY9" fmla="*/ 699456 h 956275"/>
                    <a:gd name="connsiteX10" fmla="*/ 1643122 w 2517798"/>
                    <a:gd name="connsiteY10" fmla="*/ 505682 h 956275"/>
                    <a:gd name="connsiteX11" fmla="*/ 817040 w 2517798"/>
                    <a:gd name="connsiteY11" fmla="*/ 491667 h 956275"/>
                    <a:gd name="connsiteX12" fmla="*/ 293393 w 2517798"/>
                    <a:gd name="connsiteY12" fmla="*/ 808136 h 956275"/>
                    <a:gd name="connsiteX13" fmla="*/ 103277 w 2517798"/>
                    <a:gd name="connsiteY13" fmla="*/ 793068 h 956275"/>
                    <a:gd name="connsiteX14" fmla="*/ 65561 w 2517798"/>
                    <a:gd name="connsiteY14" fmla="*/ 455074 h 956275"/>
                    <a:gd name="connsiteX15" fmla="*/ 811719 w 2517798"/>
                    <a:gd name="connsiteY15" fmla="*/ 48198 h 956275"/>
                    <a:gd name="connsiteX16" fmla="*/ 1169078 w 2517798"/>
                    <a:gd name="connsiteY16" fmla="*/ 810 h 956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17798" h="956275">
                      <a:moveTo>
                        <a:pt x="1169078" y="810"/>
                      </a:moveTo>
                      <a:cubicBezTo>
                        <a:pt x="1362035" y="-5080"/>
                        <a:pt x="1542966" y="21412"/>
                        <a:pt x="1698218" y="71876"/>
                      </a:cubicBezTo>
                      <a:cubicBezTo>
                        <a:pt x="1957381" y="148314"/>
                        <a:pt x="2204603" y="319464"/>
                        <a:pt x="2319051" y="410970"/>
                      </a:cubicBezTo>
                      <a:lnTo>
                        <a:pt x="2460574" y="288229"/>
                      </a:lnTo>
                      <a:cubicBezTo>
                        <a:pt x="2490841" y="262399"/>
                        <a:pt x="2515670" y="273162"/>
                        <a:pt x="2515670" y="313006"/>
                      </a:cubicBezTo>
                      <a:lnTo>
                        <a:pt x="2517798" y="893184"/>
                      </a:lnTo>
                      <a:cubicBezTo>
                        <a:pt x="2517798" y="933029"/>
                        <a:pt x="2485402" y="961012"/>
                        <a:pt x="2446504" y="955608"/>
                      </a:cubicBezTo>
                      <a:lnTo>
                        <a:pt x="1869890" y="874911"/>
                      </a:lnTo>
                      <a:cubicBezTo>
                        <a:pt x="1830992" y="869507"/>
                        <a:pt x="1822361" y="843676"/>
                        <a:pt x="1852628" y="817846"/>
                      </a:cubicBezTo>
                      <a:lnTo>
                        <a:pt x="1988713" y="699456"/>
                      </a:lnTo>
                      <a:cubicBezTo>
                        <a:pt x="1902286" y="636986"/>
                        <a:pt x="1778142" y="556289"/>
                        <a:pt x="1643122" y="505682"/>
                      </a:cubicBezTo>
                      <a:cubicBezTo>
                        <a:pt x="1364569" y="401261"/>
                        <a:pt x="1065444" y="406665"/>
                        <a:pt x="817040" y="491667"/>
                      </a:cubicBezTo>
                      <a:cubicBezTo>
                        <a:pt x="480199" y="606851"/>
                        <a:pt x="383012" y="772642"/>
                        <a:pt x="293393" y="808136"/>
                      </a:cubicBezTo>
                      <a:cubicBezTo>
                        <a:pt x="231794" y="832913"/>
                        <a:pt x="159437" y="827555"/>
                        <a:pt x="103277" y="793068"/>
                      </a:cubicBezTo>
                      <a:cubicBezTo>
                        <a:pt x="-16610" y="720981"/>
                        <a:pt x="-36000" y="550885"/>
                        <a:pt x="65561" y="455074"/>
                      </a:cubicBezTo>
                      <a:cubicBezTo>
                        <a:pt x="258751" y="261346"/>
                        <a:pt x="588144" y="93402"/>
                        <a:pt x="811719" y="48198"/>
                      </a:cubicBezTo>
                      <a:cubicBezTo>
                        <a:pt x="933202" y="19534"/>
                        <a:pt x="1053305" y="4343"/>
                        <a:pt x="1169078" y="8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2">
                        <a:lumMod val="50000"/>
                      </a:schemeClr>
                    </a:gs>
                    <a:gs pos="0">
                      <a:schemeClr val="accent2"/>
                    </a:gs>
                  </a:gsLst>
                  <a:lin ang="0" scaled="1"/>
                  <a:tileRect/>
                </a:gradFill>
                <a:ln w="25400" cap="flat">
                  <a:noFill/>
                  <a:prstDash val="solid"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0956" tIns="30956" rIns="30956" bIns="30956" numCol="1" spcCol="3810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438" dirty="0">
                    <a:solidFill>
                      <a:srgbClr val="FFFFFF"/>
                    </a:solidFill>
                    <a:latin typeface="GOST 2.30481 type A" panose="00000400000000000000" pitchFamily="2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C5F891E-4D8A-4285-B3FA-955684D21DE1}"/>
                    </a:ext>
                  </a:extLst>
                </p:cNvPr>
                <p:cNvSpPr txBox="1"/>
                <p:nvPr/>
              </p:nvSpPr>
              <p:spPr>
                <a:xfrm>
                  <a:off x="6354899" y="1706578"/>
                  <a:ext cx="1085525" cy="34426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ru-RU" sz="1950" b="1" dirty="0">
                      <a:solidFill>
                        <a:schemeClr val="bg1"/>
                      </a:solidFill>
                      <a:latin typeface="GOST 2.30481 type A" panose="00000400000000000000" pitchFamily="2" charset="0"/>
                      <a:cs typeface="Times New Roman" panose="02020603050405020304" pitchFamily="18" charset="0"/>
                    </a:rPr>
                    <a:t>+ </a:t>
                  </a:r>
                  <a:r>
                    <a:rPr lang="en-US" sz="1950" b="1" dirty="0">
                      <a:solidFill>
                        <a:schemeClr val="bg1"/>
                      </a:solidFill>
                      <a:latin typeface="GOST 2.30481 type A" panose="00000400000000000000" pitchFamily="2" charset="0"/>
                      <a:cs typeface="Times New Roman" panose="02020603050405020304" pitchFamily="18" charset="0"/>
                    </a:rPr>
                    <a:t>27,</a:t>
                  </a:r>
                  <a:r>
                    <a:rPr lang="uk-UA" sz="1950" b="1" dirty="0">
                      <a:solidFill>
                        <a:schemeClr val="bg1"/>
                      </a:solidFill>
                      <a:latin typeface="GOST 2.30481 type A" panose="00000400000000000000" pitchFamily="2" charset="0"/>
                      <a:cs typeface="Times New Roman" panose="02020603050405020304" pitchFamily="18" charset="0"/>
                    </a:rPr>
                    <a:t>3</a:t>
                  </a:r>
                  <a:r>
                    <a:rPr lang="ru-RU" sz="1950" b="1" dirty="0">
                      <a:solidFill>
                        <a:schemeClr val="bg1"/>
                      </a:solidFill>
                      <a:latin typeface="GOST 2.30481 type A" panose="00000400000000000000" pitchFamily="2" charset="0"/>
                      <a:cs typeface="Times New Roman" panose="02020603050405020304" pitchFamily="18" charset="0"/>
                    </a:rPr>
                    <a:t> %</a:t>
                  </a:r>
                  <a:endParaRPr lang="id-ID" sz="1950" b="1" dirty="0">
                    <a:solidFill>
                      <a:schemeClr val="bg1"/>
                    </a:solidFill>
                    <a:latin typeface="GOST 2.30481 type A" panose="00000400000000000000" pitchFamily="2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7" name="Группа 46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56" name="Прямоугольник 55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60" name="Прямоугольник 59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7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3454787" y="899044"/>
            <a:ext cx="5691499" cy="43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hangingPunct="0">
              <a:buFont typeface="Arial" panose="020B0604020202020204" pitchFamily="34" charset="0"/>
              <a:buNone/>
            </a:pPr>
            <a:endParaRPr lang="uk-UA" altLang="uk-UA" sz="163" dirty="0">
              <a:solidFill>
                <a:prstClr val="black"/>
              </a:solidFill>
              <a:latin typeface="GOST 2.30481 type A" panose="000004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577235"/>
            <a:ext cx="9905999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uk-UA" sz="24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ОБСЯГ БЮДЖЕТУ МІСТА СУМИ ЗА </a:t>
            </a:r>
            <a:r>
              <a:rPr lang="ru-RU" altLang="uk-UA" sz="2400" b="1" i="1" u="sng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ВИДАТКАМИ ТА КРЕДИТУВАННЯМ                                            </a:t>
            </a:r>
            <a:r>
              <a:rPr lang="ru-RU" altLang="uk-UA" sz="20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(</a:t>
            </a:r>
            <a:r>
              <a:rPr lang="ru-RU" altLang="uk-UA" sz="20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З </a:t>
            </a:r>
            <a:r>
              <a:rPr lang="ru-RU" altLang="uk-UA" sz="20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УРАХУВАННЯМ </a:t>
            </a:r>
            <a:r>
              <a:rPr lang="ru-RU" altLang="uk-UA" sz="20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МІЖБЮДЖЕТНИХ ТРАНСФЕРТІВ</a:t>
            </a:r>
            <a:r>
              <a:rPr lang="ru-RU" altLang="uk-UA" sz="20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)</a:t>
            </a:r>
            <a:r>
              <a:rPr lang="ru-RU" altLang="uk-UA" sz="24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- 3 185,4 млн грн</a:t>
            </a:r>
            <a:r>
              <a:rPr lang="en-US" altLang="uk-UA" sz="24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endParaRPr lang="uk-UA" altLang="uk-UA" sz="2400" b="1" dirty="0" smtClean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Групувати 1"/>
          <p:cNvGrpSpPr/>
          <p:nvPr/>
        </p:nvGrpSpPr>
        <p:grpSpPr>
          <a:xfrm>
            <a:off x="169439" y="1612516"/>
            <a:ext cx="9720450" cy="4352691"/>
            <a:chOff x="169439" y="1612516"/>
            <a:chExt cx="9720450" cy="4352691"/>
          </a:xfrm>
        </p:grpSpPr>
        <p:sp>
          <p:nvSpPr>
            <p:cNvPr id="4" name="Прямокутник 3"/>
            <p:cNvSpPr/>
            <p:nvPr/>
          </p:nvSpPr>
          <p:spPr>
            <a:xfrm>
              <a:off x="194839" y="1612516"/>
              <a:ext cx="5480905" cy="12369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/>
            <a:p>
              <a:pPr algn="just" eaLnBrk="0" hangingPunct="0"/>
              <a:r>
                <a:rPr lang="uk-UA" altLang="uk-UA" sz="2000" b="1" dirty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Видатки загального фонду – 2 </a:t>
              </a:r>
              <a:r>
                <a:rPr lang="uk-UA" altLang="uk-UA" sz="2000" b="1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570,5 млн грн, </a:t>
              </a:r>
              <a:endParaRPr lang="uk-UA" altLang="uk-UA" sz="2000" b="1" dirty="0">
                <a:solidFill>
                  <a:srgbClr val="C0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  <a:p>
              <a:pPr algn="just" eaLnBrk="0" hangingPunct="0"/>
              <a:r>
                <a:rPr lang="uk-UA" altLang="uk-UA" sz="160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в т. ч. міжбюджетні трансферти –  </a:t>
              </a:r>
              <a:r>
                <a:rPr lang="uk-UA" altLang="uk-UA" sz="1600" b="1" dirty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 </a:t>
              </a:r>
              <a:r>
                <a:rPr lang="uk-UA" altLang="uk-UA" sz="1600" b="1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155,8 </a:t>
              </a: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грн, </a:t>
              </a:r>
              <a:r>
                <a:rPr lang="uk-UA" altLang="uk-UA" sz="160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а саме:</a:t>
              </a:r>
            </a:p>
            <a:p>
              <a:pPr marL="232172" indent="-232172" algn="just" eaLnBrk="0" hangingPunct="0">
                <a:buFont typeface="Arial" panose="020B0604020202020204" pitchFamily="34" charset="0"/>
                <a:buChar char="•"/>
              </a:pP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субвенції з державного бюджету – </a:t>
              </a:r>
              <a:r>
                <a:rPr lang="uk-UA" altLang="uk-UA" sz="1600" b="1" dirty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 </a:t>
              </a:r>
              <a:r>
                <a:rPr lang="uk-UA" altLang="uk-UA" sz="1600" b="1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150,8 </a:t>
              </a: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грн;</a:t>
              </a:r>
            </a:p>
            <a:p>
              <a:pPr marL="232172" indent="-232172" algn="just" eaLnBrk="0" hangingPunct="0">
                <a:buFont typeface="Arial" panose="020B0604020202020204" pitchFamily="34" charset="0"/>
                <a:buChar char="•"/>
              </a:pP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субвенції з обласного та інших рівнів бюджету </a:t>
              </a:r>
              <a:r>
                <a:rPr lang="uk-UA" altLang="uk-UA" sz="160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– </a:t>
              </a:r>
              <a:r>
                <a:rPr lang="uk-UA" altLang="uk-UA" sz="1600" b="1" dirty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1,5</a:t>
              </a:r>
              <a:r>
                <a:rPr lang="uk-UA" altLang="uk-UA" sz="160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грн;</a:t>
              </a:r>
            </a:p>
            <a:p>
              <a:pPr marL="232172" indent="-232172" algn="just" eaLnBrk="0" hangingPunct="0">
                <a:buFont typeface="Arial" panose="020B0604020202020204" pitchFamily="34" charset="0"/>
                <a:buChar char="•"/>
              </a:pP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додаткова дотація з державного бюджету </a:t>
              </a:r>
              <a:r>
                <a:rPr lang="uk-UA" altLang="uk-UA" sz="160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–  </a:t>
              </a:r>
              <a:r>
                <a:rPr lang="uk-UA" altLang="uk-UA" sz="1600" b="1" dirty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3,5</a:t>
              </a:r>
              <a:r>
                <a:rPr lang="uk-UA" altLang="uk-UA" sz="1600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</a:t>
              </a:r>
              <a:endParaRPr lang="uk-UA" altLang="uk-UA" sz="1600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кутник 3"/>
            <p:cNvSpPr/>
            <p:nvPr/>
          </p:nvSpPr>
          <p:spPr>
            <a:xfrm>
              <a:off x="169439" y="2649209"/>
              <a:ext cx="5480905" cy="169095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/>
            <a:p>
              <a:pPr algn="just" eaLnBrk="0" hangingPunct="0"/>
              <a:r>
                <a:rPr lang="uk-UA" altLang="uk-UA" sz="2000" b="1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Видатки спеціального фонду – 614,9 млн грн,</a:t>
              </a:r>
              <a:r>
                <a:rPr lang="uk-UA" altLang="uk-UA" sz="2000" b="1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в т. ч.:</a:t>
              </a:r>
            </a:p>
            <a:p>
              <a:pPr marL="278606" indent="-278606" algn="just" eaLnBrk="0" hangingPunct="0">
                <a:buFont typeface="Arial" panose="020B0604020202020204" pitchFamily="34" charset="0"/>
                <a:buChar char="•"/>
              </a:pP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бюджет розвитку –  </a:t>
              </a:r>
              <a:r>
                <a:rPr lang="uk-UA" altLang="uk-UA" sz="1600" b="1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502,2</a:t>
              </a: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млн грн;</a:t>
              </a:r>
            </a:p>
            <a:p>
              <a:pPr marL="278606" indent="-278606" algn="just" eaLnBrk="0" hangingPunct="0">
                <a:buFont typeface="Arial" panose="020B0604020202020204" pitchFamily="34" charset="0"/>
                <a:buChar char="•"/>
              </a:pP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субвенції з державного бюджету – </a:t>
              </a:r>
              <a:r>
                <a:rPr lang="uk-UA" altLang="uk-UA" sz="1600" b="1" dirty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0,1</a:t>
              </a:r>
              <a:r>
                <a:rPr lang="uk-UA" altLang="uk-UA" sz="1600" b="1" dirty="0">
                  <a:solidFill>
                    <a:srgbClr val="FF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alt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грн;</a:t>
              </a:r>
            </a:p>
            <a:p>
              <a:pPr marL="278606" indent="-278606" algn="just" eaLnBrk="0" hangingPunct="0">
                <a:buFont typeface="Arial" panose="020B0604020202020204" pitchFamily="34" charset="0"/>
                <a:buChar char="•"/>
              </a:pPr>
              <a:r>
                <a:rPr 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грантові кошти </a:t>
              </a:r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GIZ – </a:t>
              </a:r>
              <a:r>
                <a:rPr lang="en-US" sz="1600" b="1" dirty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5,8</a:t>
              </a:r>
              <a:r>
                <a:rPr lang="en-US" sz="1600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млн грн</a:t>
              </a:r>
              <a:endParaRPr lang="uk-UA" altLang="uk-UA" sz="1600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кутник 3"/>
            <p:cNvSpPr/>
            <p:nvPr/>
          </p:nvSpPr>
          <p:spPr>
            <a:xfrm>
              <a:off x="170709" y="4046219"/>
              <a:ext cx="5755534" cy="9436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/>
            <a:p>
              <a:r>
                <a:rPr lang="uk-UA" sz="2000" b="1" dirty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Дефіцит міського бюджету </a:t>
              </a:r>
              <a:r>
                <a:rPr lang="uk-UA" sz="2000" b="1" dirty="0" smtClean="0">
                  <a:solidFill>
                    <a:srgbClr val="C00000"/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– 52,0 млн грн,</a:t>
              </a:r>
              <a:r>
                <a:rPr lang="uk-UA" sz="2000" b="1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/>
              </a:r>
              <a:br>
                <a:rPr 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</a:br>
              <a:r>
                <a:rPr 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який буде покриватися за рахунок залучення </a:t>
              </a:r>
              <a:r>
                <a:rPr lang="uk-UA" sz="1600" dirty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місцевого запозичення на реалізацію </a:t>
              </a:r>
              <a:r>
                <a:rPr lang="uk-UA" sz="1600" dirty="0" smtClean="0">
                  <a:solidFill>
                    <a:schemeClr val="accent2">
                      <a:lumMod val="50000"/>
                    </a:schemeClr>
                  </a:solidFill>
                  <a:latin typeface="GOST 2.30481 type A" panose="00000400000000000000" pitchFamily="2" charset="0"/>
                  <a:cs typeface="Times New Roman" panose="02020603050405020304" pitchFamily="18" charset="0"/>
                </a:rPr>
                <a:t>проектів</a:t>
              </a:r>
              <a:endParaRPr lang="ru-RU" sz="1600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/>
            <a:stretch/>
          </p:blipFill>
          <p:spPr>
            <a:xfrm>
              <a:off x="5804409" y="2719566"/>
              <a:ext cx="4085480" cy="324564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 rot="748998">
            <a:off x="6837336" y="48335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 3"/>
          <p:cNvSpPr/>
          <p:nvPr/>
        </p:nvSpPr>
        <p:spPr>
          <a:xfrm>
            <a:off x="155469" y="4937759"/>
            <a:ext cx="5755534" cy="118872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Профіцит </a:t>
            </a:r>
            <a:r>
              <a:rPr lang="uk-UA" sz="2000" b="1" dirty="0">
                <a:solidFill>
                  <a:srgbClr val="C0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міського бюджету </a:t>
            </a:r>
            <a:r>
              <a:rPr lang="uk-UA" sz="2000" b="1" dirty="0" smtClean="0">
                <a:solidFill>
                  <a:srgbClr val="C00000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– 2,5 млн грн,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</a:b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який буде спрямований на погашення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місцевого боргу по кредиту від міжнародної фінансової організації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«Північна екологічна фінансова корпорація»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(НЕФКО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9072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7209"/>
            <a:ext cx="9906000" cy="858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641767"/>
            <a:ext cx="9905999" cy="113877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СТРУКТУРА ВИДАТКІВ ТА КРЕДИТУВАННЯ ЗАГАЛЬНОГО ТА СПЕЦІАЛЬНОГО ФОНДУ                   (БЮДЖЕТ РОЗВИТКУ) </a:t>
            </a:r>
            <a:r>
              <a:rPr lang="uk-UA" sz="2400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МІСЬКОГО </a:t>
            </a:r>
            <a:r>
              <a:rPr lang="ru-RU" sz="2400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БЮДЖЕТУ, млн грн </a:t>
            </a:r>
            <a:r>
              <a:rPr lang="en-US" sz="2400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(БЕЗ МІЖБЮДЖЕТНИХ ТРАНСФЕРТІВ, ОКРІМ ОСВІТНЬОЇ ТА МЕДИЧНОЇ СУБВЕНЦІЙ)</a:t>
            </a:r>
            <a:endParaRPr lang="ru-RU" sz="2000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8" y="1610300"/>
            <a:ext cx="9705673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увати 10"/>
          <p:cNvGrpSpPr/>
          <p:nvPr/>
        </p:nvGrpSpPr>
        <p:grpSpPr>
          <a:xfrm>
            <a:off x="233892" y="1178600"/>
            <a:ext cx="9314390" cy="916900"/>
            <a:chOff x="243417" y="1416725"/>
            <a:chExt cx="9314390" cy="716875"/>
          </a:xfrm>
        </p:grpSpPr>
        <p:grpSp>
          <p:nvGrpSpPr>
            <p:cNvPr id="10" name="Групувати 9"/>
            <p:cNvGrpSpPr/>
            <p:nvPr/>
          </p:nvGrpSpPr>
          <p:grpSpPr>
            <a:xfrm>
              <a:off x="243417" y="1416725"/>
              <a:ext cx="9314390" cy="716875"/>
              <a:chOff x="243417" y="1416725"/>
              <a:chExt cx="9314390" cy="71687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243417" y="1416725"/>
                <a:ext cx="4173162" cy="688299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2018 рік</a:t>
                </a:r>
              </a:p>
              <a:p>
                <a:pPr algn="ctr"/>
                <a:r>
                  <a:rPr lang="ru-RU" b="1" dirty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Обсяг видатків – </a:t>
                </a:r>
                <a:r>
                  <a:rPr lang="ru-RU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756,4 млн грн</a:t>
                </a:r>
                <a:endParaRPr lang="ru-RU" b="1" dirty="0">
                  <a:solidFill>
                    <a:schemeClr val="tx1"/>
                  </a:solidFill>
                  <a:latin typeface="GOST 2.30481 type A" panose="00000400000000000000" pitchFamily="2" charset="0"/>
                </a:endParaRPr>
              </a:p>
              <a:p>
                <a:pPr algn="ctr"/>
                <a:r>
                  <a:rPr lang="ru-RU" sz="1600" b="1" dirty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(з них кошти міського бюджету – 480,4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млн грн)</a:t>
                </a:r>
                <a:endPara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384645" y="1416726"/>
                <a:ext cx="4173162" cy="71687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2019 рік</a:t>
                </a:r>
              </a:p>
              <a:p>
                <a:pPr algn="ctr"/>
                <a:r>
                  <a:rPr lang="ru-RU" b="1" dirty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Обсяг видатків – </a:t>
                </a:r>
                <a:r>
                  <a:rPr lang="ru-RU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828,1 млн грн</a:t>
                </a:r>
                <a:r>
                  <a:rPr lang="en-US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/>
                </a:r>
                <a:br>
                  <a:rPr lang="en-US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</a:br>
                <a:r>
                  <a:rPr lang="ru-RU" sz="1600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(</a:t>
                </a:r>
                <a:r>
                  <a:rPr lang="ru-RU" sz="1600" b="1" dirty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з них кошти міського бюджету –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GOST 2.30481 type A" panose="00000400000000000000" pitchFamily="2" charset="0"/>
                  </a:rPr>
                  <a:t>511,9 млн грн)</a:t>
                </a:r>
                <a:endParaRPr lang="ru-RU" sz="1600" b="1" dirty="0">
                  <a:solidFill>
                    <a:schemeClr val="tx1"/>
                  </a:solidFill>
                  <a:latin typeface="GOST 2.30481 type A" panose="00000400000000000000" pitchFamily="2" charset="0"/>
                </a:endParaRPr>
              </a:p>
            </p:txBody>
          </p:sp>
          <p:sp>
            <p:nvSpPr>
              <p:cNvPr id="21" name="Стрелка вправо 20"/>
              <p:cNvSpPr/>
              <p:nvPr/>
            </p:nvSpPr>
            <p:spPr>
              <a:xfrm>
                <a:off x="4593032" y="1690865"/>
                <a:ext cx="695097" cy="219322"/>
              </a:xfrm>
              <a:prstGeom prst="rightArrow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Text Box 242">
              <a:extLst>
                <a:ext uri="{FF2B5EF4-FFF2-40B4-BE49-F238E27FC236}">
                  <a16:creationId xmlns:a16="http://schemas.microsoft.com/office/drawing/2014/main" id="{893226D8-43AA-4515-8808-51F0E79CD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1817" y="1509762"/>
              <a:ext cx="696483" cy="168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k-UA" altLang="ru-RU" sz="1400" b="1" dirty="0">
                  <a:latin typeface="GOST 2.30481 type A" panose="00000400000000000000" pitchFamily="2" charset="0"/>
                </a:rPr>
                <a:t>+</a:t>
              </a:r>
              <a:r>
                <a:rPr lang="uk-UA" altLang="ru-RU" sz="1400" b="1" dirty="0" smtClean="0">
                  <a:latin typeface="GOST 2.30481 type A" panose="00000400000000000000" pitchFamily="2" charset="0"/>
                </a:rPr>
                <a:t>9,5</a:t>
              </a:r>
              <a:r>
                <a:rPr lang="ru-RU" altLang="ru-RU" sz="1400" b="1" dirty="0" smtClean="0">
                  <a:latin typeface="GOST 2.30481 type A" panose="00000400000000000000" pitchFamily="2" charset="0"/>
                </a:rPr>
                <a:t>%</a:t>
              </a:r>
              <a:endParaRPr lang="ru-RU" altLang="ru-RU" sz="1400" b="1" dirty="0"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32" name="Групувати 31"/>
          <p:cNvGrpSpPr/>
          <p:nvPr/>
        </p:nvGrpSpPr>
        <p:grpSpPr>
          <a:xfrm>
            <a:off x="262467" y="2212488"/>
            <a:ext cx="9304865" cy="599292"/>
            <a:chOff x="262467" y="2212488"/>
            <a:chExt cx="9304865" cy="59929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62467" y="2212490"/>
              <a:ext cx="4173162" cy="599290"/>
            </a:xfrm>
            <a:prstGeom prst="rect">
              <a:avLst/>
            </a:prstGeom>
            <a:solidFill>
              <a:srgbClr val="B1EC6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2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Видатки установ, які утримуються за рахунок міського бюджету (без ПТНЗ) – 257,2 </a:t>
              </a:r>
              <a:r>
                <a:rPr 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 (</a:t>
              </a:r>
              <a:r>
                <a:rPr lang="ru-RU" sz="12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них субвенція з </a:t>
              </a:r>
              <a:r>
                <a:rPr 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ОБ – </a:t>
              </a:r>
              <a:r>
                <a:rPr lang="ru-RU" sz="12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0,2 </a:t>
              </a:r>
              <a:r>
                <a:rPr 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</a:t>
              </a:r>
              <a:r>
                <a:rPr lang="uk-UA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грн</a:t>
              </a:r>
              <a:r>
                <a:rPr 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(</a:t>
              </a:r>
              <a:r>
                <a:rPr lang="ru-RU" sz="125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на </a:t>
              </a:r>
              <a:r>
                <a:rPr lang="uk-UA" sz="125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виконання</a:t>
              </a:r>
              <a:r>
                <a:rPr lang="ru-RU" sz="125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uk-UA" sz="125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депутатських</a:t>
              </a:r>
              <a:r>
                <a:rPr lang="ru-RU" sz="125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uk-UA" sz="125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повноважень</a:t>
              </a:r>
              <a:r>
                <a:rPr lang="ru-RU" sz="125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)</a:t>
              </a:r>
              <a:endParaRPr lang="ru-RU" sz="1250" b="1" i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394170" y="2212488"/>
              <a:ext cx="4173162" cy="591671"/>
            </a:xfrm>
            <a:prstGeom prst="rect">
              <a:avLst/>
            </a:prstGeom>
            <a:solidFill>
              <a:srgbClr val="B1EC6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2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Видатки установ, </a:t>
              </a:r>
              <a:r>
                <a:rPr 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які </a:t>
              </a:r>
              <a:r>
                <a:rPr lang="ru-RU" sz="12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утримуються за рахунок міського бюджету </a:t>
              </a:r>
              <a:r>
                <a:rPr lang="en-US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</a:t>
              </a:r>
              <a:r>
                <a:rPr lang="ru-RU" sz="12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без ПТНЗ) – 284,4 </a:t>
              </a:r>
              <a:r>
                <a:rPr 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sz="125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>
              <a:off x="4593032" y="2367534"/>
              <a:ext cx="695097" cy="23611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 Box 249">
              <a:extLst>
                <a:ext uri="{FF2B5EF4-FFF2-40B4-BE49-F238E27FC236}">
                  <a16:creationId xmlns:a16="http://schemas.microsoft.com/office/drawing/2014/main" id="{D8877355-45EF-4DD1-BFB0-464B4291B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232" y="2229735"/>
              <a:ext cx="5660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k-UA" altLang="ru-RU" sz="1400" b="1" dirty="0">
                  <a:latin typeface="GOST 2.30481 type A" panose="00000400000000000000" pitchFamily="2" charset="0"/>
                </a:rPr>
                <a:t>+</a:t>
              </a:r>
              <a:r>
                <a:rPr lang="uk-UA" altLang="ru-RU" sz="1400" b="1" dirty="0" smtClean="0">
                  <a:latin typeface="GOST 2.30481 type A" panose="00000400000000000000" pitchFamily="2" charset="0"/>
                </a:rPr>
                <a:t>10,5 %</a:t>
              </a:r>
              <a:endParaRPr lang="ru-RU" altLang="ru-RU" sz="1400" b="1" dirty="0"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33" name="Групувати 32"/>
          <p:cNvGrpSpPr/>
          <p:nvPr/>
        </p:nvGrpSpPr>
        <p:grpSpPr>
          <a:xfrm>
            <a:off x="262467" y="2797374"/>
            <a:ext cx="9304865" cy="496252"/>
            <a:chOff x="262467" y="2797374"/>
            <a:chExt cx="9304865" cy="49625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62467" y="2876550"/>
              <a:ext cx="4173162" cy="417076"/>
            </a:xfrm>
            <a:prstGeom prst="rect">
              <a:avLst/>
            </a:prstGeom>
            <a:solidFill>
              <a:srgbClr val="89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2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Видатки установ, які утримуються за рахунок освітньої субвенції </a:t>
              </a:r>
              <a:r>
                <a:rPr lang="en-US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</a:t>
              </a:r>
              <a:r>
                <a:rPr lang="ru-RU" sz="12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державного бюджету – </a:t>
              </a:r>
              <a:r>
                <a:rPr 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403,3 млн грн</a:t>
              </a:r>
              <a:endParaRPr lang="ru-RU" sz="125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94170" y="2857500"/>
              <a:ext cx="4173162" cy="436126"/>
            </a:xfrm>
            <a:prstGeom prst="rect">
              <a:avLst/>
            </a:prstGeom>
            <a:solidFill>
              <a:srgbClr val="89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uk-UA" altLang="ru-RU" sz="12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Видатки установ, які утримуються за рахунок освітньої субвенції </a:t>
              </a:r>
              <a:r>
                <a:rPr lang="en-US" alt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</a:t>
              </a:r>
              <a:r>
                <a:rPr lang="uk-UA" altLang="ru-RU" sz="12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державного бюджету -  </a:t>
              </a:r>
              <a:r>
                <a:rPr lang="uk-UA" altLang="ru-RU" sz="12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439,9 млн грн</a:t>
              </a:r>
              <a:endParaRPr lang="ru-RU" sz="125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4593032" y="2980491"/>
              <a:ext cx="695097" cy="23611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 Box 341">
              <a:extLst>
                <a:ext uri="{FF2B5EF4-FFF2-40B4-BE49-F238E27FC236}">
                  <a16:creationId xmlns:a16="http://schemas.microsoft.com/office/drawing/2014/main" id="{F3884439-3372-44BD-8A8D-39AA3AE78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799359" flipV="1">
              <a:off x="4669254" y="2797374"/>
              <a:ext cx="6525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k-UA" altLang="ru-RU" sz="1100" dirty="0">
                  <a:latin typeface="GOST 2.30481 type A" panose="00000400000000000000" pitchFamily="2" charset="0"/>
                </a:rPr>
                <a:t> </a:t>
              </a:r>
              <a:r>
                <a:rPr lang="uk-UA" altLang="ru-RU" sz="1400" b="1" dirty="0" smtClean="0">
                  <a:latin typeface="GOST 2.30481 type A" panose="00000400000000000000" pitchFamily="2" charset="0"/>
                </a:rPr>
                <a:t>+9,1 %</a:t>
              </a:r>
              <a:endParaRPr lang="ru-RU" altLang="ru-RU" sz="1400" b="1" dirty="0"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36" name="Групувати 35"/>
          <p:cNvGrpSpPr/>
          <p:nvPr/>
        </p:nvGrpSpPr>
        <p:grpSpPr>
          <a:xfrm>
            <a:off x="262467" y="5555101"/>
            <a:ext cx="9304865" cy="617098"/>
            <a:chOff x="262467" y="5555101"/>
            <a:chExt cx="9304865" cy="61709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62467" y="5623560"/>
              <a:ext cx="4173162" cy="5333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Видатки ПТНЗ – 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95,3 млн грн 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</a:t>
              </a:r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них освітня субвенція з 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ДБ - 9,6 млн </a:t>
              </a:r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грн, </a:t>
              </a:r>
              <a:r>
                <a:rPr lang="uk-UA" sz="110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(заробітна плата)</a:t>
              </a:r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, </a:t>
              </a:r>
            </a:p>
            <a:p>
              <a:pPr algn="ctr"/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0,8 млн грн – </a:t>
              </a:r>
              <a:r>
                <a:rPr lang="uk-UA" sz="110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на модернізацію та оновлення матеріальної бази ) </a:t>
              </a:r>
              <a:endParaRPr lang="uk-UA" sz="1100" b="1" i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94170" y="5651512"/>
              <a:ext cx="4173162" cy="5206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uk-UA" alt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Видатки ПТНЗ – </a:t>
              </a:r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102,2 млн грн </a:t>
              </a:r>
              <a:r>
                <a:rPr lang="en-US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</a:t>
              </a:r>
              <a:r>
                <a:rPr lang="uk-UA" alt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них освітня  субвенція з </a:t>
              </a:r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ДБ - 11,5 млн грн</a:t>
              </a:r>
              <a:r>
                <a:rPr lang="ru-RU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)</a:t>
              </a:r>
              <a:endParaRPr lang="ru-RU" altLang="ru-RU" sz="11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4593032" y="5728528"/>
              <a:ext cx="695097" cy="23611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 Box 469">
              <a:extLst>
                <a:ext uri="{FF2B5EF4-FFF2-40B4-BE49-F238E27FC236}">
                  <a16:creationId xmlns:a16="http://schemas.microsoft.com/office/drawing/2014/main" id="{90AB81BA-9DE6-4D0F-BAC6-5E24B67F2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9707" y="5555101"/>
              <a:ext cx="601369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k-UA" altLang="ru-RU" sz="1400" b="1" dirty="0">
                  <a:latin typeface="GOST 2.30481 type A" panose="00000400000000000000" pitchFamily="2" charset="0"/>
                </a:rPr>
                <a:t>+</a:t>
              </a:r>
              <a:r>
                <a:rPr lang="uk-UA" altLang="ru-RU" sz="1400" b="1" dirty="0" smtClean="0">
                  <a:latin typeface="GOST 2.30481 type A" panose="00000400000000000000" pitchFamily="2" charset="0"/>
                </a:rPr>
                <a:t>7,3 </a:t>
              </a:r>
              <a:r>
                <a:rPr lang="uk-UA" altLang="ru-RU" sz="1400" b="1" dirty="0">
                  <a:latin typeface="GOST 2.30481 type A" panose="00000400000000000000" pitchFamily="2" charset="0"/>
                </a:rPr>
                <a:t>%</a:t>
              </a:r>
              <a:endParaRPr lang="ru-RU" altLang="ru-RU" sz="1400" b="1" dirty="0">
                <a:latin typeface="GOST 2.30481 type A" panose="00000400000000000000" pitchFamily="2" charset="0"/>
              </a:endParaRPr>
            </a:p>
          </p:txBody>
        </p:sp>
      </p:grpSp>
      <p:grpSp>
        <p:nvGrpSpPr>
          <p:cNvPr id="35" name="Групувати 34"/>
          <p:cNvGrpSpPr/>
          <p:nvPr/>
        </p:nvGrpSpPr>
        <p:grpSpPr>
          <a:xfrm>
            <a:off x="262467" y="5024129"/>
            <a:ext cx="9304865" cy="482607"/>
            <a:chOff x="262467" y="5024129"/>
            <a:chExt cx="9304865" cy="48260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62467" y="5116586"/>
              <a:ext cx="4173162" cy="390150"/>
            </a:xfrm>
            <a:prstGeom prst="rect">
              <a:avLst/>
            </a:prstGeom>
            <a:solidFill>
              <a:srgbClr val="FEBEF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Видатки ІРЦ – 0,6 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 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</a:t>
              </a:r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них субвенція з </a:t>
              </a:r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обласного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бюджету - 0,4 млн грн)</a:t>
              </a:r>
              <a:endParaRPr lang="ru-RU" sz="11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394170" y="5116586"/>
              <a:ext cx="4173162" cy="390150"/>
            </a:xfrm>
            <a:prstGeom prst="rect">
              <a:avLst/>
            </a:prstGeom>
            <a:solidFill>
              <a:srgbClr val="FEBEF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uk-UA" alt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Видатки ІРЦ – 1,6 </a:t>
              </a:r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 </a:t>
              </a:r>
              <a:r>
                <a:rPr lang="en-US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</a:t>
              </a:r>
              <a:r>
                <a:rPr lang="uk-UA" alt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них субвенція з державного </a:t>
              </a:r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бюджету - 1,2 млн грн</a:t>
              </a:r>
              <a:r>
                <a:rPr lang="ru-RU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)</a:t>
              </a:r>
              <a:endParaRPr lang="ru-RU" altLang="ru-RU" sz="11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4593032" y="5193601"/>
              <a:ext cx="695097" cy="23611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 Box 469">
              <a:extLst>
                <a:ext uri="{FF2B5EF4-FFF2-40B4-BE49-F238E27FC236}">
                  <a16:creationId xmlns:a16="http://schemas.microsoft.com/office/drawing/2014/main" id="{90AB81BA-9DE6-4D0F-BAC6-5E24B67F2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232" y="5024129"/>
              <a:ext cx="699753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uk-UA" altLang="ru-RU" sz="1400" b="1" dirty="0" smtClean="0">
                  <a:latin typeface="GOST 2.30481 type A" panose="00000400000000000000" pitchFamily="2" charset="0"/>
                </a:rPr>
                <a:t>+167,0 </a:t>
              </a:r>
              <a:r>
                <a:rPr lang="uk-UA" altLang="ru-RU" sz="1400" b="1" dirty="0">
                  <a:latin typeface="GOST 2.30481 type A" panose="00000400000000000000" pitchFamily="2" charset="0"/>
                </a:rPr>
                <a:t>%</a:t>
              </a:r>
              <a:endParaRPr lang="ru-RU" altLang="ru-RU" sz="1400" b="1" dirty="0">
                <a:latin typeface="GOST 2.30481 type A" panose="00000400000000000000" pitchFamily="2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0" y="500835"/>
            <a:ext cx="9906000" cy="6040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uk-UA" sz="3200" b="1" dirty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ОБСЯГ ВИДАТКІВ ЗАГАЛЬНОГО ФОНДУ ГАЛУЗІ «ОСВІТА</a:t>
            </a:r>
            <a:r>
              <a:rPr lang="ru-RU" altLang="uk-UA" sz="3200" b="1" dirty="0" smtClean="0">
                <a:solidFill>
                  <a:schemeClr val="bg1"/>
                </a:solidFill>
                <a:latin typeface="GOST 2.30481 type A" panose="00000400000000000000" pitchFamily="2" charset="0"/>
                <a:cs typeface="Times New Roman" panose="02020603050405020304" pitchFamily="18" charset="0"/>
              </a:rPr>
              <a:t>»</a:t>
            </a:r>
            <a:endParaRPr lang="uk-UA" altLang="uk-UA" sz="3200" b="1" dirty="0">
              <a:solidFill>
                <a:schemeClr val="bg1"/>
              </a:solidFill>
              <a:latin typeface="GOST 2.30481 type A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24641" y="117115"/>
            <a:ext cx="9781359" cy="6740885"/>
            <a:chOff x="124641" y="117115"/>
            <a:chExt cx="9781359" cy="6740885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1999768" y="117115"/>
              <a:ext cx="7906232" cy="414324"/>
              <a:chOff x="1999768" y="117115"/>
              <a:chExt cx="7906232" cy="414324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2067515" y="117115"/>
                <a:ext cx="7838485" cy="1125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999768" y="192885"/>
                <a:ext cx="39869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БЮДЖЕТ МІСТА СУМИ НА 2019 </a:t>
                </a:r>
                <a:r>
                  <a:rPr lang="uk-UA" sz="16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РІК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124641" y="6087291"/>
              <a:ext cx="9781359" cy="770709"/>
              <a:chOff x="124641" y="6087291"/>
              <a:chExt cx="9781359" cy="770709"/>
            </a:xfrm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9924" y="6226902"/>
                <a:ext cx="450667" cy="450667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7023" y="6199894"/>
                <a:ext cx="483664" cy="483664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397" y="6087291"/>
                <a:ext cx="770709" cy="770709"/>
              </a:xfrm>
              <a:prstGeom prst="rect">
                <a:avLst/>
              </a:prstGeom>
            </p:spPr>
          </p:pic>
          <p:sp>
            <p:nvSpPr>
              <p:cNvPr id="52" name="Прямоугольник 51"/>
              <p:cNvSpPr/>
              <p:nvPr/>
            </p:nvSpPr>
            <p:spPr>
              <a:xfrm>
                <a:off x="4876031" y="6518929"/>
                <a:ext cx="5029969" cy="60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 flipV="1">
                <a:off x="3381374" y="6504758"/>
                <a:ext cx="771526" cy="6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05740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41" y="6144439"/>
                <a:ext cx="542109" cy="542109"/>
              </a:xfrm>
              <a:prstGeom prst="rect">
                <a:avLst/>
              </a:prstGeom>
            </p:spPr>
          </p:pic>
          <p:sp>
            <p:nvSpPr>
              <p:cNvPr id="56" name="Прямоугольник 55"/>
              <p:cNvSpPr/>
              <p:nvPr/>
            </p:nvSpPr>
            <p:spPr>
              <a:xfrm>
                <a:off x="666750" y="6524896"/>
                <a:ext cx="736419" cy="5473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4" name="Групувати 33"/>
          <p:cNvGrpSpPr/>
          <p:nvPr/>
        </p:nvGrpSpPr>
        <p:grpSpPr>
          <a:xfrm>
            <a:off x="252943" y="3282950"/>
            <a:ext cx="9322010" cy="1740170"/>
            <a:chOff x="252943" y="3282950"/>
            <a:chExt cx="9322010" cy="17401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2943" y="3471672"/>
              <a:ext cx="1348842" cy="1549543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Освітня субвенція -  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255,9 млн грн 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</a:t>
              </a:r>
              <a:r>
                <a:rPr lang="ru-RU" sz="10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ЗП з нарахуваннями педпрацівникам </a:t>
              </a:r>
              <a:r>
                <a:rPr lang="en-US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ЗНЗ </a:t>
              </a:r>
              <a:r>
                <a:rPr lang="ru-RU" sz="10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– </a:t>
              </a:r>
              <a:r>
                <a:rPr lang="ru-RU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254,3 млн грн, </a:t>
              </a:r>
              <a:r>
                <a:rPr lang="ru-RU" sz="10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залишок </a:t>
              </a:r>
              <a:r>
                <a:rPr lang="ru-RU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– </a:t>
              </a:r>
              <a:r>
                <a:rPr lang="en-US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1,6 млн грн) </a:t>
              </a:r>
              <a:r>
                <a:rPr lang="en-US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та </a:t>
              </a:r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додатково кошти МБ -  16,5  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</a:t>
              </a:r>
              <a:endParaRPr lang="ru-RU" sz="11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03204" y="3471674"/>
              <a:ext cx="1348842" cy="154954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Видатки, 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</a:b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які </a:t>
              </a:r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з 2017 р. 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передано </a:t>
              </a:r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на фінансування 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</a:b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з </a:t>
              </a:r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місцевих 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бюджетів, </a:t>
              </a:r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- 124,3 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млн грн 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</a:br>
              <a:r>
                <a:rPr lang="ru-RU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(</a:t>
              </a:r>
              <a:r>
                <a:rPr lang="ru-RU" sz="1050" b="1" dirty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з них додаткова дотація </a:t>
              </a:r>
              <a:r>
                <a:rPr lang="ru-RU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–</a:t>
              </a:r>
              <a:r>
                <a:rPr lang="en-US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/>
              </a:r>
              <a:br>
                <a:rPr lang="en-US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</a:br>
              <a:r>
                <a:rPr lang="ru-RU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  <a:cs typeface="+mn-cs"/>
                </a:rPr>
                <a:t>2,3 млн грн)</a:t>
              </a:r>
              <a:endParaRPr lang="ru-RU" sz="1050" b="1" dirty="0">
                <a:solidFill>
                  <a:schemeClr val="tx1"/>
                </a:solidFill>
                <a:latin typeface="GOST 2.30481 type A" panose="00000400000000000000" pitchFamily="2" charset="0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124888" y="3462149"/>
              <a:ext cx="1348842" cy="154954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Субвенції 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ДБ – 6,4 млн грн </a:t>
              </a:r>
              <a:r>
                <a:rPr lang="uk-UA" altLang="ru-RU" sz="1100" b="1" i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(підтримка особам з особливими освітніми </a:t>
              </a:r>
              <a:r>
                <a:rPr lang="uk-UA" altLang="ru-RU" sz="110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потребами та на </a:t>
              </a:r>
              <a:r>
                <a:rPr lang="uk-UA" altLang="ru-RU" sz="1100" b="1" i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«НУШ</a:t>
              </a:r>
              <a:r>
                <a:rPr lang="uk-UA" altLang="ru-RU" sz="110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»);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ОБ –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0,2 млн </a:t>
              </a:r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грн (</a:t>
              </a:r>
              <a:r>
                <a:rPr lang="uk-UA" altLang="ru-RU" sz="100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на виконання депутатських повноважень)</a:t>
              </a:r>
              <a:endParaRPr lang="ru-RU" sz="1000" b="1" i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  <a:p>
              <a:pPr algn="ctr"/>
              <a:endParaRPr lang="ru-RU" sz="1100" dirty="0">
                <a:solidFill>
                  <a:schemeClr val="tx1"/>
                </a:solidFill>
                <a:latin typeface="GOST 2.30481 type A" panose="00000400000000000000" pitchFamily="2" charset="0"/>
                <a:cs typeface="+mn-cs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378931" y="3473577"/>
              <a:ext cx="1348842" cy="1549543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uk-UA" alt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Освітня субвенція – 299,6 </a:t>
              </a:r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млн грн         </a:t>
              </a:r>
              <a:r>
                <a:rPr lang="uk-UA" altLang="ru-RU" sz="10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(ЗП з нарахуваннями педпрацівникам </a:t>
              </a:r>
              <a:r>
                <a:rPr lang="uk-UA" altLang="ru-RU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ЗНЗ</a:t>
              </a:r>
              <a:r>
                <a:rPr lang="uk-UA" altLang="ru-RU" sz="10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)</a:t>
              </a:r>
              <a:r>
                <a:rPr lang="uk-UA" alt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– </a:t>
              </a:r>
              <a:r>
                <a:rPr lang="ru-RU" alt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та </a:t>
              </a:r>
              <a:r>
                <a:rPr lang="ru-RU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додаткові </a:t>
              </a:r>
              <a:r>
                <a:rPr lang="ru-RU" alt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кошти МБ </a:t>
              </a:r>
              <a:r>
                <a:rPr lang="ru-RU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–</a:t>
              </a:r>
              <a:r>
                <a:rPr lang="en-US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ru-RU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2,9  млн грн</a:t>
              </a:r>
              <a:endParaRPr lang="ru-RU" altLang="ru-RU" sz="110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  <a:p>
              <a:pPr algn="ctr"/>
              <a:endParaRPr lang="ru-RU" sz="1100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98712" y="3473579"/>
              <a:ext cx="1348842" cy="154954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uk-UA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Видатки, 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які </a:t>
              </a:r>
              <a:r>
                <a:rPr lang="uk-UA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2017 р. </a:t>
              </a:r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передано </a:t>
              </a:r>
              <a:r>
                <a:rPr lang="uk-UA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на фінансування 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</a:t>
              </a:r>
              <a:r>
                <a:rPr lang="uk-UA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місцевих </a:t>
              </a:r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бюджетів, </a:t>
              </a:r>
              <a:r>
                <a:rPr lang="uk-UA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- </a:t>
              </a:r>
              <a:r>
                <a:rPr lang="uk-UA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136,4 млн грн   </a:t>
              </a:r>
              <a: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</a:t>
              </a:r>
              <a:r>
                <a:rPr lang="uk-UA" sz="105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них додаткова дотація </a:t>
              </a:r>
              <a:r>
                <a:rPr lang="uk-UA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–</a:t>
              </a:r>
              <a:r>
                <a:rPr lang="en-US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uk-UA" sz="105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2,9 млн грн)</a:t>
              </a:r>
              <a:endParaRPr lang="ru-RU" sz="1050" b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26111" y="3471674"/>
              <a:ext cx="1348842" cy="154954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/>
              <a:r>
                <a:rPr lang="uk-UA" altLang="ru-RU" sz="1100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uk-UA" alt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Субвенція      </a:t>
              </a:r>
              <a:r>
                <a:rPr lang="en-US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/>
              </a:r>
              <a:br>
                <a:rPr lang="en-US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</a:br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з </a:t>
              </a:r>
              <a:r>
                <a:rPr lang="uk-UA" altLang="ru-RU" sz="1100" b="1" dirty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державного бюджету </a:t>
              </a:r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-</a:t>
              </a:r>
              <a:r>
                <a:rPr lang="en-US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1,0 млн грн</a:t>
              </a:r>
            </a:p>
            <a:p>
              <a:pPr algn="ctr"/>
              <a:r>
                <a:rPr lang="uk-UA" altLang="ru-RU" sz="1100" b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 </a:t>
              </a:r>
              <a:r>
                <a:rPr lang="uk-UA" altLang="ru-RU" sz="1050" b="1" i="1" dirty="0" smtClean="0">
                  <a:solidFill>
                    <a:schemeClr val="tx1"/>
                  </a:solidFill>
                  <a:latin typeface="GOST 2.30481 type A" panose="00000400000000000000" pitchFamily="2" charset="0"/>
                </a:rPr>
                <a:t>(підтримка особам з особливими освітніми потребами)</a:t>
              </a:r>
              <a:endParaRPr lang="ru-RU" sz="1050" b="1" i="1" dirty="0">
                <a:solidFill>
                  <a:schemeClr val="tx1"/>
                </a:solidFill>
                <a:latin typeface="GOST 2.30481 type A" panose="00000400000000000000" pitchFamily="2" charset="0"/>
              </a:endParaRPr>
            </a:p>
          </p:txBody>
        </p:sp>
        <p:sp>
          <p:nvSpPr>
            <p:cNvPr id="44" name="Стрелка вправо 43"/>
            <p:cNvSpPr/>
            <p:nvPr/>
          </p:nvSpPr>
          <p:spPr>
            <a:xfrm rot="5400000">
              <a:off x="688974" y="3311526"/>
              <a:ext cx="171451" cy="1143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45" name="Стрелка вправо 44"/>
            <p:cNvSpPr/>
            <p:nvPr/>
          </p:nvSpPr>
          <p:spPr>
            <a:xfrm rot="5400000">
              <a:off x="2314574" y="3324228"/>
              <a:ext cx="171451" cy="1143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Стрелка вправо 58"/>
            <p:cNvSpPr/>
            <p:nvPr/>
          </p:nvSpPr>
          <p:spPr>
            <a:xfrm rot="5400000">
              <a:off x="3730624" y="3314070"/>
              <a:ext cx="171451" cy="1143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Стрелка вправо 59"/>
            <p:cNvSpPr/>
            <p:nvPr/>
          </p:nvSpPr>
          <p:spPr>
            <a:xfrm rot="5400000">
              <a:off x="6029325" y="3318518"/>
              <a:ext cx="171451" cy="1143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61" name="Стрелка вправо 60"/>
            <p:cNvSpPr/>
            <p:nvPr/>
          </p:nvSpPr>
          <p:spPr>
            <a:xfrm rot="5400000">
              <a:off x="7294245" y="3326136"/>
              <a:ext cx="171451" cy="1143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62" name="Стрелка вправо 61"/>
            <p:cNvSpPr/>
            <p:nvPr/>
          </p:nvSpPr>
          <p:spPr>
            <a:xfrm rot="5400000">
              <a:off x="8775066" y="3329311"/>
              <a:ext cx="171451" cy="1143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0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9699</TotalTime>
  <Words>1575</Words>
  <Application>Microsoft Office PowerPoint</Application>
  <PresentationFormat>Лист A4 (210x297 мм)</PresentationFormat>
  <Paragraphs>294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Cambria Math</vt:lpstr>
      <vt:lpstr>Tahoma</vt:lpstr>
      <vt:lpstr>Arial</vt:lpstr>
      <vt:lpstr>Times New Roman</vt:lpstr>
      <vt:lpstr>Segoe UI</vt:lpstr>
      <vt:lpstr>Calibri</vt:lpstr>
      <vt:lpstr>GOST 2.30481 type A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kimlien</dc:creator>
  <cp:lastModifiedBy>Щелінський Артем Вячеславович</cp:lastModifiedBy>
  <cp:revision>1132</cp:revision>
  <cp:lastPrinted>2018-12-21T09:21:50Z</cp:lastPrinted>
  <dcterms:created xsi:type="dcterms:W3CDTF">2014-08-17T23:27:37Z</dcterms:created>
  <dcterms:modified xsi:type="dcterms:W3CDTF">2018-12-21T15:01:04Z</dcterms:modified>
</cp:coreProperties>
</file>