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300" r:id="rId4"/>
    <p:sldId id="259" r:id="rId5"/>
    <p:sldId id="262" r:id="rId6"/>
    <p:sldId id="302" r:id="rId7"/>
    <p:sldId id="303" r:id="rId8"/>
    <p:sldId id="304" r:id="rId9"/>
    <p:sldId id="264" r:id="rId10"/>
    <p:sldId id="266" r:id="rId11"/>
    <p:sldId id="267" r:id="rId12"/>
    <p:sldId id="269" r:id="rId13"/>
    <p:sldId id="270" r:id="rId14"/>
    <p:sldId id="271" r:id="rId15"/>
    <p:sldId id="307" r:id="rId16"/>
    <p:sldId id="272" r:id="rId17"/>
    <p:sldId id="308" r:id="rId18"/>
    <p:sldId id="273" r:id="rId19"/>
    <p:sldId id="309" r:id="rId20"/>
    <p:sldId id="310" r:id="rId21"/>
    <p:sldId id="311" r:id="rId22"/>
    <p:sldId id="312" r:id="rId23"/>
    <p:sldId id="313" r:id="rId24"/>
    <p:sldId id="317" r:id="rId25"/>
    <p:sldId id="316" r:id="rId26"/>
    <p:sldId id="280" r:id="rId27"/>
    <p:sldId id="281" r:id="rId28"/>
    <p:sldId id="282" r:id="rId29"/>
    <p:sldId id="320" r:id="rId30"/>
    <p:sldId id="306" r:id="rId31"/>
    <p:sldId id="285" r:id="rId32"/>
    <p:sldId id="286" r:id="rId33"/>
    <p:sldId id="287" r:id="rId34"/>
    <p:sldId id="288" r:id="rId35"/>
    <p:sldId id="289" r:id="rId36"/>
    <p:sldId id="296" r:id="rId37"/>
    <p:sldId id="290" r:id="rId38"/>
    <p:sldId id="297" r:id="rId39"/>
    <p:sldId id="291" r:id="rId40"/>
    <p:sldId id="292" r:id="rId41"/>
    <p:sldId id="29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0" autoAdjust="0"/>
    <p:restoredTop sz="94660"/>
  </p:normalViewPr>
  <p:slideViewPr>
    <p:cSldViewPr>
      <p:cViewPr varScale="1">
        <p:scale>
          <a:sx n="83" d="100"/>
          <a:sy n="83" d="100"/>
        </p:scale>
        <p:origin x="1469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tsenko_h\Documents\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259-40C4-9390-A7EF5B21BD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259-40C4-9390-A7EF5B21BD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259-40C4-9390-A7EF5B21BD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A259-40C4-9390-A7EF5B21BD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A259-40C4-9390-A7EF5B21BD05}"/>
              </c:ext>
            </c:extLst>
          </c:dPt>
          <c:dLbls>
            <c:dLbl>
              <c:idx val="0"/>
              <c:layout>
                <c:manualLayout>
                  <c:x val="3.811944091486643E-2"/>
                  <c:y val="-2.41254523522316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59-40C4-9390-A7EF5B21BD0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A259-40C4-9390-A7EF5B21BD05}"/>
                </c:ext>
              </c:extLst>
            </c:dLbl>
            <c:dLbl>
              <c:idx val="2"/>
              <c:layout>
                <c:manualLayout>
                  <c:x val="1.2706480304955527E-2"/>
                  <c:y val="-5.47690907269394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59-40C4-9390-A7EF5B21BD05}"/>
                </c:ext>
              </c:extLst>
            </c:dLbl>
            <c:dLbl>
              <c:idx val="3"/>
              <c:layout>
                <c:manualLayout>
                  <c:x val="-5.2943667937314698E-2"/>
                  <c:y val="-8.84599919581825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59-40C4-9390-A7EF5B21BD0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A259-40C4-9390-A7EF5B21BD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Лист1!$B$2:$B$6</c:f>
              <c:strCache>
                <c:ptCount val="5"/>
                <c:pt idx="0">
                  <c:v>Магазини з продажу непродовольчих товарів</c:v>
                </c:pt>
                <c:pt idx="1">
                  <c:v>ринки</c:v>
                </c:pt>
                <c:pt idx="2">
                  <c:v>продовольчі магазини</c:v>
                </c:pt>
                <c:pt idx="3">
                  <c:v>заклади ресторанного господарства</c:v>
                </c:pt>
                <c:pt idx="4">
                  <c:v>підприємства побуту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850</c:v>
                </c:pt>
                <c:pt idx="1">
                  <c:v>11</c:v>
                </c:pt>
                <c:pt idx="2">
                  <c:v>450</c:v>
                </c:pt>
                <c:pt idx="3">
                  <c:v>410</c:v>
                </c:pt>
                <c:pt idx="4">
                  <c:v>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259-40C4-9390-A7EF5B21BD0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65100-03D3-48EF-9595-7E227A9C97DC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2AEB01-9647-438F-8C11-F36F70A12D10}">
      <dgm:prSet phldrT="[Текст]" custT="1"/>
      <dgm:spPr/>
      <dgm:t>
        <a:bodyPr/>
        <a:lstStyle/>
        <a:p>
          <a:r>
            <a:rPr lang="uk-UA" sz="1400" dirty="0" smtClean="0">
              <a:latin typeface="+mn-lt"/>
              <a:cs typeface="Times New Roman" panose="02020603050405020304" pitchFamily="18" charset="0"/>
            </a:rPr>
            <a:t>Прийом скарг, звернень громадян (від відділ звернень громадян СМР, обласного контактного центру, особистого прийому громадян)</a:t>
          </a:r>
          <a:endParaRPr lang="ru-RU" sz="1400" dirty="0">
            <a:latin typeface="+mn-lt"/>
            <a:cs typeface="Times New Roman" panose="02020603050405020304" pitchFamily="18" charset="0"/>
          </a:endParaRPr>
        </a:p>
      </dgm:t>
    </dgm:pt>
    <dgm:pt modelId="{C04B8A1E-05CF-4336-BF94-8530BD7B2396}" type="parTrans" cxnId="{50DCD95A-5A4B-4495-8506-DA33E20E6869}">
      <dgm:prSet/>
      <dgm:spPr/>
      <dgm:t>
        <a:bodyPr/>
        <a:lstStyle/>
        <a:p>
          <a:endParaRPr lang="ru-RU"/>
        </a:p>
      </dgm:t>
    </dgm:pt>
    <dgm:pt modelId="{7DF5F520-4832-4236-BE1B-125E33CF3CDD}" type="sibTrans" cxnId="{50DCD95A-5A4B-4495-8506-DA33E20E6869}">
      <dgm:prSet/>
      <dgm:spPr/>
      <dgm:t>
        <a:bodyPr/>
        <a:lstStyle/>
        <a:p>
          <a:endParaRPr lang="ru-RU"/>
        </a:p>
      </dgm:t>
    </dgm:pt>
    <dgm:pt modelId="{53802282-7D8C-4743-830E-4857A59462EB}">
      <dgm:prSet phldrT="[Текст]" custT="1"/>
      <dgm:spPr/>
      <dgm:t>
        <a:bodyPr/>
        <a:lstStyle/>
        <a:p>
          <a:r>
            <a:rPr lang="uk-UA" sz="1500" dirty="0" smtClean="0">
              <a:latin typeface="+mn-lt"/>
              <a:cs typeface="Times New Roman" panose="02020603050405020304" pitchFamily="18" charset="0"/>
            </a:rPr>
            <a:t>Реєстрація звернення, резолюція керівника щодо опрацювання  спеціалістом відповідно до посадових обов'язків</a:t>
          </a:r>
          <a:endParaRPr lang="ru-RU" sz="1500" dirty="0">
            <a:latin typeface="+mn-lt"/>
            <a:cs typeface="Times New Roman" panose="02020603050405020304" pitchFamily="18" charset="0"/>
          </a:endParaRPr>
        </a:p>
      </dgm:t>
    </dgm:pt>
    <dgm:pt modelId="{0DC8C7DF-29C5-447B-9075-8F19AC9308CB}" type="parTrans" cxnId="{88716986-F582-456D-93DC-DB4827B5A090}">
      <dgm:prSet/>
      <dgm:spPr/>
      <dgm:t>
        <a:bodyPr/>
        <a:lstStyle/>
        <a:p>
          <a:endParaRPr lang="ru-RU"/>
        </a:p>
      </dgm:t>
    </dgm:pt>
    <dgm:pt modelId="{9193B151-12F0-4563-9E12-65B23BAF0F73}" type="sibTrans" cxnId="{88716986-F582-456D-93DC-DB4827B5A09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ru-RU" dirty="0"/>
        </a:p>
      </dgm:t>
    </dgm:pt>
    <dgm:pt modelId="{5519E39D-83EA-4EC0-8A46-9EAE5514BD3A}">
      <dgm:prSet phldrT="[Текст]" custT="1"/>
      <dgm:spPr/>
      <dgm:t>
        <a:bodyPr/>
        <a:lstStyle/>
        <a:p>
          <a:r>
            <a:rPr lang="uk-UA" sz="1500" dirty="0" smtClean="0">
              <a:latin typeface="+mn-lt"/>
              <a:cs typeface="Times New Roman" panose="02020603050405020304" pitchFamily="18" charset="0"/>
            </a:rPr>
            <a:t>Вивчення звернення, опрацювання питання з суб'єктом господарювання</a:t>
          </a:r>
          <a:endParaRPr lang="ru-RU" sz="1500" dirty="0">
            <a:latin typeface="+mn-lt"/>
            <a:cs typeface="Times New Roman" panose="02020603050405020304" pitchFamily="18" charset="0"/>
          </a:endParaRPr>
        </a:p>
      </dgm:t>
    </dgm:pt>
    <dgm:pt modelId="{68B7B85B-5676-4C9C-B801-270F1E9934ED}" type="parTrans" cxnId="{077BC51A-91CA-4B89-AB44-ADA8C227E3B3}">
      <dgm:prSet/>
      <dgm:spPr/>
      <dgm:t>
        <a:bodyPr/>
        <a:lstStyle/>
        <a:p>
          <a:endParaRPr lang="ru-RU"/>
        </a:p>
      </dgm:t>
    </dgm:pt>
    <dgm:pt modelId="{868869EA-D4D7-4BC7-A362-AD5D7ADAE28E}" type="sibTrans" cxnId="{077BC51A-91CA-4B89-AB44-ADA8C227E3B3}">
      <dgm:prSet/>
      <dgm:spPr/>
      <dgm:t>
        <a:bodyPr/>
        <a:lstStyle/>
        <a:p>
          <a:endParaRPr lang="ru-RU"/>
        </a:p>
      </dgm:t>
    </dgm:pt>
    <dgm:pt modelId="{10392027-837D-4BDD-9554-7BBBBD09B469}">
      <dgm:prSet phldrT="[Текст]" custT="1"/>
      <dgm:spPr/>
      <dgm:t>
        <a:bodyPr/>
        <a:lstStyle/>
        <a:p>
          <a:r>
            <a:rPr lang="uk-UA" sz="1500" dirty="0" smtClean="0">
              <a:latin typeface="+mn-lt"/>
              <a:cs typeface="Times New Roman" panose="02020603050405020304" pitchFamily="18" charset="0"/>
            </a:rPr>
            <a:t>Підготовка письмового запиту до суб'єкта господарювання </a:t>
          </a:r>
          <a:endParaRPr lang="ru-RU" sz="1500" dirty="0">
            <a:latin typeface="+mn-lt"/>
            <a:cs typeface="Times New Roman" panose="02020603050405020304" pitchFamily="18" charset="0"/>
          </a:endParaRPr>
        </a:p>
      </dgm:t>
    </dgm:pt>
    <dgm:pt modelId="{6A12174A-A20E-4287-A9E6-F026950B1B39}" type="parTrans" cxnId="{56CBA33D-D3B9-4A5E-9B60-799B2F3D7C48}">
      <dgm:prSet/>
      <dgm:spPr/>
      <dgm:t>
        <a:bodyPr/>
        <a:lstStyle/>
        <a:p>
          <a:endParaRPr lang="ru-RU"/>
        </a:p>
      </dgm:t>
    </dgm:pt>
    <dgm:pt modelId="{2BC7D093-6591-404D-BDF2-A18D18801573}" type="sibTrans" cxnId="{56CBA33D-D3B9-4A5E-9B60-799B2F3D7C48}">
      <dgm:prSet/>
      <dgm:spPr/>
      <dgm:t>
        <a:bodyPr/>
        <a:lstStyle/>
        <a:p>
          <a:endParaRPr lang="ru-RU"/>
        </a:p>
      </dgm:t>
    </dgm:pt>
    <dgm:pt modelId="{ADCD4B27-3A78-41D6-B8D4-33436B30C4DD}">
      <dgm:prSet phldrT="[Текст]" custT="1"/>
      <dgm:spPr/>
      <dgm:t>
        <a:bodyPr/>
        <a:lstStyle/>
        <a:p>
          <a:r>
            <a:rPr lang="uk-UA" sz="1400" dirty="0" smtClean="0">
              <a:latin typeface="+mn-lt"/>
              <a:cs typeface="Times New Roman" panose="02020603050405020304" pitchFamily="18" charset="0"/>
            </a:rPr>
            <a:t>Вихід спеціаліста на місце для опрацювання питання по суті звернення, вручення листа ФОП</a:t>
          </a:r>
          <a:endParaRPr lang="ru-RU" sz="1400" dirty="0">
            <a:latin typeface="+mn-lt"/>
            <a:cs typeface="Times New Roman" panose="02020603050405020304" pitchFamily="18" charset="0"/>
          </a:endParaRPr>
        </a:p>
      </dgm:t>
    </dgm:pt>
    <dgm:pt modelId="{BD01FA27-4960-47BA-8996-FC3BE8615B3E}" type="parTrans" cxnId="{CE691436-C5A0-45F8-BC90-AEAF824D42C6}">
      <dgm:prSet/>
      <dgm:spPr/>
      <dgm:t>
        <a:bodyPr/>
        <a:lstStyle/>
        <a:p>
          <a:endParaRPr lang="ru-RU"/>
        </a:p>
      </dgm:t>
    </dgm:pt>
    <dgm:pt modelId="{C17714A0-D6B9-4FCC-92ED-C635357F89C2}" type="sibTrans" cxnId="{CE691436-C5A0-45F8-BC90-AEAF824D42C6}">
      <dgm:prSet/>
      <dgm:spPr/>
      <dgm:t>
        <a:bodyPr/>
        <a:lstStyle/>
        <a:p>
          <a:endParaRPr lang="ru-RU"/>
        </a:p>
      </dgm:t>
    </dgm:pt>
    <dgm:pt modelId="{CE97FAD2-EE42-4901-B11F-47E8ED5AF253}">
      <dgm:prSet phldrT="[Текст]" custT="1"/>
      <dgm:spPr/>
      <dgm:t>
        <a:bodyPr/>
        <a:lstStyle/>
        <a:p>
          <a:r>
            <a:rPr lang="uk-UA" sz="1400" dirty="0" smtClean="0">
              <a:latin typeface="+mn-lt"/>
              <a:cs typeface="Times New Roman" panose="02020603050405020304" pitchFamily="18" charset="0"/>
            </a:rPr>
            <a:t>Отримання інформації від ФОП по вирішенню питання </a:t>
          </a:r>
          <a:endParaRPr lang="ru-RU" sz="1400" dirty="0">
            <a:latin typeface="+mn-lt"/>
            <a:cs typeface="Times New Roman" panose="02020603050405020304" pitchFamily="18" charset="0"/>
          </a:endParaRPr>
        </a:p>
      </dgm:t>
    </dgm:pt>
    <dgm:pt modelId="{AF257B52-81DB-472D-A531-D8540058557E}" type="parTrans" cxnId="{49847640-D58F-4930-AC89-4F1A57BF9892}">
      <dgm:prSet/>
      <dgm:spPr/>
      <dgm:t>
        <a:bodyPr/>
        <a:lstStyle/>
        <a:p>
          <a:endParaRPr lang="ru-RU"/>
        </a:p>
      </dgm:t>
    </dgm:pt>
    <dgm:pt modelId="{414B64FA-F946-4B4A-B2AC-426BBCA4D851}" type="sibTrans" cxnId="{49847640-D58F-4930-AC89-4F1A57BF9892}">
      <dgm:prSet/>
      <dgm:spPr/>
      <dgm:t>
        <a:bodyPr/>
        <a:lstStyle/>
        <a:p>
          <a:endParaRPr lang="ru-RU"/>
        </a:p>
      </dgm:t>
    </dgm:pt>
    <dgm:pt modelId="{0841F4E6-C5DE-4A50-8952-0C1D69D0929A}">
      <dgm:prSet phldrT="[Текст]" custT="1"/>
      <dgm:spPr/>
      <dgm:t>
        <a:bodyPr/>
        <a:lstStyle/>
        <a:p>
          <a:r>
            <a:rPr lang="uk-UA" sz="1400" dirty="0" smtClean="0">
              <a:latin typeface="+mn-lt"/>
              <a:cs typeface="Times New Roman" panose="02020603050405020304" pitchFamily="18" charset="0"/>
            </a:rPr>
            <a:t>У разі потреби, створення тимчасової комісії з залученням  структурних підрозділів СМР  для вирішення питання членами комісії в межах повноважень, у визначені терміни </a:t>
          </a:r>
          <a:endParaRPr lang="ru-RU" sz="1400" dirty="0">
            <a:latin typeface="+mn-lt"/>
            <a:cs typeface="Times New Roman" panose="02020603050405020304" pitchFamily="18" charset="0"/>
          </a:endParaRPr>
        </a:p>
      </dgm:t>
    </dgm:pt>
    <dgm:pt modelId="{D384AEDC-EF15-4AD3-8208-3D673940730B}" type="parTrans" cxnId="{6284CC5C-7E1C-41EB-9F57-3C71D2102835}">
      <dgm:prSet/>
      <dgm:spPr/>
      <dgm:t>
        <a:bodyPr/>
        <a:lstStyle/>
        <a:p>
          <a:endParaRPr lang="ru-RU"/>
        </a:p>
      </dgm:t>
    </dgm:pt>
    <dgm:pt modelId="{38CEEC15-C802-4252-8B1F-B992CB2970E2}" type="sibTrans" cxnId="{6284CC5C-7E1C-41EB-9F57-3C71D2102835}">
      <dgm:prSet/>
      <dgm:spPr/>
      <dgm:t>
        <a:bodyPr/>
        <a:lstStyle/>
        <a:p>
          <a:endParaRPr lang="ru-RU"/>
        </a:p>
      </dgm:t>
    </dgm:pt>
    <dgm:pt modelId="{8225DFE2-F77E-49AA-82C6-E4B6C8C6947B}">
      <dgm:prSet phldrT="[Текст]" custT="1"/>
      <dgm:spPr/>
      <dgm:t>
        <a:bodyPr/>
        <a:lstStyle/>
        <a:p>
          <a:r>
            <a:rPr lang="uk-UA" sz="1400" dirty="0" smtClean="0">
              <a:latin typeface="+mn-lt"/>
              <a:cs typeface="Times New Roman" panose="02020603050405020304" pitchFamily="18" charset="0"/>
            </a:rPr>
            <a:t>За результатами опрацювання, надання відповіді заявникам</a:t>
          </a:r>
          <a:endParaRPr lang="ru-RU" sz="1400" dirty="0">
            <a:latin typeface="+mn-lt"/>
            <a:cs typeface="Times New Roman" panose="02020603050405020304" pitchFamily="18" charset="0"/>
          </a:endParaRPr>
        </a:p>
      </dgm:t>
    </dgm:pt>
    <dgm:pt modelId="{BC6C21BF-50A5-41CA-B357-1846EE383D43}" type="parTrans" cxnId="{CFB8CEFA-9381-41E8-A2AA-EB50BE5A1FD2}">
      <dgm:prSet/>
      <dgm:spPr/>
      <dgm:t>
        <a:bodyPr/>
        <a:lstStyle/>
        <a:p>
          <a:endParaRPr lang="ru-RU"/>
        </a:p>
      </dgm:t>
    </dgm:pt>
    <dgm:pt modelId="{76020274-4AA7-4C42-8C91-75FDE53A9D0D}" type="sibTrans" cxnId="{CFB8CEFA-9381-41E8-A2AA-EB50BE5A1FD2}">
      <dgm:prSet/>
      <dgm:spPr/>
      <dgm:t>
        <a:bodyPr/>
        <a:lstStyle/>
        <a:p>
          <a:endParaRPr lang="ru-RU"/>
        </a:p>
      </dgm:t>
    </dgm:pt>
    <dgm:pt modelId="{EEFA1778-EE7B-4289-A129-58182E6E6764}" type="pres">
      <dgm:prSet presAssocID="{06265100-03D3-48EF-9595-7E227A9C97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2111C3-AB26-4548-8919-67C9339FFDC6}" type="pres">
      <dgm:prSet presAssocID="{BF2AEB01-9647-438F-8C11-F36F70A12D10}" presName="node" presStyleLbl="node1" presStyleIdx="0" presStyleCnt="8" custScaleY="236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49515-E03C-4691-8277-2A960595F949}" type="pres">
      <dgm:prSet presAssocID="{7DF5F520-4832-4236-BE1B-125E33CF3CDD}" presName="sibTrans" presStyleLbl="sibTrans1D1" presStyleIdx="0" presStyleCnt="7"/>
      <dgm:spPr/>
      <dgm:t>
        <a:bodyPr/>
        <a:lstStyle/>
        <a:p>
          <a:endParaRPr lang="ru-RU"/>
        </a:p>
      </dgm:t>
    </dgm:pt>
    <dgm:pt modelId="{DE12822B-FAA8-46EE-AF31-6162E85ACB20}" type="pres">
      <dgm:prSet presAssocID="{7DF5F520-4832-4236-BE1B-125E33CF3CDD}" presName="connectorText" presStyleLbl="sibTrans1D1" presStyleIdx="0" presStyleCnt="7"/>
      <dgm:spPr/>
      <dgm:t>
        <a:bodyPr/>
        <a:lstStyle/>
        <a:p>
          <a:endParaRPr lang="ru-RU"/>
        </a:p>
      </dgm:t>
    </dgm:pt>
    <dgm:pt modelId="{C8A6F45E-92F8-4666-83A0-57AFE64DE25D}" type="pres">
      <dgm:prSet presAssocID="{53802282-7D8C-4743-830E-4857A59462EB}" presName="node" presStyleLbl="node1" presStyleIdx="1" presStyleCnt="8" custScaleY="236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B456B-0649-4137-A64F-9A21D8F31CD1}" type="pres">
      <dgm:prSet presAssocID="{9193B151-12F0-4563-9E12-65B23BAF0F73}" presName="sibTrans" presStyleLbl="sibTrans1D1" presStyleIdx="1" presStyleCnt="7" custSzY="10081120"/>
      <dgm:spPr/>
      <dgm:t>
        <a:bodyPr/>
        <a:lstStyle/>
        <a:p>
          <a:endParaRPr lang="ru-RU"/>
        </a:p>
      </dgm:t>
    </dgm:pt>
    <dgm:pt modelId="{A6C7C65C-9E22-464A-8749-CB87349DCEE1}" type="pres">
      <dgm:prSet presAssocID="{9193B151-12F0-4563-9E12-65B23BAF0F73}" presName="connectorText" presStyleLbl="sibTrans1D1" presStyleIdx="1" presStyleCnt="7"/>
      <dgm:spPr/>
      <dgm:t>
        <a:bodyPr/>
        <a:lstStyle/>
        <a:p>
          <a:endParaRPr lang="ru-RU"/>
        </a:p>
      </dgm:t>
    </dgm:pt>
    <dgm:pt modelId="{229F7876-CF2E-45C3-9CC7-CF730838EFFD}" type="pres">
      <dgm:prSet presAssocID="{5519E39D-83EA-4EC0-8A46-9EAE5514BD3A}" presName="node" presStyleLbl="node1" presStyleIdx="2" presStyleCnt="8" custScaleY="233973" custLinFactNeighborX="-135" custLinFactNeighborY="-1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5388A-C545-4029-A7E6-2D866080D5A6}" type="pres">
      <dgm:prSet presAssocID="{868869EA-D4D7-4BC7-A362-AD5D7ADAE28E}" presName="sibTrans" presStyleLbl="sibTrans1D1" presStyleIdx="2" presStyleCnt="7"/>
      <dgm:spPr/>
      <dgm:t>
        <a:bodyPr/>
        <a:lstStyle/>
        <a:p>
          <a:endParaRPr lang="ru-RU"/>
        </a:p>
      </dgm:t>
    </dgm:pt>
    <dgm:pt modelId="{F17CA92D-64FB-466A-86A7-ABA0C21C9D34}" type="pres">
      <dgm:prSet presAssocID="{868869EA-D4D7-4BC7-A362-AD5D7ADAE28E}" presName="connectorText" presStyleLbl="sibTrans1D1" presStyleIdx="2" presStyleCnt="7"/>
      <dgm:spPr/>
      <dgm:t>
        <a:bodyPr/>
        <a:lstStyle/>
        <a:p>
          <a:endParaRPr lang="ru-RU"/>
        </a:p>
      </dgm:t>
    </dgm:pt>
    <dgm:pt modelId="{7159E138-7FB3-4836-A4AE-8E8F325A413A}" type="pres">
      <dgm:prSet presAssocID="{10392027-837D-4BDD-9554-7BBBBD09B469}" presName="node" presStyleLbl="node1" presStyleIdx="3" presStyleCnt="8" custScaleY="236517" custLinFactNeighborX="2539" custLinFactNeighborY="-2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C8AED-6514-498E-A67A-B211B5D9BA56}" type="pres">
      <dgm:prSet presAssocID="{2BC7D093-6591-404D-BDF2-A18D18801573}" presName="sibTrans" presStyleLbl="sibTrans1D1" presStyleIdx="3" presStyleCnt="7"/>
      <dgm:spPr/>
      <dgm:t>
        <a:bodyPr/>
        <a:lstStyle/>
        <a:p>
          <a:endParaRPr lang="ru-RU"/>
        </a:p>
      </dgm:t>
    </dgm:pt>
    <dgm:pt modelId="{C0664955-8EAF-443F-897A-45D8EA715079}" type="pres">
      <dgm:prSet presAssocID="{2BC7D093-6591-404D-BDF2-A18D18801573}" presName="connectorText" presStyleLbl="sibTrans1D1" presStyleIdx="3" presStyleCnt="7"/>
      <dgm:spPr/>
      <dgm:t>
        <a:bodyPr/>
        <a:lstStyle/>
        <a:p>
          <a:endParaRPr lang="ru-RU"/>
        </a:p>
      </dgm:t>
    </dgm:pt>
    <dgm:pt modelId="{EE7397D9-A64A-4A95-BE19-7C67F9BA4B22}" type="pres">
      <dgm:prSet presAssocID="{ADCD4B27-3A78-41D6-B8D4-33436B30C4DD}" presName="node" presStyleLbl="node1" presStyleIdx="4" presStyleCnt="8" custScaleY="234117" custLinFactNeighborX="-644" custLinFactNeighborY="1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FDB06-C5F8-49A9-A663-C58825976FCD}" type="pres">
      <dgm:prSet presAssocID="{C17714A0-D6B9-4FCC-92ED-C635357F89C2}" presName="sibTrans" presStyleLbl="sibTrans1D1" presStyleIdx="4" presStyleCnt="7"/>
      <dgm:spPr/>
      <dgm:t>
        <a:bodyPr/>
        <a:lstStyle/>
        <a:p>
          <a:endParaRPr lang="ru-RU"/>
        </a:p>
      </dgm:t>
    </dgm:pt>
    <dgm:pt modelId="{3CC1E6D4-E7BE-4FC5-BF59-A95CE46DBB50}" type="pres">
      <dgm:prSet presAssocID="{C17714A0-D6B9-4FCC-92ED-C635357F89C2}" presName="connectorText" presStyleLbl="sibTrans1D1" presStyleIdx="4" presStyleCnt="7"/>
      <dgm:spPr/>
      <dgm:t>
        <a:bodyPr/>
        <a:lstStyle/>
        <a:p>
          <a:endParaRPr lang="ru-RU"/>
        </a:p>
      </dgm:t>
    </dgm:pt>
    <dgm:pt modelId="{11FA9EDA-521E-4E45-B7A7-B981AF2EA706}" type="pres">
      <dgm:prSet presAssocID="{CE97FAD2-EE42-4901-B11F-47E8ED5AF253}" presName="node" presStyleLbl="node1" presStyleIdx="5" presStyleCnt="8" custScaleY="229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8A4E3-59BF-40AA-9CCE-C041AD7D0EBE}" type="pres">
      <dgm:prSet presAssocID="{414B64FA-F946-4B4A-B2AC-426BBCA4D851}" presName="sibTrans" presStyleLbl="sibTrans1D1" presStyleIdx="5" presStyleCnt="7"/>
      <dgm:spPr/>
      <dgm:t>
        <a:bodyPr/>
        <a:lstStyle/>
        <a:p>
          <a:endParaRPr lang="ru-RU"/>
        </a:p>
      </dgm:t>
    </dgm:pt>
    <dgm:pt modelId="{DDA06209-B069-4321-AC53-F2C4DF546FFB}" type="pres">
      <dgm:prSet presAssocID="{414B64FA-F946-4B4A-B2AC-426BBCA4D851}" presName="connectorText" presStyleLbl="sibTrans1D1" presStyleIdx="5" presStyleCnt="7"/>
      <dgm:spPr/>
      <dgm:t>
        <a:bodyPr/>
        <a:lstStyle/>
        <a:p>
          <a:endParaRPr lang="ru-RU"/>
        </a:p>
      </dgm:t>
    </dgm:pt>
    <dgm:pt modelId="{9FF6F0DA-91F6-4C58-88F4-9BAC0E33F011}" type="pres">
      <dgm:prSet presAssocID="{0841F4E6-C5DE-4A50-8952-0C1D69D0929A}" presName="node" presStyleLbl="node1" presStyleIdx="6" presStyleCnt="8" custScaleX="108729" custScaleY="2381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6B849-CE30-49C3-ACE1-AF5B928411AA}" type="pres">
      <dgm:prSet presAssocID="{38CEEC15-C802-4252-8B1F-B992CB2970E2}" presName="sibTrans" presStyleLbl="sibTrans1D1" presStyleIdx="6" presStyleCnt="7"/>
      <dgm:spPr/>
      <dgm:t>
        <a:bodyPr/>
        <a:lstStyle/>
        <a:p>
          <a:endParaRPr lang="ru-RU"/>
        </a:p>
      </dgm:t>
    </dgm:pt>
    <dgm:pt modelId="{366F9626-0C5B-40AC-BE10-7ECCF08C15B7}" type="pres">
      <dgm:prSet presAssocID="{38CEEC15-C802-4252-8B1F-B992CB2970E2}" presName="connectorText" presStyleLbl="sibTrans1D1" presStyleIdx="6" presStyleCnt="7"/>
      <dgm:spPr/>
      <dgm:t>
        <a:bodyPr/>
        <a:lstStyle/>
        <a:p>
          <a:endParaRPr lang="ru-RU"/>
        </a:p>
      </dgm:t>
    </dgm:pt>
    <dgm:pt modelId="{A20409B1-2C3B-430E-A9AE-F0FC8438A2D7}" type="pres">
      <dgm:prSet presAssocID="{8225DFE2-F77E-49AA-82C6-E4B6C8C6947B}" presName="node" presStyleLbl="node1" presStyleIdx="7" presStyleCnt="8" custScaleY="234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D61A2B-3580-4114-B5CD-F0D147594BFA}" type="presOf" srcId="{0841F4E6-C5DE-4A50-8952-0C1D69D0929A}" destId="{9FF6F0DA-91F6-4C58-88F4-9BAC0E33F011}" srcOrd="0" destOrd="0" presId="urn:microsoft.com/office/officeart/2005/8/layout/bProcess3"/>
    <dgm:cxn modelId="{DA700B71-9DBB-478E-B0FC-0289B098A43A}" type="presOf" srcId="{9193B151-12F0-4563-9E12-65B23BAF0F73}" destId="{05DB456B-0649-4137-A64F-9A21D8F31CD1}" srcOrd="0" destOrd="0" presId="urn:microsoft.com/office/officeart/2005/8/layout/bProcess3"/>
    <dgm:cxn modelId="{DFE6241C-CE34-4BC4-B729-EC528A0609B1}" type="presOf" srcId="{8225DFE2-F77E-49AA-82C6-E4B6C8C6947B}" destId="{A20409B1-2C3B-430E-A9AE-F0FC8438A2D7}" srcOrd="0" destOrd="0" presId="urn:microsoft.com/office/officeart/2005/8/layout/bProcess3"/>
    <dgm:cxn modelId="{475BFB59-2DB0-4027-98CA-7569C51083A7}" type="presOf" srcId="{06265100-03D3-48EF-9595-7E227A9C97DC}" destId="{EEFA1778-EE7B-4289-A129-58182E6E6764}" srcOrd="0" destOrd="0" presId="urn:microsoft.com/office/officeart/2005/8/layout/bProcess3"/>
    <dgm:cxn modelId="{AC21347B-CCDE-428E-BB54-823F3A7AB993}" type="presOf" srcId="{2BC7D093-6591-404D-BDF2-A18D18801573}" destId="{27BC8AED-6514-498E-A67A-B211B5D9BA56}" srcOrd="0" destOrd="0" presId="urn:microsoft.com/office/officeart/2005/8/layout/bProcess3"/>
    <dgm:cxn modelId="{AA8C9FD9-31D6-4C40-BC88-440F947272D1}" type="presOf" srcId="{868869EA-D4D7-4BC7-A362-AD5D7ADAE28E}" destId="{F17CA92D-64FB-466A-86A7-ABA0C21C9D34}" srcOrd="1" destOrd="0" presId="urn:microsoft.com/office/officeart/2005/8/layout/bProcess3"/>
    <dgm:cxn modelId="{CFB8CEFA-9381-41E8-A2AA-EB50BE5A1FD2}" srcId="{06265100-03D3-48EF-9595-7E227A9C97DC}" destId="{8225DFE2-F77E-49AA-82C6-E4B6C8C6947B}" srcOrd="7" destOrd="0" parTransId="{BC6C21BF-50A5-41CA-B357-1846EE383D43}" sibTransId="{76020274-4AA7-4C42-8C91-75FDE53A9D0D}"/>
    <dgm:cxn modelId="{719B8419-BC10-452B-8EB6-514CC761BEFD}" type="presOf" srcId="{38CEEC15-C802-4252-8B1F-B992CB2970E2}" destId="{DA96B849-CE30-49C3-ACE1-AF5B928411AA}" srcOrd="0" destOrd="0" presId="urn:microsoft.com/office/officeart/2005/8/layout/bProcess3"/>
    <dgm:cxn modelId="{F81C5BA3-0510-49B3-8102-A5143089F864}" type="presOf" srcId="{868869EA-D4D7-4BC7-A362-AD5D7ADAE28E}" destId="{FB35388A-C545-4029-A7E6-2D866080D5A6}" srcOrd="0" destOrd="0" presId="urn:microsoft.com/office/officeart/2005/8/layout/bProcess3"/>
    <dgm:cxn modelId="{A9E81765-3897-42E4-8F56-0D74B2D14586}" type="presOf" srcId="{2BC7D093-6591-404D-BDF2-A18D18801573}" destId="{C0664955-8EAF-443F-897A-45D8EA715079}" srcOrd="1" destOrd="0" presId="urn:microsoft.com/office/officeart/2005/8/layout/bProcess3"/>
    <dgm:cxn modelId="{7B46649D-F852-4E07-96F7-E0F3380FB8AC}" type="presOf" srcId="{BF2AEB01-9647-438F-8C11-F36F70A12D10}" destId="{932111C3-AB26-4548-8919-67C9339FFDC6}" srcOrd="0" destOrd="0" presId="urn:microsoft.com/office/officeart/2005/8/layout/bProcess3"/>
    <dgm:cxn modelId="{A44C537F-72BF-4C8F-AA1A-A4CAC91AE67F}" type="presOf" srcId="{ADCD4B27-3A78-41D6-B8D4-33436B30C4DD}" destId="{EE7397D9-A64A-4A95-BE19-7C67F9BA4B22}" srcOrd="0" destOrd="0" presId="urn:microsoft.com/office/officeart/2005/8/layout/bProcess3"/>
    <dgm:cxn modelId="{9B8C86B7-270A-439B-8BC4-196D8FA04FE6}" type="presOf" srcId="{5519E39D-83EA-4EC0-8A46-9EAE5514BD3A}" destId="{229F7876-CF2E-45C3-9CC7-CF730838EFFD}" srcOrd="0" destOrd="0" presId="urn:microsoft.com/office/officeart/2005/8/layout/bProcess3"/>
    <dgm:cxn modelId="{D4D12F81-AEB1-49FB-A523-0CAA11BC6CAA}" type="presOf" srcId="{CE97FAD2-EE42-4901-B11F-47E8ED5AF253}" destId="{11FA9EDA-521E-4E45-B7A7-B981AF2EA706}" srcOrd="0" destOrd="0" presId="urn:microsoft.com/office/officeart/2005/8/layout/bProcess3"/>
    <dgm:cxn modelId="{50DCD95A-5A4B-4495-8506-DA33E20E6869}" srcId="{06265100-03D3-48EF-9595-7E227A9C97DC}" destId="{BF2AEB01-9647-438F-8C11-F36F70A12D10}" srcOrd="0" destOrd="0" parTransId="{C04B8A1E-05CF-4336-BF94-8530BD7B2396}" sibTransId="{7DF5F520-4832-4236-BE1B-125E33CF3CDD}"/>
    <dgm:cxn modelId="{88716986-F582-456D-93DC-DB4827B5A090}" srcId="{06265100-03D3-48EF-9595-7E227A9C97DC}" destId="{53802282-7D8C-4743-830E-4857A59462EB}" srcOrd="1" destOrd="0" parTransId="{0DC8C7DF-29C5-447B-9075-8F19AC9308CB}" sibTransId="{9193B151-12F0-4563-9E12-65B23BAF0F73}"/>
    <dgm:cxn modelId="{56CBA33D-D3B9-4A5E-9B60-799B2F3D7C48}" srcId="{06265100-03D3-48EF-9595-7E227A9C97DC}" destId="{10392027-837D-4BDD-9554-7BBBBD09B469}" srcOrd="3" destOrd="0" parTransId="{6A12174A-A20E-4287-A9E6-F026950B1B39}" sibTransId="{2BC7D093-6591-404D-BDF2-A18D18801573}"/>
    <dgm:cxn modelId="{D9236496-1318-4FE4-9FC1-11BC1B5B7FD4}" type="presOf" srcId="{7DF5F520-4832-4236-BE1B-125E33CF3CDD}" destId="{C0A49515-E03C-4691-8277-2A960595F949}" srcOrd="0" destOrd="0" presId="urn:microsoft.com/office/officeart/2005/8/layout/bProcess3"/>
    <dgm:cxn modelId="{6284CC5C-7E1C-41EB-9F57-3C71D2102835}" srcId="{06265100-03D3-48EF-9595-7E227A9C97DC}" destId="{0841F4E6-C5DE-4A50-8952-0C1D69D0929A}" srcOrd="6" destOrd="0" parTransId="{D384AEDC-EF15-4AD3-8208-3D673940730B}" sibTransId="{38CEEC15-C802-4252-8B1F-B992CB2970E2}"/>
    <dgm:cxn modelId="{7D695405-5366-43B0-A069-8CDF12906C00}" type="presOf" srcId="{C17714A0-D6B9-4FCC-92ED-C635357F89C2}" destId="{3CC1E6D4-E7BE-4FC5-BF59-A95CE46DBB50}" srcOrd="1" destOrd="0" presId="urn:microsoft.com/office/officeart/2005/8/layout/bProcess3"/>
    <dgm:cxn modelId="{49847640-D58F-4930-AC89-4F1A57BF9892}" srcId="{06265100-03D3-48EF-9595-7E227A9C97DC}" destId="{CE97FAD2-EE42-4901-B11F-47E8ED5AF253}" srcOrd="5" destOrd="0" parTransId="{AF257B52-81DB-472D-A531-D8540058557E}" sibTransId="{414B64FA-F946-4B4A-B2AC-426BBCA4D851}"/>
    <dgm:cxn modelId="{077BC51A-91CA-4B89-AB44-ADA8C227E3B3}" srcId="{06265100-03D3-48EF-9595-7E227A9C97DC}" destId="{5519E39D-83EA-4EC0-8A46-9EAE5514BD3A}" srcOrd="2" destOrd="0" parTransId="{68B7B85B-5676-4C9C-B801-270F1E9934ED}" sibTransId="{868869EA-D4D7-4BC7-A362-AD5D7ADAE28E}"/>
    <dgm:cxn modelId="{CE691436-C5A0-45F8-BC90-AEAF824D42C6}" srcId="{06265100-03D3-48EF-9595-7E227A9C97DC}" destId="{ADCD4B27-3A78-41D6-B8D4-33436B30C4DD}" srcOrd="4" destOrd="0" parTransId="{BD01FA27-4960-47BA-8996-FC3BE8615B3E}" sibTransId="{C17714A0-D6B9-4FCC-92ED-C635357F89C2}"/>
    <dgm:cxn modelId="{9F24F69E-9BD7-4B5E-A605-616BCB2DD655}" type="presOf" srcId="{7DF5F520-4832-4236-BE1B-125E33CF3CDD}" destId="{DE12822B-FAA8-46EE-AF31-6162E85ACB20}" srcOrd="1" destOrd="0" presId="urn:microsoft.com/office/officeart/2005/8/layout/bProcess3"/>
    <dgm:cxn modelId="{C386E80D-39BC-485C-8BB8-3EF74DC1164C}" type="presOf" srcId="{9193B151-12F0-4563-9E12-65B23BAF0F73}" destId="{A6C7C65C-9E22-464A-8749-CB87349DCEE1}" srcOrd="1" destOrd="0" presId="urn:microsoft.com/office/officeart/2005/8/layout/bProcess3"/>
    <dgm:cxn modelId="{1D6FF6EB-2E28-4621-8CAC-EFDC5349E853}" type="presOf" srcId="{414B64FA-F946-4B4A-B2AC-426BBCA4D851}" destId="{DDA06209-B069-4321-AC53-F2C4DF546FFB}" srcOrd="1" destOrd="0" presId="urn:microsoft.com/office/officeart/2005/8/layout/bProcess3"/>
    <dgm:cxn modelId="{35B84A3C-DBC1-4D8A-9BE2-8CFAA3D48571}" type="presOf" srcId="{C17714A0-D6B9-4FCC-92ED-C635357F89C2}" destId="{1DFFDB06-C5F8-49A9-A663-C58825976FCD}" srcOrd="0" destOrd="0" presId="urn:microsoft.com/office/officeart/2005/8/layout/bProcess3"/>
    <dgm:cxn modelId="{1467F83F-77F7-40BF-A575-F0C73AE4295A}" type="presOf" srcId="{38CEEC15-C802-4252-8B1F-B992CB2970E2}" destId="{366F9626-0C5B-40AC-BE10-7ECCF08C15B7}" srcOrd="1" destOrd="0" presId="urn:microsoft.com/office/officeart/2005/8/layout/bProcess3"/>
    <dgm:cxn modelId="{0D70B69D-45B7-4753-8298-D2058E9DC297}" type="presOf" srcId="{414B64FA-F946-4B4A-B2AC-426BBCA4D851}" destId="{6DC8A4E3-59BF-40AA-9CCE-C041AD7D0EBE}" srcOrd="0" destOrd="0" presId="urn:microsoft.com/office/officeart/2005/8/layout/bProcess3"/>
    <dgm:cxn modelId="{E0E1650B-1929-45BA-82A7-D013EE36F6FC}" type="presOf" srcId="{53802282-7D8C-4743-830E-4857A59462EB}" destId="{C8A6F45E-92F8-4666-83A0-57AFE64DE25D}" srcOrd="0" destOrd="0" presId="urn:microsoft.com/office/officeart/2005/8/layout/bProcess3"/>
    <dgm:cxn modelId="{58F59E8C-E58E-481D-8BAE-A13FB59B214A}" type="presOf" srcId="{10392027-837D-4BDD-9554-7BBBBD09B469}" destId="{7159E138-7FB3-4836-A4AE-8E8F325A413A}" srcOrd="0" destOrd="0" presId="urn:microsoft.com/office/officeart/2005/8/layout/bProcess3"/>
    <dgm:cxn modelId="{E873E736-FC11-4221-BDD8-EB2A192153ED}" type="presParOf" srcId="{EEFA1778-EE7B-4289-A129-58182E6E6764}" destId="{932111C3-AB26-4548-8919-67C9339FFDC6}" srcOrd="0" destOrd="0" presId="urn:microsoft.com/office/officeart/2005/8/layout/bProcess3"/>
    <dgm:cxn modelId="{54739AA5-E2C8-4DAD-B765-6E71F48E07A0}" type="presParOf" srcId="{EEFA1778-EE7B-4289-A129-58182E6E6764}" destId="{C0A49515-E03C-4691-8277-2A960595F949}" srcOrd="1" destOrd="0" presId="urn:microsoft.com/office/officeart/2005/8/layout/bProcess3"/>
    <dgm:cxn modelId="{9952A25B-7152-4C6F-93CF-4C3D7519F230}" type="presParOf" srcId="{C0A49515-E03C-4691-8277-2A960595F949}" destId="{DE12822B-FAA8-46EE-AF31-6162E85ACB20}" srcOrd="0" destOrd="0" presId="urn:microsoft.com/office/officeart/2005/8/layout/bProcess3"/>
    <dgm:cxn modelId="{CBA89408-D93A-4D57-84FA-2594CBEB3637}" type="presParOf" srcId="{EEFA1778-EE7B-4289-A129-58182E6E6764}" destId="{C8A6F45E-92F8-4666-83A0-57AFE64DE25D}" srcOrd="2" destOrd="0" presId="urn:microsoft.com/office/officeart/2005/8/layout/bProcess3"/>
    <dgm:cxn modelId="{87CF6AC1-10B5-44BB-8C00-5DDAAD498E51}" type="presParOf" srcId="{EEFA1778-EE7B-4289-A129-58182E6E6764}" destId="{05DB456B-0649-4137-A64F-9A21D8F31CD1}" srcOrd="3" destOrd="0" presId="urn:microsoft.com/office/officeart/2005/8/layout/bProcess3"/>
    <dgm:cxn modelId="{A4A0F50C-8E24-401C-9C0C-227939413EE9}" type="presParOf" srcId="{05DB456B-0649-4137-A64F-9A21D8F31CD1}" destId="{A6C7C65C-9E22-464A-8749-CB87349DCEE1}" srcOrd="0" destOrd="0" presId="urn:microsoft.com/office/officeart/2005/8/layout/bProcess3"/>
    <dgm:cxn modelId="{C2188B4C-639D-451B-B099-B64E846296C8}" type="presParOf" srcId="{EEFA1778-EE7B-4289-A129-58182E6E6764}" destId="{229F7876-CF2E-45C3-9CC7-CF730838EFFD}" srcOrd="4" destOrd="0" presId="urn:microsoft.com/office/officeart/2005/8/layout/bProcess3"/>
    <dgm:cxn modelId="{666CC1BA-2C43-4726-914D-555419702407}" type="presParOf" srcId="{EEFA1778-EE7B-4289-A129-58182E6E6764}" destId="{FB35388A-C545-4029-A7E6-2D866080D5A6}" srcOrd="5" destOrd="0" presId="urn:microsoft.com/office/officeart/2005/8/layout/bProcess3"/>
    <dgm:cxn modelId="{F6434D37-86BA-4385-9022-821BE53EF8F8}" type="presParOf" srcId="{FB35388A-C545-4029-A7E6-2D866080D5A6}" destId="{F17CA92D-64FB-466A-86A7-ABA0C21C9D34}" srcOrd="0" destOrd="0" presId="urn:microsoft.com/office/officeart/2005/8/layout/bProcess3"/>
    <dgm:cxn modelId="{2F82730B-1D13-4596-8729-F029F0C91F50}" type="presParOf" srcId="{EEFA1778-EE7B-4289-A129-58182E6E6764}" destId="{7159E138-7FB3-4836-A4AE-8E8F325A413A}" srcOrd="6" destOrd="0" presId="urn:microsoft.com/office/officeart/2005/8/layout/bProcess3"/>
    <dgm:cxn modelId="{3AA77B86-CCAA-4004-812C-649C5C41A838}" type="presParOf" srcId="{EEFA1778-EE7B-4289-A129-58182E6E6764}" destId="{27BC8AED-6514-498E-A67A-B211B5D9BA56}" srcOrd="7" destOrd="0" presId="urn:microsoft.com/office/officeart/2005/8/layout/bProcess3"/>
    <dgm:cxn modelId="{761DED9E-C570-4DA7-B84C-A7571594D138}" type="presParOf" srcId="{27BC8AED-6514-498E-A67A-B211B5D9BA56}" destId="{C0664955-8EAF-443F-897A-45D8EA715079}" srcOrd="0" destOrd="0" presId="urn:microsoft.com/office/officeart/2005/8/layout/bProcess3"/>
    <dgm:cxn modelId="{A28059C4-442F-4FE3-9803-AE2C240ACFBC}" type="presParOf" srcId="{EEFA1778-EE7B-4289-A129-58182E6E6764}" destId="{EE7397D9-A64A-4A95-BE19-7C67F9BA4B22}" srcOrd="8" destOrd="0" presId="urn:microsoft.com/office/officeart/2005/8/layout/bProcess3"/>
    <dgm:cxn modelId="{BF6ED929-19D0-4AA7-8C73-E96A74CC2965}" type="presParOf" srcId="{EEFA1778-EE7B-4289-A129-58182E6E6764}" destId="{1DFFDB06-C5F8-49A9-A663-C58825976FCD}" srcOrd="9" destOrd="0" presId="urn:microsoft.com/office/officeart/2005/8/layout/bProcess3"/>
    <dgm:cxn modelId="{BC59C2CB-2BB8-49E9-9977-AAE7DD2CC042}" type="presParOf" srcId="{1DFFDB06-C5F8-49A9-A663-C58825976FCD}" destId="{3CC1E6D4-E7BE-4FC5-BF59-A95CE46DBB50}" srcOrd="0" destOrd="0" presId="urn:microsoft.com/office/officeart/2005/8/layout/bProcess3"/>
    <dgm:cxn modelId="{9AA09B32-63A5-413C-B9F0-992F85C4A1A1}" type="presParOf" srcId="{EEFA1778-EE7B-4289-A129-58182E6E6764}" destId="{11FA9EDA-521E-4E45-B7A7-B981AF2EA706}" srcOrd="10" destOrd="0" presId="urn:microsoft.com/office/officeart/2005/8/layout/bProcess3"/>
    <dgm:cxn modelId="{34F991FA-4F7F-4F88-BE22-5A07BF0C35B2}" type="presParOf" srcId="{EEFA1778-EE7B-4289-A129-58182E6E6764}" destId="{6DC8A4E3-59BF-40AA-9CCE-C041AD7D0EBE}" srcOrd="11" destOrd="0" presId="urn:microsoft.com/office/officeart/2005/8/layout/bProcess3"/>
    <dgm:cxn modelId="{6EA96949-1DAD-4B73-AE09-3A617DAC9AF3}" type="presParOf" srcId="{6DC8A4E3-59BF-40AA-9CCE-C041AD7D0EBE}" destId="{DDA06209-B069-4321-AC53-F2C4DF546FFB}" srcOrd="0" destOrd="0" presId="urn:microsoft.com/office/officeart/2005/8/layout/bProcess3"/>
    <dgm:cxn modelId="{9AD07DF2-F7DA-4B8A-81A6-AAF4F2933054}" type="presParOf" srcId="{EEFA1778-EE7B-4289-A129-58182E6E6764}" destId="{9FF6F0DA-91F6-4C58-88F4-9BAC0E33F011}" srcOrd="12" destOrd="0" presId="urn:microsoft.com/office/officeart/2005/8/layout/bProcess3"/>
    <dgm:cxn modelId="{2BC0B266-1199-4719-A38E-6045ABE04198}" type="presParOf" srcId="{EEFA1778-EE7B-4289-A129-58182E6E6764}" destId="{DA96B849-CE30-49C3-ACE1-AF5B928411AA}" srcOrd="13" destOrd="0" presId="urn:microsoft.com/office/officeart/2005/8/layout/bProcess3"/>
    <dgm:cxn modelId="{6032294B-3EB9-4262-A3AB-7E91F8D41926}" type="presParOf" srcId="{DA96B849-CE30-49C3-ACE1-AF5B928411AA}" destId="{366F9626-0C5B-40AC-BE10-7ECCF08C15B7}" srcOrd="0" destOrd="0" presId="urn:microsoft.com/office/officeart/2005/8/layout/bProcess3"/>
    <dgm:cxn modelId="{42FF5FED-07FE-4A01-8ACF-A468BF8D3894}" type="presParOf" srcId="{EEFA1778-EE7B-4289-A129-58182E6E6764}" destId="{A20409B1-2C3B-430E-A9AE-F0FC8438A2D7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75A2C-C216-453D-B411-CCF02724CDB9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C52AB50-25D1-4A03-9D40-2BCA3DC476A6}">
      <dgm:prSet custT="1"/>
      <dgm:spPr/>
      <dgm:t>
        <a:bodyPr/>
        <a:lstStyle/>
        <a:p>
          <a:pPr rtl="0"/>
          <a:r>
            <a:rPr lang="uk-UA" sz="1600" dirty="0" smtClean="0">
              <a:latin typeface="+mn-lt"/>
              <a:cs typeface="Times New Roman" panose="02020603050405020304" pitchFamily="18" charset="0"/>
            </a:rPr>
            <a:t>тимчасової комісії з перевірки роботи міського пасажирського транспорту  (15 рейдів);</a:t>
          </a:r>
          <a:endParaRPr lang="ru-RU" sz="1600" dirty="0">
            <a:latin typeface="+mn-lt"/>
            <a:cs typeface="Times New Roman" panose="02020603050405020304" pitchFamily="18" charset="0"/>
          </a:endParaRPr>
        </a:p>
      </dgm:t>
    </dgm:pt>
    <dgm:pt modelId="{B7A3CFE3-2811-4C57-B479-C6CC7C3DA7E1}" type="parTrans" cxnId="{30CF2ED0-103F-45CC-87B8-0C3387A51528}">
      <dgm:prSet/>
      <dgm:spPr/>
      <dgm:t>
        <a:bodyPr/>
        <a:lstStyle/>
        <a:p>
          <a:endParaRPr lang="ru-RU"/>
        </a:p>
      </dgm:t>
    </dgm:pt>
    <dgm:pt modelId="{E6B66EAE-B2D5-4BAB-8495-BFDCF862C4EB}" type="sibTrans" cxnId="{30CF2ED0-103F-45CC-87B8-0C3387A51528}">
      <dgm:prSet/>
      <dgm:spPr/>
      <dgm:t>
        <a:bodyPr/>
        <a:lstStyle/>
        <a:p>
          <a:endParaRPr lang="ru-RU"/>
        </a:p>
      </dgm:t>
    </dgm:pt>
    <dgm:pt modelId="{32FBC611-0445-4DDE-AD5A-D449ED98D3A1}">
      <dgm:prSet custT="1"/>
      <dgm:spPr/>
      <dgm:t>
        <a:bodyPr/>
        <a:lstStyle/>
        <a:p>
          <a:pPr rtl="0"/>
          <a:r>
            <a:rPr lang="uk-UA" sz="1600" dirty="0" smtClean="0">
              <a:latin typeface="+mn-lt"/>
              <a:cs typeface="Times New Roman" panose="02020603050405020304" pitchFamily="18" charset="0"/>
            </a:rPr>
            <a:t>комісії з питань контролю якості послуг з вивезення побутових відходів на території міста Суми (4 рейди);  </a:t>
          </a:r>
          <a:endParaRPr lang="ru-RU" sz="1600" dirty="0">
            <a:latin typeface="+mn-lt"/>
            <a:cs typeface="Times New Roman" panose="02020603050405020304" pitchFamily="18" charset="0"/>
          </a:endParaRPr>
        </a:p>
      </dgm:t>
    </dgm:pt>
    <dgm:pt modelId="{9152FB02-55FC-4527-BA88-25D34357DC9D}" type="parTrans" cxnId="{8DA956FB-9832-4E5B-AFA0-68DD5D667B60}">
      <dgm:prSet/>
      <dgm:spPr/>
      <dgm:t>
        <a:bodyPr/>
        <a:lstStyle/>
        <a:p>
          <a:endParaRPr lang="ru-RU"/>
        </a:p>
      </dgm:t>
    </dgm:pt>
    <dgm:pt modelId="{15E7BE43-C5B5-4DCE-82B2-37027ECFD59B}" type="sibTrans" cxnId="{8DA956FB-9832-4E5B-AFA0-68DD5D667B60}">
      <dgm:prSet/>
      <dgm:spPr/>
      <dgm:t>
        <a:bodyPr/>
        <a:lstStyle/>
        <a:p>
          <a:endParaRPr lang="ru-RU"/>
        </a:p>
      </dgm:t>
    </dgm:pt>
    <dgm:pt modelId="{8B37B08E-77B3-485D-BA51-DF0F6982DE84}">
      <dgm:prSet custT="1"/>
      <dgm:spPr/>
      <dgm:t>
        <a:bodyPr/>
        <a:lstStyle/>
        <a:p>
          <a:pPr rtl="0"/>
          <a:r>
            <a:rPr lang="uk-UA" sz="1600" dirty="0" smtClean="0">
              <a:latin typeface="+mn-lt"/>
              <a:cs typeface="Times New Roman" panose="02020603050405020304" pitchFamily="18" charset="0"/>
            </a:rPr>
            <a:t>комісії з питань звільнення земельних ділянок від незаконно встановлених тимчасових споруд для здійснення підприємницької діяльності на території міста Суми (проведено  демонтаж (у нічний час) 31 тимчасової споруди, в тому числі 11 металоконструкцій  на зупинках громадського транспорту м. Суми);</a:t>
          </a:r>
          <a:endParaRPr lang="ru-RU" sz="1600" dirty="0">
            <a:latin typeface="+mn-lt"/>
            <a:cs typeface="Times New Roman" panose="02020603050405020304" pitchFamily="18" charset="0"/>
          </a:endParaRPr>
        </a:p>
      </dgm:t>
    </dgm:pt>
    <dgm:pt modelId="{D0170800-09FE-414D-84C7-D2895EA04D5A}" type="parTrans" cxnId="{DD943B9F-DBE2-4290-8EA4-3B5D218B046E}">
      <dgm:prSet/>
      <dgm:spPr/>
      <dgm:t>
        <a:bodyPr/>
        <a:lstStyle/>
        <a:p>
          <a:endParaRPr lang="ru-RU"/>
        </a:p>
      </dgm:t>
    </dgm:pt>
    <dgm:pt modelId="{11326BA3-0307-4F4E-9A10-F8D2E87055FE}" type="sibTrans" cxnId="{DD943B9F-DBE2-4290-8EA4-3B5D218B046E}">
      <dgm:prSet/>
      <dgm:spPr/>
      <dgm:t>
        <a:bodyPr/>
        <a:lstStyle/>
        <a:p>
          <a:endParaRPr lang="ru-RU"/>
        </a:p>
      </dgm:t>
    </dgm:pt>
    <dgm:pt modelId="{DE53158A-DF31-46F3-9975-CB126BA2FA3D}">
      <dgm:prSet custT="1"/>
      <dgm:spPr/>
      <dgm:t>
        <a:bodyPr/>
        <a:lstStyle/>
        <a:p>
          <a:pPr rtl="0"/>
          <a:r>
            <a:rPr lang="uk-UA" sz="1600" dirty="0" smtClean="0">
              <a:latin typeface="+mn-lt"/>
              <a:cs typeface="Times New Roman" panose="02020603050405020304" pitchFamily="18" charset="0"/>
            </a:rPr>
            <a:t>комісії з індивідуалізації та опису майна в кіоску «Насіння кооперативу «Озеленювач»                                   (2 обстеження).</a:t>
          </a:r>
        </a:p>
      </dgm:t>
    </dgm:pt>
    <dgm:pt modelId="{D920425A-8DE4-40A0-B940-4BA9F9235158}" type="parTrans" cxnId="{DFDC3694-6EB3-498B-8143-E87D59C14FB3}">
      <dgm:prSet/>
      <dgm:spPr/>
      <dgm:t>
        <a:bodyPr/>
        <a:lstStyle/>
        <a:p>
          <a:endParaRPr lang="ru-RU"/>
        </a:p>
      </dgm:t>
    </dgm:pt>
    <dgm:pt modelId="{9CFBA464-3871-4C98-8D96-6FC853CF5716}" type="sibTrans" cxnId="{DFDC3694-6EB3-498B-8143-E87D59C14FB3}">
      <dgm:prSet/>
      <dgm:spPr/>
      <dgm:t>
        <a:bodyPr/>
        <a:lstStyle/>
        <a:p>
          <a:endParaRPr lang="ru-RU"/>
        </a:p>
      </dgm:t>
    </dgm:pt>
    <dgm:pt modelId="{4D1076E5-9DAE-488C-8D08-E05D4DCF7FEE}">
      <dgm:prSet custT="1"/>
      <dgm:spPr/>
      <dgm:t>
        <a:bodyPr/>
        <a:lstStyle/>
        <a:p>
          <a:r>
            <a:rPr lang="ru-RU" sz="1600" dirty="0" err="1">
              <a:latin typeface="+mn-lt"/>
              <a:cs typeface="Times New Roman" panose="02020603050405020304" pitchFamily="18" charset="0"/>
            </a:rPr>
            <a:t>комісії</a:t>
          </a:r>
          <a:r>
            <a:rPr lang="ru-RU" sz="1600" dirty="0">
              <a:latin typeface="+mn-lt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+mn-lt"/>
              <a:cs typeface="Times New Roman" panose="02020603050405020304" pitchFamily="18" charset="0"/>
            </a:rPr>
            <a:t>щодо</a:t>
          </a:r>
          <a:r>
            <a:rPr lang="ru-RU" sz="1600" dirty="0">
              <a:latin typeface="+mn-lt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+mn-lt"/>
              <a:cs typeface="Times New Roman" panose="02020603050405020304" pitchFamily="18" charset="0"/>
            </a:rPr>
            <a:t>недопущення</a:t>
          </a:r>
          <a:r>
            <a:rPr lang="ru-RU" sz="1600" dirty="0">
              <a:latin typeface="+mn-lt"/>
              <a:cs typeface="Times New Roman" panose="02020603050405020304" pitchFamily="18" charset="0"/>
            </a:rPr>
            <a:t> на </a:t>
          </a:r>
          <a:r>
            <a:rPr lang="ru-RU" sz="1600" dirty="0" err="1">
              <a:latin typeface="+mn-lt"/>
              <a:cs typeface="Times New Roman" panose="02020603050405020304" pitchFamily="18" charset="0"/>
            </a:rPr>
            <a:t>території</a:t>
          </a:r>
          <a:r>
            <a:rPr lang="ru-RU" sz="1600" dirty="0">
              <a:latin typeface="+mn-lt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+mn-lt"/>
              <a:cs typeface="Times New Roman" panose="02020603050405020304" pitchFamily="18" charset="0"/>
            </a:rPr>
            <a:t>міста</a:t>
          </a:r>
          <a:r>
            <a:rPr lang="ru-RU" sz="1600" dirty="0">
              <a:latin typeface="+mn-lt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+mn-lt"/>
              <a:cs typeface="Times New Roman" panose="02020603050405020304" pitchFamily="18" charset="0"/>
            </a:rPr>
            <a:t>Суми</a:t>
          </a:r>
          <a:r>
            <a:rPr lang="ru-RU" sz="1600" dirty="0">
              <a:latin typeface="+mn-lt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+mn-lt"/>
              <a:cs typeface="Times New Roman" panose="02020603050405020304" pitchFamily="18" charset="0"/>
            </a:rPr>
            <a:t>торгівлі</a:t>
          </a:r>
          <a:r>
            <a:rPr lang="ru-RU" sz="1600" dirty="0">
              <a:latin typeface="+mn-lt"/>
              <a:cs typeface="Times New Roman" panose="02020603050405020304" pitchFamily="18" charset="0"/>
            </a:rPr>
            <a:t> з рук у </a:t>
          </a:r>
          <a:r>
            <a:rPr lang="ru-RU" sz="1600" dirty="0" err="1">
              <a:latin typeface="+mn-lt"/>
              <a:cs typeface="Times New Roman" panose="02020603050405020304" pitchFamily="18" charset="0"/>
            </a:rPr>
            <a:t>невстановлених</a:t>
          </a:r>
          <a:r>
            <a:rPr lang="ru-RU" sz="1600" dirty="0">
              <a:latin typeface="+mn-lt"/>
              <a:cs typeface="Times New Roman" panose="02020603050405020304" pitchFamily="18" charset="0"/>
            </a:rPr>
            <a:t> </a:t>
          </a:r>
          <a:r>
            <a:rPr lang="ru-RU" sz="1600" dirty="0" err="1">
              <a:latin typeface="+mn-lt"/>
              <a:cs typeface="Times New Roman" panose="02020603050405020304" pitchFamily="18" charset="0"/>
            </a:rPr>
            <a:t>місцях</a:t>
          </a:r>
          <a:r>
            <a:rPr lang="ru-RU" sz="1600" dirty="0">
              <a:latin typeface="+mn-lt"/>
              <a:cs typeface="Times New Roman" panose="02020603050405020304" pitchFamily="18" charset="0"/>
            </a:rPr>
            <a:t>  </a:t>
          </a:r>
          <a:r>
            <a:rPr lang="ru-RU" sz="1600" dirty="0" smtClean="0">
              <a:latin typeface="+mn-lt"/>
              <a:cs typeface="Times New Roman" panose="02020603050405020304" pitchFamily="18" charset="0"/>
            </a:rPr>
            <a:t>                   (</a:t>
          </a:r>
          <a:r>
            <a:rPr lang="ru-RU" sz="1600" dirty="0">
              <a:latin typeface="+mn-lt"/>
              <a:cs typeface="Times New Roman" panose="02020603050405020304" pitchFamily="18" charset="0"/>
            </a:rPr>
            <a:t>56 </a:t>
          </a:r>
          <a:r>
            <a:rPr lang="ru-RU" sz="1600" dirty="0" err="1">
              <a:latin typeface="+mn-lt"/>
              <a:cs typeface="Times New Roman" panose="02020603050405020304" pitchFamily="18" charset="0"/>
            </a:rPr>
            <a:t>рейдів</a:t>
          </a:r>
          <a:r>
            <a:rPr lang="ru-RU" sz="1600" dirty="0" smtClean="0">
              <a:latin typeface="+mn-lt"/>
              <a:cs typeface="Times New Roman" panose="02020603050405020304" pitchFamily="18" charset="0"/>
            </a:rPr>
            <a:t>)</a:t>
          </a:r>
          <a:endParaRPr lang="ru-RU" sz="1600" dirty="0">
            <a:latin typeface="+mn-lt"/>
            <a:cs typeface="Times New Roman" panose="02020603050405020304" pitchFamily="18" charset="0"/>
          </a:endParaRPr>
        </a:p>
      </dgm:t>
    </dgm:pt>
    <dgm:pt modelId="{15D5A07F-C3DF-4B90-A34C-253F26A08CE7}" type="parTrans" cxnId="{83537622-FA92-4F2A-832C-99A31A009104}">
      <dgm:prSet/>
      <dgm:spPr/>
      <dgm:t>
        <a:bodyPr/>
        <a:lstStyle/>
        <a:p>
          <a:endParaRPr lang="ru-RU"/>
        </a:p>
      </dgm:t>
    </dgm:pt>
    <dgm:pt modelId="{917BDD3B-39DE-4D75-B82B-C365307E9261}" type="sibTrans" cxnId="{83537622-FA92-4F2A-832C-99A31A009104}">
      <dgm:prSet/>
      <dgm:spPr/>
      <dgm:t>
        <a:bodyPr/>
        <a:lstStyle/>
        <a:p>
          <a:endParaRPr lang="ru-RU"/>
        </a:p>
      </dgm:t>
    </dgm:pt>
    <dgm:pt modelId="{EE44766D-EF68-4493-A7C1-79DD83D3D367}" type="pres">
      <dgm:prSet presAssocID="{CA075A2C-C216-453D-B411-CCF02724CD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B1EB83-DDE9-4972-AEBB-EDC05A2BD024}" type="pres">
      <dgm:prSet presAssocID="{0C52AB50-25D1-4A03-9D40-2BCA3DC476A6}" presName="parentText" presStyleLbl="node1" presStyleIdx="0" presStyleCnt="5" custScaleY="649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C6DD0-F84E-405F-864C-9DED77FFA6DC}" type="pres">
      <dgm:prSet presAssocID="{E6B66EAE-B2D5-4BAB-8495-BFDCF862C4EB}" presName="spacer" presStyleCnt="0"/>
      <dgm:spPr/>
    </dgm:pt>
    <dgm:pt modelId="{97EBF7E1-74D3-49A7-8C04-BF59E0B653B3}" type="pres">
      <dgm:prSet presAssocID="{32FBC611-0445-4DDE-AD5A-D449ED98D3A1}" presName="parentText" presStyleLbl="node1" presStyleIdx="1" presStyleCnt="5" custScaleY="826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A5C9C-697A-4638-A3F4-D04218B8C725}" type="pres">
      <dgm:prSet presAssocID="{15E7BE43-C5B5-4DCE-82B2-37027ECFD59B}" presName="spacer" presStyleCnt="0"/>
      <dgm:spPr/>
    </dgm:pt>
    <dgm:pt modelId="{8B24122D-4D41-4F9C-96AA-411B38CD17B3}" type="pres">
      <dgm:prSet presAssocID="{8B37B08E-77B3-485D-BA51-DF0F6982DE84}" presName="parentText" presStyleLbl="node1" presStyleIdx="2" presStyleCnt="5" custScaleY="1268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F44EC-8D3F-497F-9398-B89DB96B7903}" type="pres">
      <dgm:prSet presAssocID="{11326BA3-0307-4F4E-9A10-F8D2E87055FE}" presName="spacer" presStyleCnt="0"/>
      <dgm:spPr/>
    </dgm:pt>
    <dgm:pt modelId="{85529D8E-ADF8-4CE8-B02E-B5152C1173B8}" type="pres">
      <dgm:prSet presAssocID="{DE53158A-DF31-46F3-9975-CB126BA2FA3D}" presName="parentText" presStyleLbl="node1" presStyleIdx="3" presStyleCnt="5" custScaleY="570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F90B0-7F2B-4178-84B1-849E283229CA}" type="pres">
      <dgm:prSet presAssocID="{9CFBA464-3871-4C98-8D96-6FC853CF5716}" presName="spacer" presStyleCnt="0"/>
      <dgm:spPr/>
    </dgm:pt>
    <dgm:pt modelId="{B0F11BBE-7821-4B43-B97F-1D19652192E9}" type="pres">
      <dgm:prSet presAssocID="{4D1076E5-9DAE-488C-8D08-E05D4DCF7FEE}" presName="parentText" presStyleLbl="node1" presStyleIdx="4" presStyleCnt="5" custScaleY="73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E71418-C078-4687-B3A1-EB1F6C8BAA51}" type="presOf" srcId="{DE53158A-DF31-46F3-9975-CB126BA2FA3D}" destId="{85529D8E-ADF8-4CE8-B02E-B5152C1173B8}" srcOrd="0" destOrd="0" presId="urn:microsoft.com/office/officeart/2005/8/layout/vList2"/>
    <dgm:cxn modelId="{DFDC3694-6EB3-498B-8143-E87D59C14FB3}" srcId="{CA075A2C-C216-453D-B411-CCF02724CDB9}" destId="{DE53158A-DF31-46F3-9975-CB126BA2FA3D}" srcOrd="3" destOrd="0" parTransId="{D920425A-8DE4-40A0-B940-4BA9F9235158}" sibTransId="{9CFBA464-3871-4C98-8D96-6FC853CF5716}"/>
    <dgm:cxn modelId="{DD943B9F-DBE2-4290-8EA4-3B5D218B046E}" srcId="{CA075A2C-C216-453D-B411-CCF02724CDB9}" destId="{8B37B08E-77B3-485D-BA51-DF0F6982DE84}" srcOrd="2" destOrd="0" parTransId="{D0170800-09FE-414D-84C7-D2895EA04D5A}" sibTransId="{11326BA3-0307-4F4E-9A10-F8D2E87055FE}"/>
    <dgm:cxn modelId="{D7F041F6-C2EE-4397-BB0A-4AFB2556A459}" type="presOf" srcId="{32FBC611-0445-4DDE-AD5A-D449ED98D3A1}" destId="{97EBF7E1-74D3-49A7-8C04-BF59E0B653B3}" srcOrd="0" destOrd="0" presId="urn:microsoft.com/office/officeart/2005/8/layout/vList2"/>
    <dgm:cxn modelId="{F92447B1-0FF5-4FC9-9405-18FF5BD2170F}" type="presOf" srcId="{8B37B08E-77B3-485D-BA51-DF0F6982DE84}" destId="{8B24122D-4D41-4F9C-96AA-411B38CD17B3}" srcOrd="0" destOrd="0" presId="urn:microsoft.com/office/officeart/2005/8/layout/vList2"/>
    <dgm:cxn modelId="{83537622-FA92-4F2A-832C-99A31A009104}" srcId="{CA075A2C-C216-453D-B411-CCF02724CDB9}" destId="{4D1076E5-9DAE-488C-8D08-E05D4DCF7FEE}" srcOrd="4" destOrd="0" parTransId="{15D5A07F-C3DF-4B90-A34C-253F26A08CE7}" sibTransId="{917BDD3B-39DE-4D75-B82B-C365307E9261}"/>
    <dgm:cxn modelId="{8DA956FB-9832-4E5B-AFA0-68DD5D667B60}" srcId="{CA075A2C-C216-453D-B411-CCF02724CDB9}" destId="{32FBC611-0445-4DDE-AD5A-D449ED98D3A1}" srcOrd="1" destOrd="0" parTransId="{9152FB02-55FC-4527-BA88-25D34357DC9D}" sibTransId="{15E7BE43-C5B5-4DCE-82B2-37027ECFD59B}"/>
    <dgm:cxn modelId="{30CF2ED0-103F-45CC-87B8-0C3387A51528}" srcId="{CA075A2C-C216-453D-B411-CCF02724CDB9}" destId="{0C52AB50-25D1-4A03-9D40-2BCA3DC476A6}" srcOrd="0" destOrd="0" parTransId="{B7A3CFE3-2811-4C57-B479-C6CC7C3DA7E1}" sibTransId="{E6B66EAE-B2D5-4BAB-8495-BFDCF862C4EB}"/>
    <dgm:cxn modelId="{F1BADC7A-043E-4DCC-9244-C489102FA7E7}" type="presOf" srcId="{4D1076E5-9DAE-488C-8D08-E05D4DCF7FEE}" destId="{B0F11BBE-7821-4B43-B97F-1D19652192E9}" srcOrd="0" destOrd="0" presId="urn:microsoft.com/office/officeart/2005/8/layout/vList2"/>
    <dgm:cxn modelId="{930F8C4E-531A-4AF9-B9BE-F712897E9CCF}" type="presOf" srcId="{0C52AB50-25D1-4A03-9D40-2BCA3DC476A6}" destId="{0BB1EB83-DDE9-4972-AEBB-EDC05A2BD024}" srcOrd="0" destOrd="0" presId="urn:microsoft.com/office/officeart/2005/8/layout/vList2"/>
    <dgm:cxn modelId="{9332DF54-5743-4577-9586-435E7F7B3B2A}" type="presOf" srcId="{CA075A2C-C216-453D-B411-CCF02724CDB9}" destId="{EE44766D-EF68-4493-A7C1-79DD83D3D367}" srcOrd="0" destOrd="0" presId="urn:microsoft.com/office/officeart/2005/8/layout/vList2"/>
    <dgm:cxn modelId="{1A845024-9D7F-43E1-B98D-7747AEA8356E}" type="presParOf" srcId="{EE44766D-EF68-4493-A7C1-79DD83D3D367}" destId="{0BB1EB83-DDE9-4972-AEBB-EDC05A2BD024}" srcOrd="0" destOrd="0" presId="urn:microsoft.com/office/officeart/2005/8/layout/vList2"/>
    <dgm:cxn modelId="{D30C0F27-8336-4AD5-8A63-C95030B39646}" type="presParOf" srcId="{EE44766D-EF68-4493-A7C1-79DD83D3D367}" destId="{46EC6DD0-F84E-405F-864C-9DED77FFA6DC}" srcOrd="1" destOrd="0" presId="urn:microsoft.com/office/officeart/2005/8/layout/vList2"/>
    <dgm:cxn modelId="{F4B55FE1-9C72-4C2C-805F-FE49A953BEA7}" type="presParOf" srcId="{EE44766D-EF68-4493-A7C1-79DD83D3D367}" destId="{97EBF7E1-74D3-49A7-8C04-BF59E0B653B3}" srcOrd="2" destOrd="0" presId="urn:microsoft.com/office/officeart/2005/8/layout/vList2"/>
    <dgm:cxn modelId="{22C2ECA3-A97D-4F9F-9ABB-71EE0B4ACBA2}" type="presParOf" srcId="{EE44766D-EF68-4493-A7C1-79DD83D3D367}" destId="{04CA5C9C-697A-4638-A3F4-D04218B8C725}" srcOrd="3" destOrd="0" presId="urn:microsoft.com/office/officeart/2005/8/layout/vList2"/>
    <dgm:cxn modelId="{56DBCA3C-FB3B-42BF-B563-560AFB24F00A}" type="presParOf" srcId="{EE44766D-EF68-4493-A7C1-79DD83D3D367}" destId="{8B24122D-4D41-4F9C-96AA-411B38CD17B3}" srcOrd="4" destOrd="0" presId="urn:microsoft.com/office/officeart/2005/8/layout/vList2"/>
    <dgm:cxn modelId="{18326C8F-4949-4708-AD67-685034553B09}" type="presParOf" srcId="{EE44766D-EF68-4493-A7C1-79DD83D3D367}" destId="{BAAF44EC-8D3F-497F-9398-B89DB96B7903}" srcOrd="5" destOrd="0" presId="urn:microsoft.com/office/officeart/2005/8/layout/vList2"/>
    <dgm:cxn modelId="{65741AAC-D9C9-4542-A2B0-CA79B0508062}" type="presParOf" srcId="{EE44766D-EF68-4493-A7C1-79DD83D3D367}" destId="{85529D8E-ADF8-4CE8-B02E-B5152C1173B8}" srcOrd="6" destOrd="0" presId="urn:microsoft.com/office/officeart/2005/8/layout/vList2"/>
    <dgm:cxn modelId="{70433BF5-10AB-4CFC-ADFA-0140CF7C53F9}" type="presParOf" srcId="{EE44766D-EF68-4493-A7C1-79DD83D3D367}" destId="{ADBF90B0-7F2B-4178-84B1-849E283229CA}" srcOrd="7" destOrd="0" presId="urn:microsoft.com/office/officeart/2005/8/layout/vList2"/>
    <dgm:cxn modelId="{75542622-3115-4BB7-B9A1-54D00C8AAD67}" type="presParOf" srcId="{EE44766D-EF68-4493-A7C1-79DD83D3D367}" destId="{B0F11BBE-7821-4B43-B97F-1D19652192E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662618-1E1D-4A39-AFFA-CA73D43858C5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20E98D5D-059D-4B68-9158-30C5999A8B20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b="1" dirty="0" smtClean="0">
              <a:latin typeface="+mn-lt"/>
            </a:rPr>
            <a:t>Проведено 25 нарад з керівниками підприємств торгівлі, ресторанного господарства, побутового обслуговування населення, ринків з питань: </a:t>
          </a:r>
          <a:endParaRPr lang="ru-RU" b="1" dirty="0">
            <a:latin typeface="+mn-lt"/>
          </a:endParaRPr>
        </a:p>
      </dgm:t>
    </dgm:pt>
    <dgm:pt modelId="{EFADB956-478F-4098-AA6C-0734AB6C09F0}" type="parTrans" cxnId="{6E2DDC60-9D76-4ACF-ACA8-F1DEDD888248}">
      <dgm:prSet/>
      <dgm:spPr/>
      <dgm:t>
        <a:bodyPr/>
        <a:lstStyle/>
        <a:p>
          <a:endParaRPr lang="ru-RU"/>
        </a:p>
      </dgm:t>
    </dgm:pt>
    <dgm:pt modelId="{240BA231-D46D-46C9-99D5-899CD36E6121}" type="sibTrans" cxnId="{6E2DDC60-9D76-4ACF-ACA8-F1DEDD888248}">
      <dgm:prSet/>
      <dgm:spPr/>
      <dgm:t>
        <a:bodyPr/>
        <a:lstStyle/>
        <a:p>
          <a:endParaRPr lang="ru-RU"/>
        </a:p>
      </dgm:t>
    </dgm:pt>
    <dgm:pt modelId="{988FA3EF-AF4D-461C-8105-F9F561C1D83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dirty="0" smtClean="0">
              <a:latin typeface="+mn-lt"/>
            </a:rPr>
            <a:t>підготовки підприємств торгівлі та ринків до роботи у весняно-літній період; </a:t>
          </a:r>
          <a:endParaRPr lang="uk-UA" dirty="0">
            <a:latin typeface="+mn-lt"/>
          </a:endParaRPr>
        </a:p>
      </dgm:t>
    </dgm:pt>
    <dgm:pt modelId="{3EF814A6-1370-470D-96A3-21EADA7837D0}" type="parTrans" cxnId="{E5013492-80EE-4FC5-87A4-170DC2584E26}">
      <dgm:prSet/>
      <dgm:spPr/>
      <dgm:t>
        <a:bodyPr/>
        <a:lstStyle/>
        <a:p>
          <a:endParaRPr lang="ru-RU"/>
        </a:p>
      </dgm:t>
    </dgm:pt>
    <dgm:pt modelId="{752DD2F7-41E5-4A23-9E15-3B5260F49FF9}" type="sibTrans" cxnId="{E5013492-80EE-4FC5-87A4-170DC2584E26}">
      <dgm:prSet/>
      <dgm:spPr/>
      <dgm:t>
        <a:bodyPr/>
        <a:lstStyle/>
        <a:p>
          <a:endParaRPr lang="ru-RU"/>
        </a:p>
      </dgm:t>
    </dgm:pt>
    <dgm:pt modelId="{5CD6F7A8-9F1C-426E-9F20-3C1C7C9F991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dirty="0" smtClean="0">
              <a:latin typeface="+mn-lt"/>
            </a:rPr>
            <a:t>організації роботи літніх майданчиків у весняно-літній період 2018 року;</a:t>
          </a:r>
          <a:endParaRPr lang="uk-UA" dirty="0">
            <a:latin typeface="+mn-lt"/>
          </a:endParaRPr>
        </a:p>
      </dgm:t>
    </dgm:pt>
    <dgm:pt modelId="{0181D0CA-A417-48D2-BEB3-D840F959D149}" type="parTrans" cxnId="{794605AB-2F25-468E-9BEF-779AE4920442}">
      <dgm:prSet/>
      <dgm:spPr/>
      <dgm:t>
        <a:bodyPr/>
        <a:lstStyle/>
        <a:p>
          <a:endParaRPr lang="ru-RU"/>
        </a:p>
      </dgm:t>
    </dgm:pt>
    <dgm:pt modelId="{C1B019DE-5B8F-4F33-8756-CFD7AE652BFE}" type="sibTrans" cxnId="{794605AB-2F25-468E-9BEF-779AE4920442}">
      <dgm:prSet/>
      <dgm:spPr/>
      <dgm:t>
        <a:bodyPr/>
        <a:lstStyle/>
        <a:p>
          <a:endParaRPr lang="ru-RU"/>
        </a:p>
      </dgm:t>
    </dgm:pt>
    <dgm:pt modelId="{CE7E49FC-91CF-4A82-89F8-9AD73613E56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dirty="0" smtClean="0"/>
            <a:t> </a:t>
          </a:r>
          <a:r>
            <a:rPr lang="uk-UA" dirty="0" smtClean="0">
              <a:latin typeface="+mn-lt"/>
            </a:rPr>
            <a:t>державного нагляду (контролю) за якістю та безпекою продуктів харчування під час їх реалізації; </a:t>
          </a:r>
          <a:endParaRPr lang="uk-UA" dirty="0">
            <a:latin typeface="+mn-lt"/>
          </a:endParaRPr>
        </a:p>
      </dgm:t>
    </dgm:pt>
    <dgm:pt modelId="{71C881B6-7F57-4A27-88EC-F31AEAD60D41}" type="parTrans" cxnId="{4725FDCA-F55D-42FF-8D76-FA21AA7EA037}">
      <dgm:prSet/>
      <dgm:spPr/>
      <dgm:t>
        <a:bodyPr/>
        <a:lstStyle/>
        <a:p>
          <a:endParaRPr lang="ru-RU"/>
        </a:p>
      </dgm:t>
    </dgm:pt>
    <dgm:pt modelId="{64D8A8E1-7E1C-4903-9A16-1AA91354C75E}" type="sibTrans" cxnId="{4725FDCA-F55D-42FF-8D76-FA21AA7EA037}">
      <dgm:prSet/>
      <dgm:spPr/>
      <dgm:t>
        <a:bodyPr/>
        <a:lstStyle/>
        <a:p>
          <a:endParaRPr lang="ru-RU"/>
        </a:p>
      </dgm:t>
    </dgm:pt>
    <dgm:pt modelId="{42EA4065-BDB5-4FCC-9BDA-7555839CA13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dirty="0" smtClean="0"/>
            <a:t>організації торгівлі квасом, баштанними культурами, ялинками живими;</a:t>
          </a:r>
          <a:endParaRPr lang="uk-UA" dirty="0"/>
        </a:p>
      </dgm:t>
    </dgm:pt>
    <dgm:pt modelId="{9EF08002-AF8F-4328-A3DF-B301EEF5A37C}" type="parTrans" cxnId="{F0E8DD1B-F300-4301-8023-1615C1414378}">
      <dgm:prSet/>
      <dgm:spPr/>
      <dgm:t>
        <a:bodyPr/>
        <a:lstStyle/>
        <a:p>
          <a:endParaRPr lang="ru-RU"/>
        </a:p>
      </dgm:t>
    </dgm:pt>
    <dgm:pt modelId="{8EA7930E-CFBA-4C4F-BAB0-54345C675C34}" type="sibTrans" cxnId="{F0E8DD1B-F300-4301-8023-1615C1414378}">
      <dgm:prSet/>
      <dgm:spPr/>
      <dgm:t>
        <a:bodyPr/>
        <a:lstStyle/>
        <a:p>
          <a:endParaRPr lang="ru-RU"/>
        </a:p>
      </dgm:t>
    </dgm:pt>
    <dgm:pt modelId="{ED96ADEC-26CD-48BA-B67C-CD5E18E42DF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dirty="0" smtClean="0"/>
            <a:t>з організації проведення заходів по недопущенню стихійної торгівлі; </a:t>
          </a:r>
          <a:endParaRPr lang="uk-UA" dirty="0"/>
        </a:p>
      </dgm:t>
    </dgm:pt>
    <dgm:pt modelId="{EEBAEE7F-1D7B-403D-9987-192F8E6ABEA1}" type="parTrans" cxnId="{431DAA71-2BCC-4EB5-ABC1-A6D32DE136D6}">
      <dgm:prSet/>
      <dgm:spPr/>
      <dgm:t>
        <a:bodyPr/>
        <a:lstStyle/>
        <a:p>
          <a:endParaRPr lang="ru-RU"/>
        </a:p>
      </dgm:t>
    </dgm:pt>
    <dgm:pt modelId="{3517AFAB-8DAE-4EC5-A80C-4DBD3D35FF79}" type="sibTrans" cxnId="{431DAA71-2BCC-4EB5-ABC1-A6D32DE136D6}">
      <dgm:prSet/>
      <dgm:spPr/>
      <dgm:t>
        <a:bodyPr/>
        <a:lstStyle/>
        <a:p>
          <a:endParaRPr lang="ru-RU"/>
        </a:p>
      </dgm:t>
    </dgm:pt>
    <dgm:pt modelId="{6AF9CD91-AA98-451A-84F9-34589E71156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dirty="0" smtClean="0"/>
            <a:t>про правила додержання тиші в місті Суми; </a:t>
          </a:r>
          <a:endParaRPr lang="uk-UA" dirty="0"/>
        </a:p>
      </dgm:t>
    </dgm:pt>
    <dgm:pt modelId="{052514AC-BE25-4B08-863B-D1507161E964}" type="parTrans" cxnId="{3232F0CC-49D3-4246-8B68-09C6D52CCA97}">
      <dgm:prSet/>
      <dgm:spPr/>
      <dgm:t>
        <a:bodyPr/>
        <a:lstStyle/>
        <a:p>
          <a:endParaRPr lang="ru-RU"/>
        </a:p>
      </dgm:t>
    </dgm:pt>
    <dgm:pt modelId="{CB2FB540-DD14-499D-B197-C3CCD88E544E}" type="sibTrans" cxnId="{3232F0CC-49D3-4246-8B68-09C6D52CCA97}">
      <dgm:prSet/>
      <dgm:spPr/>
      <dgm:t>
        <a:bodyPr/>
        <a:lstStyle/>
        <a:p>
          <a:endParaRPr lang="ru-RU"/>
        </a:p>
      </dgm:t>
    </dgm:pt>
    <dgm:pt modelId="{CA51BDB3-6058-4984-BD59-E3507447E51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dirty="0" smtClean="0"/>
            <a:t>про заборону продажу алкогольних напоїв та пива (крім безалкогольного) у визначений час доби; </a:t>
          </a:r>
          <a:endParaRPr lang="uk-UA" dirty="0"/>
        </a:p>
      </dgm:t>
    </dgm:pt>
    <dgm:pt modelId="{B0755C63-D754-4250-A28A-B53430DF00B3}" type="parTrans" cxnId="{34355C21-4B5B-4D5F-BA1E-EDF91C4374B0}">
      <dgm:prSet/>
      <dgm:spPr/>
      <dgm:t>
        <a:bodyPr/>
        <a:lstStyle/>
        <a:p>
          <a:endParaRPr lang="ru-RU"/>
        </a:p>
      </dgm:t>
    </dgm:pt>
    <dgm:pt modelId="{BDC4200C-60F4-478E-B2D8-9FE61F33176F}" type="sibTrans" cxnId="{34355C21-4B5B-4D5F-BA1E-EDF91C4374B0}">
      <dgm:prSet/>
      <dgm:spPr/>
      <dgm:t>
        <a:bodyPr/>
        <a:lstStyle/>
        <a:p>
          <a:endParaRPr lang="ru-RU"/>
        </a:p>
      </dgm:t>
    </dgm:pt>
    <dgm:pt modelId="{AAF7FFC7-9360-4A8A-8ED5-5B19EE7DD6C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uk-UA" dirty="0" smtClean="0"/>
            <a:t>дотримання розпорядчих документів з питань встановлення режимів роботи закладів торгівлі, ресторанного господарства та інших питань.</a:t>
          </a:r>
          <a:endParaRPr lang="ru-RU" dirty="0"/>
        </a:p>
      </dgm:t>
    </dgm:pt>
    <dgm:pt modelId="{3EA13A8A-3E94-4E04-AA9D-59C90FA95A10}" type="parTrans" cxnId="{92B570F2-3840-480D-A884-1209B855B11F}">
      <dgm:prSet/>
      <dgm:spPr/>
      <dgm:t>
        <a:bodyPr/>
        <a:lstStyle/>
        <a:p>
          <a:endParaRPr lang="ru-RU"/>
        </a:p>
      </dgm:t>
    </dgm:pt>
    <dgm:pt modelId="{29A36EA7-FE54-4DEF-AEB8-483F544BF347}" type="sibTrans" cxnId="{92B570F2-3840-480D-A884-1209B855B11F}">
      <dgm:prSet/>
      <dgm:spPr/>
      <dgm:t>
        <a:bodyPr/>
        <a:lstStyle/>
        <a:p>
          <a:endParaRPr lang="ru-RU"/>
        </a:p>
      </dgm:t>
    </dgm:pt>
    <dgm:pt modelId="{427B5D7C-A679-4A76-B992-8E70E31014DF}" type="pres">
      <dgm:prSet presAssocID="{0E662618-1E1D-4A39-AFFA-CA73D43858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4CE968-DD4F-4A99-AA87-A4BD005C72B6}" type="pres">
      <dgm:prSet presAssocID="{20E98D5D-059D-4B68-9158-30C5999A8B20}" presName="parentText" presStyleLbl="node1" presStyleIdx="0" presStyleCnt="9" custLinFactY="-25160" custLinFactNeighborX="158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2F6F4-1030-4C61-8A23-C741946D11AD}" type="pres">
      <dgm:prSet presAssocID="{240BA231-D46D-46C9-99D5-899CD36E6121}" presName="spacer" presStyleCnt="0"/>
      <dgm:spPr/>
    </dgm:pt>
    <dgm:pt modelId="{0F0C267F-80DB-4D7C-9233-92F32CDF5B4E}" type="pres">
      <dgm:prSet presAssocID="{988FA3EF-AF4D-461C-8105-F9F561C1D83A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F3195-990E-4F63-BADD-82560AD796F4}" type="pres">
      <dgm:prSet presAssocID="{752DD2F7-41E5-4A23-9E15-3B5260F49FF9}" presName="spacer" presStyleCnt="0"/>
      <dgm:spPr/>
    </dgm:pt>
    <dgm:pt modelId="{525C7507-1A5E-4D9C-B15E-269929B61435}" type="pres">
      <dgm:prSet presAssocID="{5CD6F7A8-9F1C-426E-9F20-3C1C7C9F991A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BAB222-E410-4506-BC57-2B47BBBCF000}" type="pres">
      <dgm:prSet presAssocID="{C1B019DE-5B8F-4F33-8756-CFD7AE652BFE}" presName="spacer" presStyleCnt="0"/>
      <dgm:spPr/>
    </dgm:pt>
    <dgm:pt modelId="{46AB4087-B9B3-4DB8-BA4F-A113C9A0B6A5}" type="pres">
      <dgm:prSet presAssocID="{CE7E49FC-91CF-4A82-89F8-9AD73613E566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4FB1A-C585-4170-96AB-CECFA15D329F}" type="pres">
      <dgm:prSet presAssocID="{64D8A8E1-7E1C-4903-9A16-1AA91354C75E}" presName="spacer" presStyleCnt="0"/>
      <dgm:spPr/>
    </dgm:pt>
    <dgm:pt modelId="{111A71A3-1023-465F-8389-2E625F7C80EB}" type="pres">
      <dgm:prSet presAssocID="{42EA4065-BDB5-4FCC-9BDA-7555839CA13D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38CA3-4288-481C-98D2-8B72E40BB2B7}" type="pres">
      <dgm:prSet presAssocID="{8EA7930E-CFBA-4C4F-BAB0-54345C675C34}" presName="spacer" presStyleCnt="0"/>
      <dgm:spPr/>
    </dgm:pt>
    <dgm:pt modelId="{C8A033B2-9A73-41C0-A3DB-08AE9A1A1328}" type="pres">
      <dgm:prSet presAssocID="{ED96ADEC-26CD-48BA-B67C-CD5E18E42DF8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A4196-76F9-4D9A-AE59-D7D57A8AF9CE}" type="pres">
      <dgm:prSet presAssocID="{3517AFAB-8DAE-4EC5-A80C-4DBD3D35FF79}" presName="spacer" presStyleCnt="0"/>
      <dgm:spPr/>
    </dgm:pt>
    <dgm:pt modelId="{64366E13-0D18-4E55-A676-ED01FB7E0E7B}" type="pres">
      <dgm:prSet presAssocID="{6AF9CD91-AA98-451A-84F9-34589E711562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E708B-A50F-4A88-A595-8F69B3C451BC}" type="pres">
      <dgm:prSet presAssocID="{CB2FB540-DD14-499D-B197-C3CCD88E544E}" presName="spacer" presStyleCnt="0"/>
      <dgm:spPr/>
    </dgm:pt>
    <dgm:pt modelId="{F83B98FF-497F-4E2B-BE0B-B11D902A448C}" type="pres">
      <dgm:prSet presAssocID="{CA51BDB3-6058-4984-BD59-E3507447E51A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8D088-2017-443C-BA3C-02C49CB48EB7}" type="pres">
      <dgm:prSet presAssocID="{BDC4200C-60F4-478E-B2D8-9FE61F33176F}" presName="spacer" presStyleCnt="0"/>
      <dgm:spPr/>
    </dgm:pt>
    <dgm:pt modelId="{824672AD-2DE0-4026-8E3C-6F08BC2897FF}" type="pres">
      <dgm:prSet presAssocID="{AAF7FFC7-9360-4A8A-8ED5-5B19EE7DD6CF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50E2DF-E514-4E4F-A6EE-B858DE8AD87E}" type="presOf" srcId="{ED96ADEC-26CD-48BA-B67C-CD5E18E42DF8}" destId="{C8A033B2-9A73-41C0-A3DB-08AE9A1A1328}" srcOrd="0" destOrd="0" presId="urn:microsoft.com/office/officeart/2005/8/layout/vList2"/>
    <dgm:cxn modelId="{92B570F2-3840-480D-A884-1209B855B11F}" srcId="{0E662618-1E1D-4A39-AFFA-CA73D43858C5}" destId="{AAF7FFC7-9360-4A8A-8ED5-5B19EE7DD6CF}" srcOrd="8" destOrd="0" parTransId="{3EA13A8A-3E94-4E04-AA9D-59C90FA95A10}" sibTransId="{29A36EA7-FE54-4DEF-AEB8-483F544BF347}"/>
    <dgm:cxn modelId="{4725FDCA-F55D-42FF-8D76-FA21AA7EA037}" srcId="{0E662618-1E1D-4A39-AFFA-CA73D43858C5}" destId="{CE7E49FC-91CF-4A82-89F8-9AD73613E566}" srcOrd="3" destOrd="0" parTransId="{71C881B6-7F57-4A27-88EC-F31AEAD60D41}" sibTransId="{64D8A8E1-7E1C-4903-9A16-1AA91354C75E}"/>
    <dgm:cxn modelId="{F0E8DD1B-F300-4301-8023-1615C1414378}" srcId="{0E662618-1E1D-4A39-AFFA-CA73D43858C5}" destId="{42EA4065-BDB5-4FCC-9BDA-7555839CA13D}" srcOrd="4" destOrd="0" parTransId="{9EF08002-AF8F-4328-A3DF-B301EEF5A37C}" sibTransId="{8EA7930E-CFBA-4C4F-BAB0-54345C675C34}"/>
    <dgm:cxn modelId="{035D3D2F-558C-4840-9155-63D73F1711D9}" type="presOf" srcId="{0E662618-1E1D-4A39-AFFA-CA73D43858C5}" destId="{427B5D7C-A679-4A76-B992-8E70E31014DF}" srcOrd="0" destOrd="0" presId="urn:microsoft.com/office/officeart/2005/8/layout/vList2"/>
    <dgm:cxn modelId="{4C7C43DE-82BC-4014-BA07-4707A2F0058B}" type="presOf" srcId="{CE7E49FC-91CF-4A82-89F8-9AD73613E566}" destId="{46AB4087-B9B3-4DB8-BA4F-A113C9A0B6A5}" srcOrd="0" destOrd="0" presId="urn:microsoft.com/office/officeart/2005/8/layout/vList2"/>
    <dgm:cxn modelId="{1E01878B-E480-4FAB-8377-82EA0C43C0AD}" type="presOf" srcId="{42EA4065-BDB5-4FCC-9BDA-7555839CA13D}" destId="{111A71A3-1023-465F-8389-2E625F7C80EB}" srcOrd="0" destOrd="0" presId="urn:microsoft.com/office/officeart/2005/8/layout/vList2"/>
    <dgm:cxn modelId="{E5013492-80EE-4FC5-87A4-170DC2584E26}" srcId="{0E662618-1E1D-4A39-AFFA-CA73D43858C5}" destId="{988FA3EF-AF4D-461C-8105-F9F561C1D83A}" srcOrd="1" destOrd="0" parTransId="{3EF814A6-1370-470D-96A3-21EADA7837D0}" sibTransId="{752DD2F7-41E5-4A23-9E15-3B5260F49FF9}"/>
    <dgm:cxn modelId="{610B6462-00CF-4E70-9209-B9007A1E04AB}" type="presOf" srcId="{AAF7FFC7-9360-4A8A-8ED5-5B19EE7DD6CF}" destId="{824672AD-2DE0-4026-8E3C-6F08BC2897FF}" srcOrd="0" destOrd="0" presId="urn:microsoft.com/office/officeart/2005/8/layout/vList2"/>
    <dgm:cxn modelId="{05B1B166-7175-4A6A-ACDF-A097319D759F}" type="presOf" srcId="{988FA3EF-AF4D-461C-8105-F9F561C1D83A}" destId="{0F0C267F-80DB-4D7C-9233-92F32CDF5B4E}" srcOrd="0" destOrd="0" presId="urn:microsoft.com/office/officeart/2005/8/layout/vList2"/>
    <dgm:cxn modelId="{6E2DDC60-9D76-4ACF-ACA8-F1DEDD888248}" srcId="{0E662618-1E1D-4A39-AFFA-CA73D43858C5}" destId="{20E98D5D-059D-4B68-9158-30C5999A8B20}" srcOrd="0" destOrd="0" parTransId="{EFADB956-478F-4098-AA6C-0734AB6C09F0}" sibTransId="{240BA231-D46D-46C9-99D5-899CD36E6121}"/>
    <dgm:cxn modelId="{794605AB-2F25-468E-9BEF-779AE4920442}" srcId="{0E662618-1E1D-4A39-AFFA-CA73D43858C5}" destId="{5CD6F7A8-9F1C-426E-9F20-3C1C7C9F991A}" srcOrd="2" destOrd="0" parTransId="{0181D0CA-A417-48D2-BEB3-D840F959D149}" sibTransId="{C1B019DE-5B8F-4F33-8756-CFD7AE652BFE}"/>
    <dgm:cxn modelId="{34355C21-4B5B-4D5F-BA1E-EDF91C4374B0}" srcId="{0E662618-1E1D-4A39-AFFA-CA73D43858C5}" destId="{CA51BDB3-6058-4984-BD59-E3507447E51A}" srcOrd="7" destOrd="0" parTransId="{B0755C63-D754-4250-A28A-B53430DF00B3}" sibTransId="{BDC4200C-60F4-478E-B2D8-9FE61F33176F}"/>
    <dgm:cxn modelId="{64724AB7-4974-4E1E-8505-46659FA3E703}" type="presOf" srcId="{CA51BDB3-6058-4984-BD59-E3507447E51A}" destId="{F83B98FF-497F-4E2B-BE0B-B11D902A448C}" srcOrd="0" destOrd="0" presId="urn:microsoft.com/office/officeart/2005/8/layout/vList2"/>
    <dgm:cxn modelId="{56CB8689-26E4-4EEA-B65C-53B7DE7E0B95}" type="presOf" srcId="{6AF9CD91-AA98-451A-84F9-34589E711562}" destId="{64366E13-0D18-4E55-A676-ED01FB7E0E7B}" srcOrd="0" destOrd="0" presId="urn:microsoft.com/office/officeart/2005/8/layout/vList2"/>
    <dgm:cxn modelId="{3232F0CC-49D3-4246-8B68-09C6D52CCA97}" srcId="{0E662618-1E1D-4A39-AFFA-CA73D43858C5}" destId="{6AF9CD91-AA98-451A-84F9-34589E711562}" srcOrd="6" destOrd="0" parTransId="{052514AC-BE25-4B08-863B-D1507161E964}" sibTransId="{CB2FB540-DD14-499D-B197-C3CCD88E544E}"/>
    <dgm:cxn modelId="{886DBA4C-93B4-4B79-8080-426A06E32E3E}" type="presOf" srcId="{5CD6F7A8-9F1C-426E-9F20-3C1C7C9F991A}" destId="{525C7507-1A5E-4D9C-B15E-269929B61435}" srcOrd="0" destOrd="0" presId="urn:microsoft.com/office/officeart/2005/8/layout/vList2"/>
    <dgm:cxn modelId="{D09B830E-BEF0-4B59-9D68-9C00EDE27B87}" type="presOf" srcId="{20E98D5D-059D-4B68-9158-30C5999A8B20}" destId="{A14CE968-DD4F-4A99-AA87-A4BD005C72B6}" srcOrd="0" destOrd="0" presId="urn:microsoft.com/office/officeart/2005/8/layout/vList2"/>
    <dgm:cxn modelId="{431DAA71-2BCC-4EB5-ABC1-A6D32DE136D6}" srcId="{0E662618-1E1D-4A39-AFFA-CA73D43858C5}" destId="{ED96ADEC-26CD-48BA-B67C-CD5E18E42DF8}" srcOrd="5" destOrd="0" parTransId="{EEBAEE7F-1D7B-403D-9987-192F8E6ABEA1}" sibTransId="{3517AFAB-8DAE-4EC5-A80C-4DBD3D35FF79}"/>
    <dgm:cxn modelId="{C15BF10A-8AD7-49F4-9416-85C9CD3C9E9E}" type="presParOf" srcId="{427B5D7C-A679-4A76-B992-8E70E31014DF}" destId="{A14CE968-DD4F-4A99-AA87-A4BD005C72B6}" srcOrd="0" destOrd="0" presId="urn:microsoft.com/office/officeart/2005/8/layout/vList2"/>
    <dgm:cxn modelId="{523BF9D0-0CBF-4580-AD2F-DDBFECB7720E}" type="presParOf" srcId="{427B5D7C-A679-4A76-B992-8E70E31014DF}" destId="{9B22F6F4-1030-4C61-8A23-C741946D11AD}" srcOrd="1" destOrd="0" presId="urn:microsoft.com/office/officeart/2005/8/layout/vList2"/>
    <dgm:cxn modelId="{A14063E7-B6AD-4A6D-9CFD-F3259C13B87F}" type="presParOf" srcId="{427B5D7C-A679-4A76-B992-8E70E31014DF}" destId="{0F0C267F-80DB-4D7C-9233-92F32CDF5B4E}" srcOrd="2" destOrd="0" presId="urn:microsoft.com/office/officeart/2005/8/layout/vList2"/>
    <dgm:cxn modelId="{0A40CB59-EF62-4738-8FBB-E957547D825A}" type="presParOf" srcId="{427B5D7C-A679-4A76-B992-8E70E31014DF}" destId="{63BF3195-990E-4F63-BADD-82560AD796F4}" srcOrd="3" destOrd="0" presId="urn:microsoft.com/office/officeart/2005/8/layout/vList2"/>
    <dgm:cxn modelId="{F873CFDD-3284-4FF5-BBD6-2C2586590242}" type="presParOf" srcId="{427B5D7C-A679-4A76-B992-8E70E31014DF}" destId="{525C7507-1A5E-4D9C-B15E-269929B61435}" srcOrd="4" destOrd="0" presId="urn:microsoft.com/office/officeart/2005/8/layout/vList2"/>
    <dgm:cxn modelId="{0CEBD82C-5BBE-4628-9DDC-BBD4C708D565}" type="presParOf" srcId="{427B5D7C-A679-4A76-B992-8E70E31014DF}" destId="{6ABAB222-E410-4506-BC57-2B47BBBCF000}" srcOrd="5" destOrd="0" presId="urn:microsoft.com/office/officeart/2005/8/layout/vList2"/>
    <dgm:cxn modelId="{3B5B51D6-F950-46F7-9880-968881EF53FA}" type="presParOf" srcId="{427B5D7C-A679-4A76-B992-8E70E31014DF}" destId="{46AB4087-B9B3-4DB8-BA4F-A113C9A0B6A5}" srcOrd="6" destOrd="0" presId="urn:microsoft.com/office/officeart/2005/8/layout/vList2"/>
    <dgm:cxn modelId="{905ACFB2-0AEB-41CB-A0A1-23D3E9A57385}" type="presParOf" srcId="{427B5D7C-A679-4A76-B992-8E70E31014DF}" destId="{9404FB1A-C585-4170-96AB-CECFA15D329F}" srcOrd="7" destOrd="0" presId="urn:microsoft.com/office/officeart/2005/8/layout/vList2"/>
    <dgm:cxn modelId="{6AC49981-E44D-42DF-AED1-25B45D73E24F}" type="presParOf" srcId="{427B5D7C-A679-4A76-B992-8E70E31014DF}" destId="{111A71A3-1023-465F-8389-2E625F7C80EB}" srcOrd="8" destOrd="0" presId="urn:microsoft.com/office/officeart/2005/8/layout/vList2"/>
    <dgm:cxn modelId="{3D004821-CA3E-4E8C-8385-BD19B8F14BCF}" type="presParOf" srcId="{427B5D7C-A679-4A76-B992-8E70E31014DF}" destId="{19738CA3-4288-481C-98D2-8B72E40BB2B7}" srcOrd="9" destOrd="0" presId="urn:microsoft.com/office/officeart/2005/8/layout/vList2"/>
    <dgm:cxn modelId="{69FA56FA-7BC1-4EE7-89CD-0C179E7BA787}" type="presParOf" srcId="{427B5D7C-A679-4A76-B992-8E70E31014DF}" destId="{C8A033B2-9A73-41C0-A3DB-08AE9A1A1328}" srcOrd="10" destOrd="0" presId="urn:microsoft.com/office/officeart/2005/8/layout/vList2"/>
    <dgm:cxn modelId="{4784FB93-2F9F-40C4-A4E8-210798E3BF15}" type="presParOf" srcId="{427B5D7C-A679-4A76-B992-8E70E31014DF}" destId="{7C0A4196-76F9-4D9A-AE59-D7D57A8AF9CE}" srcOrd="11" destOrd="0" presId="urn:microsoft.com/office/officeart/2005/8/layout/vList2"/>
    <dgm:cxn modelId="{C6ADC6D7-7A69-4AD9-BEE0-CB516CE55E33}" type="presParOf" srcId="{427B5D7C-A679-4A76-B992-8E70E31014DF}" destId="{64366E13-0D18-4E55-A676-ED01FB7E0E7B}" srcOrd="12" destOrd="0" presId="urn:microsoft.com/office/officeart/2005/8/layout/vList2"/>
    <dgm:cxn modelId="{AFE6D22B-EB05-422B-997B-C0C209235DA5}" type="presParOf" srcId="{427B5D7C-A679-4A76-B992-8E70E31014DF}" destId="{22AE708B-A50F-4A88-A595-8F69B3C451BC}" srcOrd="13" destOrd="0" presId="urn:microsoft.com/office/officeart/2005/8/layout/vList2"/>
    <dgm:cxn modelId="{3872E823-58EB-4A4C-8211-8F56EFEE8951}" type="presParOf" srcId="{427B5D7C-A679-4A76-B992-8E70E31014DF}" destId="{F83B98FF-497F-4E2B-BE0B-B11D902A448C}" srcOrd="14" destOrd="0" presId="urn:microsoft.com/office/officeart/2005/8/layout/vList2"/>
    <dgm:cxn modelId="{6A15F2B1-E0F5-4746-97A8-BFECF8C52EDA}" type="presParOf" srcId="{427B5D7C-A679-4A76-B992-8E70E31014DF}" destId="{2658D088-2017-443C-BA3C-02C49CB48EB7}" srcOrd="15" destOrd="0" presId="urn:microsoft.com/office/officeart/2005/8/layout/vList2"/>
    <dgm:cxn modelId="{03B0259F-73A7-481F-9A31-E1B90AAE1D0E}" type="presParOf" srcId="{427B5D7C-A679-4A76-B992-8E70E31014DF}" destId="{824672AD-2DE0-4026-8E3C-6F08BC2897FF}" srcOrd="16" destOrd="0" presId="urn:microsoft.com/office/officeart/2005/8/layout/vList2"/>
  </dgm:cxnLst>
  <dgm:bg/>
  <dgm:whole>
    <a:ln>
      <a:solidFill>
        <a:schemeClr val="bg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49515-E03C-4691-8277-2A960595F949}">
      <dsp:nvSpPr>
        <dsp:cNvPr id="0" name=""/>
        <dsp:cNvSpPr/>
      </dsp:nvSpPr>
      <dsp:spPr>
        <a:xfrm>
          <a:off x="1841340" y="1117736"/>
          <a:ext cx="3456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565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04760" y="1161573"/>
        <a:ext cx="18812" cy="3766"/>
      </dsp:txXfrm>
    </dsp:sp>
    <dsp:sp modelId="{932111C3-AB26-4548-8919-67C9339FFDC6}">
      <dsp:nvSpPr>
        <dsp:cNvPr id="0" name=""/>
        <dsp:cNvSpPr/>
      </dsp:nvSpPr>
      <dsp:spPr>
        <a:xfrm>
          <a:off x="207257" y="2714"/>
          <a:ext cx="1635882" cy="2321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+mn-lt"/>
              <a:cs typeface="Times New Roman" panose="02020603050405020304" pitchFamily="18" charset="0"/>
            </a:rPr>
            <a:t>Прийом скарг, звернень громадян (від відділ звернень громадян СМР, обласного контактного центру, особистого прийому громадян)</a:t>
          </a:r>
          <a:endParaRPr lang="ru-RU" sz="1400" kern="1200" dirty="0">
            <a:latin typeface="+mn-lt"/>
            <a:cs typeface="Times New Roman" panose="02020603050405020304" pitchFamily="18" charset="0"/>
          </a:endParaRPr>
        </a:p>
      </dsp:txBody>
      <dsp:txXfrm>
        <a:off x="207257" y="2714"/>
        <a:ext cx="1635882" cy="2321483"/>
      </dsp:txXfrm>
    </dsp:sp>
    <dsp:sp modelId="{05DB456B-0649-4137-A64F-9A21D8F31CD1}">
      <dsp:nvSpPr>
        <dsp:cNvPr id="0" name=""/>
        <dsp:cNvSpPr/>
      </dsp:nvSpPr>
      <dsp:spPr>
        <a:xfrm>
          <a:off x="3853475" y="1105251"/>
          <a:ext cx="3434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8205"/>
              </a:moveTo>
              <a:lnTo>
                <a:pt x="188822" y="58205"/>
              </a:lnTo>
              <a:lnTo>
                <a:pt x="188822" y="45720"/>
              </a:lnTo>
              <a:lnTo>
                <a:pt x="343444" y="45720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  <a:tailEnd type="arrow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 dirty="0"/>
        </a:p>
      </dsp:txBody>
      <dsp:txXfrm>
        <a:off x="4015841" y="-1369308"/>
        <a:ext cx="18712" cy="5040560"/>
      </dsp:txXfrm>
    </dsp:sp>
    <dsp:sp modelId="{C8A6F45E-92F8-4666-83A0-57AFE64DE25D}">
      <dsp:nvSpPr>
        <dsp:cNvPr id="0" name=""/>
        <dsp:cNvSpPr/>
      </dsp:nvSpPr>
      <dsp:spPr>
        <a:xfrm>
          <a:off x="2219393" y="2714"/>
          <a:ext cx="1635882" cy="2321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+mn-lt"/>
              <a:cs typeface="Times New Roman" panose="02020603050405020304" pitchFamily="18" charset="0"/>
            </a:rPr>
            <a:t>Реєстрація звернення, резолюція керівника щодо опрацювання  спеціалістом відповідно до посадових обов'язків</a:t>
          </a:r>
          <a:endParaRPr lang="ru-RU" sz="1500" kern="1200" dirty="0">
            <a:latin typeface="+mn-lt"/>
            <a:cs typeface="Times New Roman" panose="02020603050405020304" pitchFamily="18" charset="0"/>
          </a:endParaRPr>
        </a:p>
      </dsp:txBody>
      <dsp:txXfrm>
        <a:off x="2219393" y="2714"/>
        <a:ext cx="1635882" cy="2321483"/>
      </dsp:txXfrm>
    </dsp:sp>
    <dsp:sp modelId="{FB35388A-C545-4029-A7E6-2D866080D5A6}">
      <dsp:nvSpPr>
        <dsp:cNvPr id="0" name=""/>
        <dsp:cNvSpPr/>
      </dsp:nvSpPr>
      <dsp:spPr>
        <a:xfrm>
          <a:off x="5863402" y="1105251"/>
          <a:ext cx="389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1798" y="45720"/>
              </a:lnTo>
              <a:lnTo>
                <a:pt x="211798" y="55490"/>
              </a:lnTo>
              <a:lnTo>
                <a:pt x="389396" y="5549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47597" y="1149088"/>
        <a:ext cx="21005" cy="3766"/>
      </dsp:txXfrm>
    </dsp:sp>
    <dsp:sp modelId="{229F7876-CF2E-45C3-9CC7-CF730838EFFD}">
      <dsp:nvSpPr>
        <dsp:cNvPr id="0" name=""/>
        <dsp:cNvSpPr/>
      </dsp:nvSpPr>
      <dsp:spPr>
        <a:xfrm>
          <a:off x="4229319" y="2714"/>
          <a:ext cx="1635882" cy="2296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+mn-lt"/>
              <a:cs typeface="Times New Roman" panose="02020603050405020304" pitchFamily="18" charset="0"/>
            </a:rPr>
            <a:t>Вивчення звернення, опрацювання питання з суб'єктом господарювання</a:t>
          </a:r>
          <a:endParaRPr lang="ru-RU" sz="1500" kern="1200" dirty="0">
            <a:latin typeface="+mn-lt"/>
            <a:cs typeface="Times New Roman" panose="02020603050405020304" pitchFamily="18" charset="0"/>
          </a:endParaRPr>
        </a:p>
      </dsp:txBody>
      <dsp:txXfrm>
        <a:off x="4229319" y="2714"/>
        <a:ext cx="1635882" cy="2296513"/>
      </dsp:txXfrm>
    </dsp:sp>
    <dsp:sp modelId="{27BC8AED-6514-498E-A67A-B211B5D9BA56}">
      <dsp:nvSpPr>
        <dsp:cNvPr id="0" name=""/>
        <dsp:cNvSpPr/>
      </dsp:nvSpPr>
      <dsp:spPr>
        <a:xfrm>
          <a:off x="1014663" y="2319683"/>
          <a:ext cx="6088475" cy="384217"/>
        </a:xfrm>
        <a:custGeom>
          <a:avLst/>
          <a:gdLst/>
          <a:ahLst/>
          <a:cxnLst/>
          <a:rect l="0" t="0" r="0" b="0"/>
          <a:pathLst>
            <a:path>
              <a:moveTo>
                <a:pt x="6088475" y="0"/>
              </a:moveTo>
              <a:lnTo>
                <a:pt x="6088475" y="209208"/>
              </a:lnTo>
              <a:lnTo>
                <a:pt x="0" y="209208"/>
              </a:lnTo>
              <a:lnTo>
                <a:pt x="0" y="384217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06337" y="2509909"/>
        <a:ext cx="305129" cy="3766"/>
      </dsp:txXfrm>
    </dsp:sp>
    <dsp:sp modelId="{7159E138-7FB3-4836-A4AE-8E8F325A413A}">
      <dsp:nvSpPr>
        <dsp:cNvPr id="0" name=""/>
        <dsp:cNvSpPr/>
      </dsp:nvSpPr>
      <dsp:spPr>
        <a:xfrm>
          <a:off x="6285198" y="0"/>
          <a:ext cx="1635882" cy="2321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>
              <a:latin typeface="+mn-lt"/>
              <a:cs typeface="Times New Roman" panose="02020603050405020304" pitchFamily="18" charset="0"/>
            </a:rPr>
            <a:t>Підготовка письмового запиту до суб'єкта господарювання </a:t>
          </a:r>
          <a:endParaRPr lang="ru-RU" sz="1500" kern="1200" dirty="0">
            <a:latin typeface="+mn-lt"/>
            <a:cs typeface="Times New Roman" panose="02020603050405020304" pitchFamily="18" charset="0"/>
          </a:endParaRPr>
        </a:p>
      </dsp:txBody>
      <dsp:txXfrm>
        <a:off x="6285198" y="0"/>
        <a:ext cx="1635882" cy="2321483"/>
      </dsp:txXfrm>
    </dsp:sp>
    <dsp:sp modelId="{1DFFDB06-C5F8-49A9-A663-C58825976FCD}">
      <dsp:nvSpPr>
        <dsp:cNvPr id="0" name=""/>
        <dsp:cNvSpPr/>
      </dsp:nvSpPr>
      <dsp:spPr>
        <a:xfrm>
          <a:off x="1830805" y="3823428"/>
          <a:ext cx="356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1836"/>
              </a:moveTo>
              <a:lnTo>
                <a:pt x="195194" y="61836"/>
              </a:lnTo>
              <a:lnTo>
                <a:pt x="195194" y="45720"/>
              </a:lnTo>
              <a:lnTo>
                <a:pt x="35618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99221" y="3867265"/>
        <a:ext cx="19356" cy="3766"/>
      </dsp:txXfrm>
    </dsp:sp>
    <dsp:sp modelId="{EE7397D9-A64A-4A95-BE19-7C67F9BA4B22}">
      <dsp:nvSpPr>
        <dsp:cNvPr id="0" name=""/>
        <dsp:cNvSpPr/>
      </dsp:nvSpPr>
      <dsp:spPr>
        <a:xfrm>
          <a:off x="196722" y="2736301"/>
          <a:ext cx="1635882" cy="2297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+mn-lt"/>
              <a:cs typeface="Times New Roman" panose="02020603050405020304" pitchFamily="18" charset="0"/>
            </a:rPr>
            <a:t>Вихід спеціаліста на місце для опрацювання питання по суті звернення, вручення листа ФОП</a:t>
          </a:r>
          <a:endParaRPr lang="ru-RU" sz="1400" kern="1200" dirty="0">
            <a:latin typeface="+mn-lt"/>
            <a:cs typeface="Times New Roman" panose="02020603050405020304" pitchFamily="18" charset="0"/>
          </a:endParaRPr>
        </a:p>
      </dsp:txBody>
      <dsp:txXfrm>
        <a:off x="196722" y="2736301"/>
        <a:ext cx="1635882" cy="2297927"/>
      </dsp:txXfrm>
    </dsp:sp>
    <dsp:sp modelId="{6DC8A4E3-59BF-40AA-9CCE-C041AD7D0EBE}">
      <dsp:nvSpPr>
        <dsp:cNvPr id="0" name=""/>
        <dsp:cNvSpPr/>
      </dsp:nvSpPr>
      <dsp:spPr>
        <a:xfrm>
          <a:off x="3853475" y="3823428"/>
          <a:ext cx="3456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565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16895" y="3867265"/>
        <a:ext cx="18812" cy="3766"/>
      </dsp:txXfrm>
    </dsp:sp>
    <dsp:sp modelId="{11FA9EDA-521E-4E45-B7A7-B981AF2EA706}">
      <dsp:nvSpPr>
        <dsp:cNvPr id="0" name=""/>
        <dsp:cNvSpPr/>
      </dsp:nvSpPr>
      <dsp:spPr>
        <a:xfrm>
          <a:off x="2219393" y="2740468"/>
          <a:ext cx="1635882" cy="22573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+mn-lt"/>
              <a:cs typeface="Times New Roman" panose="02020603050405020304" pitchFamily="18" charset="0"/>
            </a:rPr>
            <a:t>Отримання інформації від ФОП по вирішенню питання </a:t>
          </a:r>
          <a:endParaRPr lang="ru-RU" sz="1400" kern="1200" dirty="0">
            <a:latin typeface="+mn-lt"/>
            <a:cs typeface="Times New Roman" panose="02020603050405020304" pitchFamily="18" charset="0"/>
          </a:endParaRPr>
        </a:p>
      </dsp:txBody>
      <dsp:txXfrm>
        <a:off x="2219393" y="2740468"/>
        <a:ext cx="1635882" cy="2257360"/>
      </dsp:txXfrm>
    </dsp:sp>
    <dsp:sp modelId="{DA96B849-CE30-49C3-ACE1-AF5B928411AA}">
      <dsp:nvSpPr>
        <dsp:cNvPr id="0" name=""/>
        <dsp:cNvSpPr/>
      </dsp:nvSpPr>
      <dsp:spPr>
        <a:xfrm>
          <a:off x="6008406" y="3823428"/>
          <a:ext cx="3456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565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71827" y="3867265"/>
        <a:ext cx="18812" cy="3766"/>
      </dsp:txXfrm>
    </dsp:sp>
    <dsp:sp modelId="{9FF6F0DA-91F6-4C58-88F4-9BAC0E33F011}">
      <dsp:nvSpPr>
        <dsp:cNvPr id="0" name=""/>
        <dsp:cNvSpPr/>
      </dsp:nvSpPr>
      <dsp:spPr>
        <a:xfrm>
          <a:off x="4231528" y="2700451"/>
          <a:ext cx="1778678" cy="23373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+mn-lt"/>
              <a:cs typeface="Times New Roman" panose="02020603050405020304" pitchFamily="18" charset="0"/>
            </a:rPr>
            <a:t>У разі потреби, створення тимчасової комісії з залученням  структурних підрозділів СМР  для вирішення питання членами комісії в межах повноважень, у визначені терміни </a:t>
          </a:r>
          <a:endParaRPr lang="ru-RU" sz="1400" kern="1200" dirty="0">
            <a:latin typeface="+mn-lt"/>
            <a:cs typeface="Times New Roman" panose="02020603050405020304" pitchFamily="18" charset="0"/>
          </a:endParaRPr>
        </a:p>
      </dsp:txBody>
      <dsp:txXfrm>
        <a:off x="4231528" y="2700451"/>
        <a:ext cx="1778678" cy="2337394"/>
      </dsp:txXfrm>
    </dsp:sp>
    <dsp:sp modelId="{A20409B1-2C3B-430E-A9AE-F0FC8438A2D7}">
      <dsp:nvSpPr>
        <dsp:cNvPr id="0" name=""/>
        <dsp:cNvSpPr/>
      </dsp:nvSpPr>
      <dsp:spPr>
        <a:xfrm>
          <a:off x="6386459" y="2720184"/>
          <a:ext cx="1635882" cy="22979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+mn-lt"/>
              <a:cs typeface="Times New Roman" panose="02020603050405020304" pitchFamily="18" charset="0"/>
            </a:rPr>
            <a:t>За результатами опрацювання, надання відповіді заявникам</a:t>
          </a:r>
          <a:endParaRPr lang="ru-RU" sz="1400" kern="1200" dirty="0">
            <a:latin typeface="+mn-lt"/>
            <a:cs typeface="Times New Roman" panose="02020603050405020304" pitchFamily="18" charset="0"/>
          </a:endParaRPr>
        </a:p>
      </dsp:txBody>
      <dsp:txXfrm>
        <a:off x="6386459" y="2720184"/>
        <a:ext cx="1635882" cy="2297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1EB83-DDE9-4972-AEBB-EDC05A2BD024}">
      <dsp:nvSpPr>
        <dsp:cNvPr id="0" name=""/>
        <dsp:cNvSpPr/>
      </dsp:nvSpPr>
      <dsp:spPr>
        <a:xfrm>
          <a:off x="0" y="620"/>
          <a:ext cx="4618856" cy="80146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  <a:cs typeface="Times New Roman" panose="02020603050405020304" pitchFamily="18" charset="0"/>
            </a:rPr>
            <a:t>тимчасової комісії з перевірки роботи міського пасажирського транспорту  (15 рейдів);</a:t>
          </a:r>
          <a:endParaRPr lang="ru-RU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39124" y="39744"/>
        <a:ext cx="4540608" cy="723221"/>
      </dsp:txXfrm>
    </dsp:sp>
    <dsp:sp modelId="{97EBF7E1-74D3-49A7-8C04-BF59E0B653B3}">
      <dsp:nvSpPr>
        <dsp:cNvPr id="0" name=""/>
        <dsp:cNvSpPr/>
      </dsp:nvSpPr>
      <dsp:spPr>
        <a:xfrm>
          <a:off x="0" y="806251"/>
          <a:ext cx="4618856" cy="102010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  <a:cs typeface="Times New Roman" panose="02020603050405020304" pitchFamily="18" charset="0"/>
            </a:rPr>
            <a:t>комісії з питань контролю якості послуг з вивезення побутових відходів на території міста Суми (4 рейди);  </a:t>
          </a:r>
          <a:endParaRPr lang="ru-RU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49797" y="856048"/>
        <a:ext cx="4519262" cy="920512"/>
      </dsp:txXfrm>
    </dsp:sp>
    <dsp:sp modelId="{8B24122D-4D41-4F9C-96AA-411B38CD17B3}">
      <dsp:nvSpPr>
        <dsp:cNvPr id="0" name=""/>
        <dsp:cNvSpPr/>
      </dsp:nvSpPr>
      <dsp:spPr>
        <a:xfrm>
          <a:off x="0" y="1830519"/>
          <a:ext cx="4618856" cy="15661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  <a:cs typeface="Times New Roman" panose="02020603050405020304" pitchFamily="18" charset="0"/>
            </a:rPr>
            <a:t>комісії з питань звільнення земельних ділянок від незаконно встановлених тимчасових споруд для здійснення підприємницької діяльності на території міста Суми (проведено  демонтаж (у нічний час) 31 тимчасової споруди, в тому числі 11 металоконструкцій  на зупинках громадського транспорту м. Суми);</a:t>
          </a:r>
          <a:endParaRPr lang="ru-RU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76452" y="1906971"/>
        <a:ext cx="4465952" cy="1413220"/>
      </dsp:txXfrm>
    </dsp:sp>
    <dsp:sp modelId="{85529D8E-ADF8-4CE8-B02E-B5152C1173B8}">
      <dsp:nvSpPr>
        <dsp:cNvPr id="0" name=""/>
        <dsp:cNvSpPr/>
      </dsp:nvSpPr>
      <dsp:spPr>
        <a:xfrm>
          <a:off x="0" y="3400805"/>
          <a:ext cx="4618856" cy="7044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  <a:cs typeface="Times New Roman" panose="02020603050405020304" pitchFamily="18" charset="0"/>
            </a:rPr>
            <a:t>комісії з індивідуалізації та опису майна в кіоску «Насіння кооперативу «Озеленювач»                                   (2 обстеження).</a:t>
          </a:r>
        </a:p>
      </dsp:txBody>
      <dsp:txXfrm>
        <a:off x="34391" y="3435196"/>
        <a:ext cx="4550074" cy="635717"/>
      </dsp:txXfrm>
    </dsp:sp>
    <dsp:sp modelId="{B0F11BBE-7821-4B43-B97F-1D19652192E9}">
      <dsp:nvSpPr>
        <dsp:cNvPr id="0" name=""/>
        <dsp:cNvSpPr/>
      </dsp:nvSpPr>
      <dsp:spPr>
        <a:xfrm>
          <a:off x="0" y="4109466"/>
          <a:ext cx="4618856" cy="91133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>
              <a:latin typeface="+mn-lt"/>
              <a:cs typeface="Times New Roman" panose="02020603050405020304" pitchFamily="18" charset="0"/>
            </a:rPr>
            <a:t>комісії</a:t>
          </a:r>
          <a:r>
            <a:rPr lang="ru-RU" sz="1600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+mn-lt"/>
              <a:cs typeface="Times New Roman" panose="02020603050405020304" pitchFamily="18" charset="0"/>
            </a:rPr>
            <a:t>щодо</a:t>
          </a:r>
          <a:r>
            <a:rPr lang="ru-RU" sz="1600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+mn-lt"/>
              <a:cs typeface="Times New Roman" panose="02020603050405020304" pitchFamily="18" charset="0"/>
            </a:rPr>
            <a:t>недопущення</a:t>
          </a:r>
          <a:r>
            <a:rPr lang="ru-RU" sz="1600" kern="1200" dirty="0">
              <a:latin typeface="+mn-lt"/>
              <a:cs typeface="Times New Roman" panose="02020603050405020304" pitchFamily="18" charset="0"/>
            </a:rPr>
            <a:t> на </a:t>
          </a:r>
          <a:r>
            <a:rPr lang="ru-RU" sz="1600" kern="1200" dirty="0" err="1">
              <a:latin typeface="+mn-lt"/>
              <a:cs typeface="Times New Roman" panose="02020603050405020304" pitchFamily="18" charset="0"/>
            </a:rPr>
            <a:t>території</a:t>
          </a:r>
          <a:r>
            <a:rPr lang="ru-RU" sz="1600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+mn-lt"/>
              <a:cs typeface="Times New Roman" panose="02020603050405020304" pitchFamily="18" charset="0"/>
            </a:rPr>
            <a:t>міста</a:t>
          </a:r>
          <a:r>
            <a:rPr lang="ru-RU" sz="1600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+mn-lt"/>
              <a:cs typeface="Times New Roman" panose="02020603050405020304" pitchFamily="18" charset="0"/>
            </a:rPr>
            <a:t>Суми</a:t>
          </a:r>
          <a:r>
            <a:rPr lang="ru-RU" sz="1600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+mn-lt"/>
              <a:cs typeface="Times New Roman" panose="02020603050405020304" pitchFamily="18" charset="0"/>
            </a:rPr>
            <a:t>торгівлі</a:t>
          </a:r>
          <a:r>
            <a:rPr lang="ru-RU" sz="1600" kern="1200" dirty="0">
              <a:latin typeface="+mn-lt"/>
              <a:cs typeface="Times New Roman" panose="02020603050405020304" pitchFamily="18" charset="0"/>
            </a:rPr>
            <a:t> з рук у </a:t>
          </a:r>
          <a:r>
            <a:rPr lang="ru-RU" sz="1600" kern="1200" dirty="0" err="1">
              <a:latin typeface="+mn-lt"/>
              <a:cs typeface="Times New Roman" panose="02020603050405020304" pitchFamily="18" charset="0"/>
            </a:rPr>
            <a:t>невстановлених</a:t>
          </a:r>
          <a:r>
            <a:rPr lang="ru-RU" sz="1600" kern="1200" dirty="0">
              <a:latin typeface="+mn-lt"/>
              <a:cs typeface="Times New Roman" panose="02020603050405020304" pitchFamily="18" charset="0"/>
            </a:rPr>
            <a:t> </a:t>
          </a:r>
          <a:r>
            <a:rPr lang="ru-RU" sz="1600" kern="1200" dirty="0" err="1">
              <a:latin typeface="+mn-lt"/>
              <a:cs typeface="Times New Roman" panose="02020603050405020304" pitchFamily="18" charset="0"/>
            </a:rPr>
            <a:t>місцях</a:t>
          </a:r>
          <a:r>
            <a:rPr lang="ru-RU" sz="1600" kern="1200" dirty="0">
              <a:latin typeface="+mn-lt"/>
              <a:cs typeface="Times New Roman" panose="02020603050405020304" pitchFamily="18" charset="0"/>
            </a:rPr>
            <a:t>  </a:t>
          </a:r>
          <a:r>
            <a:rPr lang="ru-RU" sz="1600" kern="1200" dirty="0" smtClean="0">
              <a:latin typeface="+mn-lt"/>
              <a:cs typeface="Times New Roman" panose="02020603050405020304" pitchFamily="18" charset="0"/>
            </a:rPr>
            <a:t>                   (</a:t>
          </a:r>
          <a:r>
            <a:rPr lang="ru-RU" sz="1600" kern="1200" dirty="0">
              <a:latin typeface="+mn-lt"/>
              <a:cs typeface="Times New Roman" panose="02020603050405020304" pitchFamily="18" charset="0"/>
            </a:rPr>
            <a:t>56 </a:t>
          </a:r>
          <a:r>
            <a:rPr lang="ru-RU" sz="1600" kern="1200" dirty="0" err="1">
              <a:latin typeface="+mn-lt"/>
              <a:cs typeface="Times New Roman" panose="02020603050405020304" pitchFamily="18" charset="0"/>
            </a:rPr>
            <a:t>рейдів</a:t>
          </a:r>
          <a:r>
            <a:rPr lang="ru-RU" sz="1600" kern="1200" dirty="0" smtClean="0">
              <a:latin typeface="+mn-lt"/>
              <a:cs typeface="Times New Roman" panose="02020603050405020304" pitchFamily="18" charset="0"/>
            </a:rPr>
            <a:t>)</a:t>
          </a:r>
          <a:endParaRPr lang="ru-RU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44488" y="4153954"/>
        <a:ext cx="4529880" cy="8223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CE968-DD4F-4A99-AA87-A4BD005C72B6}">
      <dsp:nvSpPr>
        <dsp:cNvPr id="0" name=""/>
        <dsp:cNvSpPr/>
      </dsp:nvSpPr>
      <dsp:spPr>
        <a:xfrm>
          <a:off x="0" y="0"/>
          <a:ext cx="5626968" cy="51714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+mn-lt"/>
            </a:rPr>
            <a:t>Проведено 25 нарад з керівниками підприємств торгівлі, ресторанного господарства, побутового обслуговування населення, ринків з питань: </a:t>
          </a:r>
          <a:endParaRPr lang="ru-RU" sz="1300" b="1" kern="1200" dirty="0">
            <a:latin typeface="+mn-lt"/>
          </a:endParaRPr>
        </a:p>
      </dsp:txBody>
      <dsp:txXfrm>
        <a:off x="25245" y="25245"/>
        <a:ext cx="5576478" cy="466650"/>
      </dsp:txXfrm>
    </dsp:sp>
    <dsp:sp modelId="{0F0C267F-80DB-4D7C-9233-92F32CDF5B4E}">
      <dsp:nvSpPr>
        <dsp:cNvPr id="0" name=""/>
        <dsp:cNvSpPr/>
      </dsp:nvSpPr>
      <dsp:spPr>
        <a:xfrm>
          <a:off x="0" y="705981"/>
          <a:ext cx="5626968" cy="51714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latin typeface="+mn-lt"/>
            </a:rPr>
            <a:t>підготовки підприємств торгівлі та ринків до роботи у весняно-літній період; </a:t>
          </a:r>
          <a:endParaRPr lang="uk-UA" sz="1300" kern="1200" dirty="0">
            <a:latin typeface="+mn-lt"/>
          </a:endParaRPr>
        </a:p>
      </dsp:txBody>
      <dsp:txXfrm>
        <a:off x="25245" y="731226"/>
        <a:ext cx="5576478" cy="466650"/>
      </dsp:txXfrm>
    </dsp:sp>
    <dsp:sp modelId="{525C7507-1A5E-4D9C-B15E-269929B61435}">
      <dsp:nvSpPr>
        <dsp:cNvPr id="0" name=""/>
        <dsp:cNvSpPr/>
      </dsp:nvSpPr>
      <dsp:spPr>
        <a:xfrm>
          <a:off x="0" y="1260561"/>
          <a:ext cx="5626968" cy="51714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>
              <a:latin typeface="+mn-lt"/>
            </a:rPr>
            <a:t>організації роботи літніх майданчиків у весняно-літній період 2018 року;</a:t>
          </a:r>
          <a:endParaRPr lang="uk-UA" sz="1300" kern="1200" dirty="0">
            <a:latin typeface="+mn-lt"/>
          </a:endParaRPr>
        </a:p>
      </dsp:txBody>
      <dsp:txXfrm>
        <a:off x="25245" y="1285806"/>
        <a:ext cx="5576478" cy="466650"/>
      </dsp:txXfrm>
    </dsp:sp>
    <dsp:sp modelId="{46AB4087-B9B3-4DB8-BA4F-A113C9A0B6A5}">
      <dsp:nvSpPr>
        <dsp:cNvPr id="0" name=""/>
        <dsp:cNvSpPr/>
      </dsp:nvSpPr>
      <dsp:spPr>
        <a:xfrm>
          <a:off x="0" y="1815141"/>
          <a:ext cx="5626968" cy="51714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 </a:t>
          </a:r>
          <a:r>
            <a:rPr lang="uk-UA" sz="1300" kern="1200" dirty="0" smtClean="0">
              <a:latin typeface="+mn-lt"/>
            </a:rPr>
            <a:t>державного нагляду (контролю) за якістю та безпекою продуктів харчування під час їх реалізації; </a:t>
          </a:r>
          <a:endParaRPr lang="uk-UA" sz="1300" kern="1200" dirty="0">
            <a:latin typeface="+mn-lt"/>
          </a:endParaRPr>
        </a:p>
      </dsp:txBody>
      <dsp:txXfrm>
        <a:off x="25245" y="1840386"/>
        <a:ext cx="5576478" cy="466650"/>
      </dsp:txXfrm>
    </dsp:sp>
    <dsp:sp modelId="{111A71A3-1023-465F-8389-2E625F7C80EB}">
      <dsp:nvSpPr>
        <dsp:cNvPr id="0" name=""/>
        <dsp:cNvSpPr/>
      </dsp:nvSpPr>
      <dsp:spPr>
        <a:xfrm>
          <a:off x="0" y="2369721"/>
          <a:ext cx="5626968" cy="51714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організації торгівлі квасом, баштанними культурами, ялинками живими;</a:t>
          </a:r>
          <a:endParaRPr lang="uk-UA" sz="1300" kern="1200" dirty="0"/>
        </a:p>
      </dsp:txBody>
      <dsp:txXfrm>
        <a:off x="25245" y="2394966"/>
        <a:ext cx="5576478" cy="466650"/>
      </dsp:txXfrm>
    </dsp:sp>
    <dsp:sp modelId="{C8A033B2-9A73-41C0-A3DB-08AE9A1A1328}">
      <dsp:nvSpPr>
        <dsp:cNvPr id="0" name=""/>
        <dsp:cNvSpPr/>
      </dsp:nvSpPr>
      <dsp:spPr>
        <a:xfrm>
          <a:off x="0" y="2924302"/>
          <a:ext cx="5626968" cy="51714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 організації проведення заходів по недопущенню стихійної торгівлі; </a:t>
          </a:r>
          <a:endParaRPr lang="uk-UA" sz="1300" kern="1200" dirty="0"/>
        </a:p>
      </dsp:txBody>
      <dsp:txXfrm>
        <a:off x="25245" y="2949547"/>
        <a:ext cx="5576478" cy="466650"/>
      </dsp:txXfrm>
    </dsp:sp>
    <dsp:sp modelId="{64366E13-0D18-4E55-A676-ED01FB7E0E7B}">
      <dsp:nvSpPr>
        <dsp:cNvPr id="0" name=""/>
        <dsp:cNvSpPr/>
      </dsp:nvSpPr>
      <dsp:spPr>
        <a:xfrm>
          <a:off x="0" y="3478882"/>
          <a:ext cx="5626968" cy="51714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про правила додержання тиші в місті Суми; </a:t>
          </a:r>
          <a:endParaRPr lang="uk-UA" sz="1300" kern="1200" dirty="0"/>
        </a:p>
      </dsp:txBody>
      <dsp:txXfrm>
        <a:off x="25245" y="3504127"/>
        <a:ext cx="5576478" cy="466650"/>
      </dsp:txXfrm>
    </dsp:sp>
    <dsp:sp modelId="{F83B98FF-497F-4E2B-BE0B-B11D902A448C}">
      <dsp:nvSpPr>
        <dsp:cNvPr id="0" name=""/>
        <dsp:cNvSpPr/>
      </dsp:nvSpPr>
      <dsp:spPr>
        <a:xfrm>
          <a:off x="0" y="4033462"/>
          <a:ext cx="5626968" cy="51714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про заборону продажу алкогольних напоїв та пива (крім безалкогольного) у визначений час доби; </a:t>
          </a:r>
          <a:endParaRPr lang="uk-UA" sz="1300" kern="1200" dirty="0"/>
        </a:p>
      </dsp:txBody>
      <dsp:txXfrm>
        <a:off x="25245" y="4058707"/>
        <a:ext cx="5576478" cy="466650"/>
      </dsp:txXfrm>
    </dsp:sp>
    <dsp:sp modelId="{824672AD-2DE0-4026-8E3C-6F08BC2897FF}">
      <dsp:nvSpPr>
        <dsp:cNvPr id="0" name=""/>
        <dsp:cNvSpPr/>
      </dsp:nvSpPr>
      <dsp:spPr>
        <a:xfrm>
          <a:off x="0" y="4588042"/>
          <a:ext cx="5626968" cy="517140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дотримання розпорядчих документів з питань встановлення режимів роботи закладів торгівлі, ресторанного господарства та інших питань.</a:t>
          </a:r>
          <a:endParaRPr lang="ru-RU" sz="1300" kern="1200" dirty="0"/>
        </a:p>
      </dsp:txBody>
      <dsp:txXfrm>
        <a:off x="25245" y="4613287"/>
        <a:ext cx="5576478" cy="466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DFB3F0E-2600-46FE-B5E1-16E16E859781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B37D0EB-1D89-49C8-9120-7ED3A7A0C0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3F0E-2600-46FE-B5E1-16E16E859781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D0EB-1D89-49C8-9120-7ED3A7A0C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3F0E-2600-46FE-B5E1-16E16E859781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D0EB-1D89-49C8-9120-7ED3A7A0C0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3F0E-2600-46FE-B5E1-16E16E859781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D0EB-1D89-49C8-9120-7ED3A7A0C0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DFB3F0E-2600-46FE-B5E1-16E16E859781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B37D0EB-1D89-49C8-9120-7ED3A7A0C0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3F0E-2600-46FE-B5E1-16E16E859781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D0EB-1D89-49C8-9120-7ED3A7A0C0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3F0E-2600-46FE-B5E1-16E16E859781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D0EB-1D89-49C8-9120-7ED3A7A0C0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3F0E-2600-46FE-B5E1-16E16E859781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D0EB-1D89-49C8-9120-7ED3A7A0C0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3F0E-2600-46FE-B5E1-16E16E859781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D0EB-1D89-49C8-9120-7ED3A7A0C0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3F0E-2600-46FE-B5E1-16E16E859781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D0EB-1D89-49C8-9120-7ED3A7A0C0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3F0E-2600-46FE-B5E1-16E16E859781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D0EB-1D89-49C8-9120-7ED3A7A0C0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FB3F0E-2600-46FE-B5E1-16E16E859781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37D0EB-1D89-49C8-9120-7ED3A7A0C0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43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5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10" Type="http://schemas.openxmlformats.org/officeDocument/2006/relationships/image" Target="../media/image94.jpeg"/><Relationship Id="rId4" Type="http://schemas.openxmlformats.org/officeDocument/2006/relationships/image" Target="../media/image88.jpeg"/><Relationship Id="rId9" Type="http://schemas.openxmlformats.org/officeDocument/2006/relationships/image" Target="../media/image9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Звіт за 2018 рік 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відділу торгівлі, побуту та захисту прав споживачів </a:t>
            </a:r>
            <a:br>
              <a:rPr lang="uk-UA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uk-UA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Сумської міської ради</a:t>
            </a: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3"/>
          <a:stretch/>
        </p:blipFill>
        <p:spPr>
          <a:xfrm>
            <a:off x="2195736" y="3212976"/>
            <a:ext cx="4464496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4978896" cy="487260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штучними </a:t>
            </a:r>
            <a:r>
              <a:rPr lang="uk-UA" dirty="0"/>
              <a:t>квітами </a:t>
            </a:r>
            <a:r>
              <a:rPr lang="uk-UA" dirty="0" smtClean="0"/>
              <a:t>(організовано торгівлю з </a:t>
            </a:r>
          </a:p>
          <a:p>
            <a:pPr marL="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 60 </a:t>
            </a:r>
            <a:r>
              <a:rPr lang="uk-UA" b="1" dirty="0"/>
              <a:t>торгових точок</a:t>
            </a:r>
            <a:r>
              <a:rPr lang="uk-UA" dirty="0" smtClean="0"/>
              <a:t>); </a:t>
            </a:r>
          </a:p>
          <a:p>
            <a:pPr marL="0" indent="0">
              <a:buNone/>
            </a:pPr>
            <a:r>
              <a:rPr lang="uk-UA" dirty="0" smtClean="0"/>
              <a:t> </a:t>
            </a:r>
          </a:p>
          <a:p>
            <a:r>
              <a:rPr lang="uk-UA" dirty="0" smtClean="0"/>
              <a:t>кондитерськими виробами                           (з </a:t>
            </a:r>
            <a:r>
              <a:rPr lang="uk-UA" b="1" dirty="0" smtClean="0"/>
              <a:t>28 </a:t>
            </a:r>
            <a:r>
              <a:rPr lang="uk-UA" b="1" dirty="0"/>
              <a:t>торгових точок</a:t>
            </a:r>
            <a:r>
              <a:rPr lang="uk-UA" dirty="0"/>
              <a:t>); </a:t>
            </a: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квасом ( з </a:t>
            </a:r>
            <a:r>
              <a:rPr lang="uk-UA" b="1" dirty="0" smtClean="0"/>
              <a:t>26 </a:t>
            </a:r>
            <a:r>
              <a:rPr lang="uk-UA" b="1" dirty="0"/>
              <a:t>торгових точок</a:t>
            </a:r>
            <a:r>
              <a:rPr lang="uk-UA" dirty="0"/>
              <a:t>), </a:t>
            </a:r>
            <a:endParaRPr lang="uk-UA" dirty="0" smtClean="0"/>
          </a:p>
          <a:p>
            <a:endParaRPr lang="uk-UA" dirty="0" smtClean="0"/>
          </a:p>
          <a:p>
            <a:r>
              <a:rPr lang="uk-UA" dirty="0" smtClean="0"/>
              <a:t>баштанними </a:t>
            </a:r>
            <a:r>
              <a:rPr lang="uk-UA" dirty="0"/>
              <a:t>культурами </a:t>
            </a:r>
            <a:r>
              <a:rPr lang="uk-UA" dirty="0" smtClean="0"/>
              <a:t>                         (з </a:t>
            </a:r>
            <a:r>
              <a:rPr lang="uk-UA" b="1" dirty="0" smtClean="0"/>
              <a:t>21 торгової точки</a:t>
            </a:r>
            <a:r>
              <a:rPr lang="uk-UA" dirty="0" smtClean="0"/>
              <a:t>) 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68952" cy="936104"/>
          </a:xfrm>
        </p:spPr>
        <p:txBody>
          <a:bodyPr>
            <a:noAutofit/>
          </a:bodyPr>
          <a:lstStyle/>
          <a:p>
            <a:r>
              <a:rPr lang="uk-UA" sz="2400" dirty="0" smtClean="0"/>
              <a:t>З метою недопущення стихійної торгівлі в центральній частині та на вулицях міста Суми, впорядковано торгівлю </a:t>
            </a:r>
            <a:br>
              <a:rPr lang="uk-UA" sz="2400" dirty="0" smtClean="0"/>
            </a:br>
            <a:endParaRPr lang="ru-RU" sz="2400" dirty="0"/>
          </a:p>
        </p:txBody>
      </p:sp>
      <p:pic>
        <p:nvPicPr>
          <p:cNvPr id="5" name="Рисунок 4" descr="579f4de587be835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2768" y="1268760"/>
            <a:ext cx="3397158" cy="1728192"/>
          </a:xfrm>
          <a:prstGeom prst="rect">
            <a:avLst/>
          </a:prstGeom>
        </p:spPr>
      </p:pic>
      <p:pic>
        <p:nvPicPr>
          <p:cNvPr id="11" name="Рисунок 10" descr="57a1aeca3e731400e13693712d72a0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2766" y="4653136"/>
            <a:ext cx="3489000" cy="17281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67" y="2996952"/>
            <a:ext cx="3488999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682752" cy="49377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/>
              <a:t>було </a:t>
            </a:r>
            <a:r>
              <a:rPr lang="uk-UA" dirty="0"/>
              <a:t>впорядковано торгівлю посадковим матеріалом (саджанцями дерев, кущів, насінням, розсадою рослин та квітів) (</a:t>
            </a:r>
            <a:r>
              <a:rPr lang="uk-UA" b="1" dirty="0"/>
              <a:t>103 торгові точки</a:t>
            </a:r>
            <a:r>
              <a:rPr lang="uk-UA" dirty="0"/>
              <a:t>) </a:t>
            </a:r>
            <a:r>
              <a:rPr lang="uk-UA" dirty="0" smtClean="0"/>
              <a:t>;</a:t>
            </a:r>
          </a:p>
          <a:p>
            <a:pPr marL="0" indent="0" algn="just">
              <a:buNone/>
            </a:pPr>
            <a:endParaRPr lang="uk-UA" dirty="0" smtClean="0"/>
          </a:p>
          <a:p>
            <a:pPr algn="just"/>
            <a:r>
              <a:rPr lang="uk-UA" dirty="0" smtClean="0"/>
              <a:t>проведено впорядкування сезонної роздрібної торгівлі ялинками живими                                   (</a:t>
            </a:r>
            <a:r>
              <a:rPr lang="uk-UA" b="1" dirty="0" smtClean="0"/>
              <a:t>31</a:t>
            </a:r>
            <a:r>
              <a:rPr lang="uk-UA" dirty="0" smtClean="0"/>
              <a:t> </a:t>
            </a:r>
            <a:r>
              <a:rPr lang="uk-UA" b="1" dirty="0" smtClean="0"/>
              <a:t>торгова точка</a:t>
            </a:r>
            <a:r>
              <a:rPr lang="uk-UA" dirty="0" smtClean="0"/>
              <a:t>), ялинковими іграшками та прикрасами, дитячими новорічними подарунками, кулінарними та кондитерськими виробами святкового асортименту напередодні Новорічних та Різдвяних свят (</a:t>
            </a:r>
            <a:r>
              <a:rPr lang="uk-UA" b="1" dirty="0" smtClean="0"/>
              <a:t>20 торгових точок)</a:t>
            </a:r>
            <a:endParaRPr lang="ru-RU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1224136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>До початку весняно-польових робіт та після їх завершення для садівників-городників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ru-RU" sz="2400" dirty="0"/>
          </a:p>
        </p:txBody>
      </p:sp>
      <p:pic>
        <p:nvPicPr>
          <p:cNvPr id="6" name="Рисунок 5" descr="Без названи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1285860"/>
            <a:ext cx="2285997" cy="1371598"/>
          </a:xfrm>
          <a:prstGeom prst="rect">
            <a:avLst/>
          </a:prstGeom>
        </p:spPr>
      </p:pic>
      <p:pic>
        <p:nvPicPr>
          <p:cNvPr id="8" name="Рисунок 7" descr="semena-735x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285860"/>
            <a:ext cx="2160240" cy="1262058"/>
          </a:xfrm>
          <a:prstGeom prst="rect">
            <a:avLst/>
          </a:prstGeom>
        </p:spPr>
      </p:pic>
      <p:pic>
        <p:nvPicPr>
          <p:cNvPr id="9" name="Рисунок 8" descr="sem_p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429132"/>
            <a:ext cx="2160239" cy="1498266"/>
          </a:xfrm>
          <a:prstGeom prst="rect">
            <a:avLst/>
          </a:prstGeom>
        </p:spPr>
      </p:pic>
      <p:pic>
        <p:nvPicPr>
          <p:cNvPr id="10" name="Рисунок 9" descr="3032250b88d8491dea693e0a600c334b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4319592"/>
            <a:ext cx="2160086" cy="1569705"/>
          </a:xfrm>
          <a:prstGeom prst="rect">
            <a:avLst/>
          </a:prstGeom>
        </p:spPr>
      </p:pic>
      <p:pic>
        <p:nvPicPr>
          <p:cNvPr id="11" name="Рисунок 10" descr="18154638.352621.4563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2786058"/>
            <a:ext cx="2160086" cy="1404934"/>
          </a:xfrm>
          <a:prstGeom prst="rect">
            <a:avLst/>
          </a:prstGeom>
        </p:spPr>
      </p:pic>
      <p:pic>
        <p:nvPicPr>
          <p:cNvPr id="12" name="Рисунок 11" descr="35067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2714620"/>
            <a:ext cx="2160240" cy="14769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5184576" cy="49377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/>
              <a:t>На виконання розпоряджень міського голови щодо проведення: </a:t>
            </a:r>
          </a:p>
          <a:p>
            <a:r>
              <a:rPr lang="uk-UA" dirty="0" smtClean="0"/>
              <a:t>міського театралізованого свята «Сумська масляна»;</a:t>
            </a:r>
          </a:p>
          <a:p>
            <a:r>
              <a:rPr lang="uk-UA" dirty="0" smtClean="0"/>
              <a:t>урочистих заходів до Дня міста Суми;</a:t>
            </a:r>
          </a:p>
          <a:p>
            <a:r>
              <a:rPr lang="uk-UA" dirty="0" smtClean="0"/>
              <a:t>Дня Конституції України; </a:t>
            </a:r>
          </a:p>
          <a:p>
            <a:r>
              <a:rPr lang="uk-UA" dirty="0" smtClean="0"/>
              <a:t>Днів сталої енергії в місті Суми;</a:t>
            </a:r>
          </a:p>
          <a:p>
            <a:r>
              <a:rPr lang="uk-UA" dirty="0"/>
              <a:t>урочистих заходів до Дня </a:t>
            </a:r>
            <a:r>
              <a:rPr lang="uk-UA" dirty="0" smtClean="0"/>
              <a:t>захисту дітей;</a:t>
            </a:r>
          </a:p>
          <a:p>
            <a:r>
              <a:rPr lang="uk-UA" dirty="0"/>
              <a:t>урочистих заходів до Дня </a:t>
            </a:r>
            <a:r>
              <a:rPr lang="uk-UA" dirty="0" smtClean="0"/>
              <a:t>захисника Вітчизни;</a:t>
            </a:r>
          </a:p>
          <a:p>
            <a:r>
              <a:rPr lang="uk-UA" dirty="0" smtClean="0"/>
              <a:t>до Новорічних та Різдвяних свят</a:t>
            </a:r>
          </a:p>
          <a:p>
            <a:endParaRPr lang="uk-UA" dirty="0" smtClean="0"/>
          </a:p>
          <a:p>
            <a:endParaRPr lang="uk-UA" dirty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568952" cy="1224136"/>
          </a:xfrm>
        </p:spPr>
        <p:txBody>
          <a:bodyPr>
            <a:noAutofit/>
          </a:bodyPr>
          <a:lstStyle/>
          <a:p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/>
              <a:t/>
            </a:r>
            <a:br>
              <a:rPr lang="uk-UA" sz="2400" b="1" dirty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/>
              <a:t/>
            </a:r>
            <a:br>
              <a:rPr lang="uk-UA" sz="2400" b="1" dirty="0"/>
            </a:b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2400" b="1" dirty="0" smtClean="0"/>
              <a:t>Організовано  виносну торгівлю продуктами харчування та безалкогольними напоями</a:t>
            </a:r>
            <a:br>
              <a:rPr lang="uk-UA" sz="2400" b="1" dirty="0" smtClean="0"/>
            </a:br>
            <a:r>
              <a:rPr lang="uk-UA" sz="2400" b="1" dirty="0" smtClean="0"/>
              <a:t> (57 торгових точок )</a:t>
            </a:r>
            <a:endParaRPr lang="ru-RU" sz="2400" b="1" dirty="0"/>
          </a:p>
        </p:txBody>
      </p:sp>
      <p:pic>
        <p:nvPicPr>
          <p:cNvPr id="6" name="Рисунок 5" descr="Dni-staloyi-energiyi-u-Sumah-800x3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412776"/>
            <a:ext cx="2714644" cy="1638966"/>
          </a:xfrm>
          <a:prstGeom prst="rect">
            <a:avLst/>
          </a:prstGeom>
        </p:spPr>
      </p:pic>
      <p:pic>
        <p:nvPicPr>
          <p:cNvPr id="8" name="Рисунок 7" descr="ui14877541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951822"/>
            <a:ext cx="2714644" cy="1571636"/>
          </a:xfrm>
          <a:prstGeom prst="rect">
            <a:avLst/>
          </a:prstGeom>
        </p:spPr>
      </p:pic>
      <p:pic>
        <p:nvPicPr>
          <p:cNvPr id="9" name="Рисунок 8" descr="06215401.720948.368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786322"/>
            <a:ext cx="2714644" cy="12239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2530624" cy="230425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24936" cy="1584176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cs typeface="Times New Roman" panose="02020603050405020304" pitchFamily="18" charset="0"/>
              </a:rPr>
              <a:t>В цілому для організації роботи зазначених торгових точок на заяви фізичних осіб та підприємців,   Відділом  організовано видачу </a:t>
            </a:r>
            <a:r>
              <a:rPr lang="uk-UA" sz="2000" b="1" dirty="0">
                <a:cs typeface="Times New Roman" panose="02020603050405020304" pitchFamily="18" charset="0"/>
              </a:rPr>
              <a:t>78 реєстраційних карток на встановлення торгових точок;</a:t>
            </a:r>
            <a:br>
              <a:rPr lang="uk-UA" sz="2000" b="1" dirty="0">
                <a:cs typeface="Times New Roman" panose="02020603050405020304" pitchFamily="18" charset="0"/>
              </a:rPr>
            </a:br>
            <a:r>
              <a:rPr lang="uk-UA" sz="2000" b="1" dirty="0">
                <a:cs typeface="Times New Roman" panose="02020603050405020304" pitchFamily="18" charset="0"/>
              </a:rPr>
              <a:t>239 рекомендаційних листів про здійснення торгівлі. </a:t>
            </a:r>
            <a:br>
              <a:rPr lang="uk-UA" sz="2000" b="1" dirty="0">
                <a:cs typeface="Times New Roman" panose="02020603050405020304" pitchFamily="18" charset="0"/>
              </a:rPr>
            </a:br>
            <a:r>
              <a:rPr lang="uk-UA" sz="2000" b="1" dirty="0">
                <a:cs typeface="Times New Roman" panose="02020603050405020304" pitchFamily="18" charset="0"/>
              </a:rPr>
              <a:t>Всього -  317  торгових точок</a:t>
            </a:r>
            <a:r>
              <a:rPr lang="uk-UA" sz="2000" b="1" dirty="0" smtClean="0">
                <a:cs typeface="Times New Roman" panose="02020603050405020304" pitchFamily="18" charset="0"/>
              </a:rPr>
              <a:t>.</a:t>
            </a: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3969" y="2132856"/>
            <a:ext cx="187220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dirty="0"/>
              <a:t>Підготовка проекту рішення Виконавчого комітету Сумської міської ради</a:t>
            </a:r>
            <a:endParaRPr lang="ru-RU" sz="1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85988" y="2132856"/>
            <a:ext cx="175285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dirty="0"/>
              <a:t>Доведення суб’єктам господарювання інформації про </a:t>
            </a:r>
            <a:r>
              <a:rPr lang="uk-UA" sz="1400" dirty="0" smtClean="0"/>
              <a:t>перелік та можливість </a:t>
            </a:r>
            <a:r>
              <a:rPr lang="uk-UA" sz="1400" dirty="0"/>
              <a:t>подачі документів до </a:t>
            </a:r>
            <a:r>
              <a:rPr lang="uk-UA" sz="1400" dirty="0" err="1"/>
              <a:t>ЦНАПу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18653" y="2132856"/>
            <a:ext cx="180020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dirty="0"/>
              <a:t>Опрацювання заяв з документами, що надійшли від </a:t>
            </a:r>
            <a:r>
              <a:rPr lang="uk-UA" sz="1400" dirty="0" err="1"/>
              <a:t>ЦНАПу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98665" y="2132856"/>
            <a:ext cx="2160240" cy="158417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dirty="0"/>
              <a:t>В разі подачі неповного пакету документів або подачі недостовірної інформації від суб’єкта  господарювання – підготовка листа з відмовою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3969" y="4221088"/>
            <a:ext cx="1728192" cy="23042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dirty="0"/>
              <a:t>Проведення наради з суб’єктами господарювання та контролюючими службами, складання протоколу наради</a:t>
            </a: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36015" y="4221088"/>
            <a:ext cx="1680846" cy="23042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dirty="0"/>
              <a:t>Підготовка реєстраційних </a:t>
            </a:r>
            <a:r>
              <a:rPr lang="uk-UA" sz="1400" dirty="0" smtClean="0"/>
              <a:t>карток та </a:t>
            </a:r>
            <a:r>
              <a:rPr lang="uk-UA" sz="1400" dirty="0" err="1" smtClean="0"/>
              <a:t>рекомендаційн</a:t>
            </a:r>
            <a:r>
              <a:rPr lang="uk-UA" sz="1400" dirty="0" smtClean="0"/>
              <a:t>.  листів, </a:t>
            </a:r>
            <a:r>
              <a:rPr lang="uk-UA" sz="1400" dirty="0"/>
              <a:t>візування, у профільного заступника міського голови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90715" y="4203824"/>
            <a:ext cx="1512168" cy="23375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dirty="0"/>
              <a:t>Інформування письмово контролюючі служби про встановлення об’єктів торгівлі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76737" y="4187792"/>
            <a:ext cx="1296144" cy="23375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/>
              <a:t>Обстеження об’єктів торгівлі</a:t>
            </a:r>
            <a:endParaRPr lang="ru-RU" sz="1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46737" y="4203824"/>
            <a:ext cx="1512168" cy="23375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400" dirty="0"/>
              <a:t>Інформування ВК СМР про виконання рішення</a:t>
            </a:r>
            <a:endParaRPr lang="ru-RU" sz="1400" dirty="0"/>
          </a:p>
        </p:txBody>
      </p:sp>
      <p:sp>
        <p:nvSpPr>
          <p:cNvPr id="14" name="Нашивка 19"/>
          <p:cNvSpPr/>
          <p:nvPr/>
        </p:nvSpPr>
        <p:spPr>
          <a:xfrm>
            <a:off x="2404802" y="2796954"/>
            <a:ext cx="117399" cy="199998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000">
              <a:solidFill>
                <a:schemeClr val="tx1"/>
              </a:solidFill>
            </a:endParaRPr>
          </a:p>
        </p:txBody>
      </p:sp>
      <p:sp>
        <p:nvSpPr>
          <p:cNvPr id="15" name="Нашивка 20"/>
          <p:cNvSpPr/>
          <p:nvPr/>
        </p:nvSpPr>
        <p:spPr>
          <a:xfrm>
            <a:off x="4428728" y="2796954"/>
            <a:ext cx="117399" cy="199998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000">
              <a:solidFill>
                <a:schemeClr val="tx1"/>
              </a:solidFill>
            </a:endParaRPr>
          </a:p>
        </p:txBody>
      </p:sp>
      <p:sp>
        <p:nvSpPr>
          <p:cNvPr id="16" name="Нашивка 21"/>
          <p:cNvSpPr/>
          <p:nvPr/>
        </p:nvSpPr>
        <p:spPr>
          <a:xfrm>
            <a:off x="6501621" y="2796954"/>
            <a:ext cx="117399" cy="199998"/>
          </a:xfrm>
          <a:prstGeom prst="chevr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000">
              <a:solidFill>
                <a:schemeClr val="tx1"/>
              </a:solidFill>
            </a:endParaRPr>
          </a:p>
        </p:txBody>
      </p:sp>
      <p:sp>
        <p:nvSpPr>
          <p:cNvPr id="17" name="Нашивка 22"/>
          <p:cNvSpPr/>
          <p:nvPr/>
        </p:nvSpPr>
        <p:spPr>
          <a:xfrm>
            <a:off x="2189428" y="5250096"/>
            <a:ext cx="117399" cy="199998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000">
              <a:solidFill>
                <a:schemeClr val="tx1"/>
              </a:solidFill>
            </a:endParaRPr>
          </a:p>
        </p:txBody>
      </p:sp>
      <p:sp>
        <p:nvSpPr>
          <p:cNvPr id="18" name="Нашивка 23"/>
          <p:cNvSpPr/>
          <p:nvPr/>
        </p:nvSpPr>
        <p:spPr>
          <a:xfrm>
            <a:off x="4046682" y="5250096"/>
            <a:ext cx="117399" cy="199998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000">
              <a:solidFill>
                <a:schemeClr val="tx1"/>
              </a:solidFill>
            </a:endParaRPr>
          </a:p>
        </p:txBody>
      </p:sp>
      <p:sp>
        <p:nvSpPr>
          <p:cNvPr id="19" name="Нашивка 24"/>
          <p:cNvSpPr/>
          <p:nvPr/>
        </p:nvSpPr>
        <p:spPr>
          <a:xfrm>
            <a:off x="5729514" y="5250096"/>
            <a:ext cx="117399" cy="199998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000">
              <a:solidFill>
                <a:schemeClr val="tx1"/>
              </a:solidFill>
            </a:endParaRPr>
          </a:p>
        </p:txBody>
      </p:sp>
      <p:sp>
        <p:nvSpPr>
          <p:cNvPr id="20" name="Нашивка 25"/>
          <p:cNvSpPr/>
          <p:nvPr/>
        </p:nvSpPr>
        <p:spPr>
          <a:xfrm>
            <a:off x="7202721" y="5250096"/>
            <a:ext cx="117399" cy="199998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000">
              <a:solidFill>
                <a:schemeClr val="tx1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142094" y="3729732"/>
            <a:ext cx="4404442" cy="450916"/>
            <a:chOff x="1175669" y="3729732"/>
            <a:chExt cx="4404442" cy="450916"/>
          </a:xfrm>
          <a:gradFill>
            <a:gsLst>
              <a:gs pos="100000">
                <a:schemeClr val="accent3">
                  <a:lumMod val="60000"/>
                  <a:lumOff val="40000"/>
                </a:schemeClr>
              </a:gs>
              <a:gs pos="0">
                <a:schemeClr val="accent1">
                  <a:tint val="50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5400000" scaled="0"/>
          </a:gradFill>
          <a:effectLst>
            <a:outerShdw sx="1000" sy="1000" algn="ctr" rotWithShape="0">
              <a:srgbClr val="000000"/>
            </a:outerShdw>
          </a:effectLst>
        </p:grpSpPr>
        <p:sp>
          <p:nvSpPr>
            <p:cNvPr id="22" name="Стрелка углом 39"/>
            <p:cNvSpPr/>
            <p:nvPr/>
          </p:nvSpPr>
          <p:spPr>
            <a:xfrm rot="10800000">
              <a:off x="1214958" y="3729732"/>
              <a:ext cx="4365153" cy="254409"/>
            </a:xfrm>
            <a:custGeom>
              <a:avLst/>
              <a:gdLst>
                <a:gd name="connsiteX0" fmla="*/ 0 w 4320480"/>
                <a:gd name="connsiteY0" fmla="*/ 288032 h 288032"/>
                <a:gd name="connsiteX1" fmla="*/ 0 w 4320480"/>
                <a:gd name="connsiteY1" fmla="*/ 162018 h 288032"/>
                <a:gd name="connsiteX2" fmla="*/ 126014 w 4320480"/>
                <a:gd name="connsiteY2" fmla="*/ 36004 h 288032"/>
                <a:gd name="connsiteX3" fmla="*/ 4248472 w 4320480"/>
                <a:gd name="connsiteY3" fmla="*/ 36004 h 288032"/>
                <a:gd name="connsiteX4" fmla="*/ 4248472 w 4320480"/>
                <a:gd name="connsiteY4" fmla="*/ 0 h 288032"/>
                <a:gd name="connsiteX5" fmla="*/ 4320480 w 4320480"/>
                <a:gd name="connsiteY5" fmla="*/ 72008 h 288032"/>
                <a:gd name="connsiteX6" fmla="*/ 4248472 w 4320480"/>
                <a:gd name="connsiteY6" fmla="*/ 144016 h 288032"/>
                <a:gd name="connsiteX7" fmla="*/ 4248472 w 4320480"/>
                <a:gd name="connsiteY7" fmla="*/ 108012 h 288032"/>
                <a:gd name="connsiteX8" fmla="*/ 126014 w 4320480"/>
                <a:gd name="connsiteY8" fmla="*/ 108012 h 288032"/>
                <a:gd name="connsiteX9" fmla="*/ 72008 w 4320480"/>
                <a:gd name="connsiteY9" fmla="*/ 162018 h 288032"/>
                <a:gd name="connsiteX10" fmla="*/ 72008 w 4320480"/>
                <a:gd name="connsiteY10" fmla="*/ 288032 h 288032"/>
                <a:gd name="connsiteX11" fmla="*/ 0 w 4320480"/>
                <a:gd name="connsiteY11" fmla="*/ 288032 h 288032"/>
                <a:gd name="connsiteX0" fmla="*/ 0 w 4382392"/>
                <a:gd name="connsiteY0" fmla="*/ 447005 h 447005"/>
                <a:gd name="connsiteX1" fmla="*/ 0 w 4382392"/>
                <a:gd name="connsiteY1" fmla="*/ 320991 h 447005"/>
                <a:gd name="connsiteX2" fmla="*/ 126014 w 4382392"/>
                <a:gd name="connsiteY2" fmla="*/ 194977 h 447005"/>
                <a:gd name="connsiteX3" fmla="*/ 4248472 w 4382392"/>
                <a:gd name="connsiteY3" fmla="*/ 194977 h 447005"/>
                <a:gd name="connsiteX4" fmla="*/ 4248472 w 4382392"/>
                <a:gd name="connsiteY4" fmla="*/ 158973 h 447005"/>
                <a:gd name="connsiteX5" fmla="*/ 4382392 w 4382392"/>
                <a:gd name="connsiteY5" fmla="*/ 0 h 447005"/>
                <a:gd name="connsiteX6" fmla="*/ 4248472 w 4382392"/>
                <a:gd name="connsiteY6" fmla="*/ 302989 h 447005"/>
                <a:gd name="connsiteX7" fmla="*/ 4248472 w 4382392"/>
                <a:gd name="connsiteY7" fmla="*/ 266985 h 447005"/>
                <a:gd name="connsiteX8" fmla="*/ 126014 w 4382392"/>
                <a:gd name="connsiteY8" fmla="*/ 266985 h 447005"/>
                <a:gd name="connsiteX9" fmla="*/ 72008 w 4382392"/>
                <a:gd name="connsiteY9" fmla="*/ 320991 h 447005"/>
                <a:gd name="connsiteX10" fmla="*/ 72008 w 4382392"/>
                <a:gd name="connsiteY10" fmla="*/ 447005 h 447005"/>
                <a:gd name="connsiteX11" fmla="*/ 0 w 4382392"/>
                <a:gd name="connsiteY11" fmla="*/ 447005 h 447005"/>
                <a:gd name="connsiteX0" fmla="*/ 0 w 4382392"/>
                <a:gd name="connsiteY0" fmla="*/ 447005 h 447005"/>
                <a:gd name="connsiteX1" fmla="*/ 0 w 4382392"/>
                <a:gd name="connsiteY1" fmla="*/ 320991 h 447005"/>
                <a:gd name="connsiteX2" fmla="*/ 126014 w 4382392"/>
                <a:gd name="connsiteY2" fmla="*/ 194977 h 447005"/>
                <a:gd name="connsiteX3" fmla="*/ 4248472 w 4382392"/>
                <a:gd name="connsiteY3" fmla="*/ 194977 h 447005"/>
                <a:gd name="connsiteX4" fmla="*/ 4084166 w 4382392"/>
                <a:gd name="connsiteY4" fmla="*/ 108967 h 447005"/>
                <a:gd name="connsiteX5" fmla="*/ 4382392 w 4382392"/>
                <a:gd name="connsiteY5" fmla="*/ 0 h 447005"/>
                <a:gd name="connsiteX6" fmla="*/ 4248472 w 4382392"/>
                <a:gd name="connsiteY6" fmla="*/ 302989 h 447005"/>
                <a:gd name="connsiteX7" fmla="*/ 4248472 w 4382392"/>
                <a:gd name="connsiteY7" fmla="*/ 266985 h 447005"/>
                <a:gd name="connsiteX8" fmla="*/ 126014 w 4382392"/>
                <a:gd name="connsiteY8" fmla="*/ 266985 h 447005"/>
                <a:gd name="connsiteX9" fmla="*/ 72008 w 4382392"/>
                <a:gd name="connsiteY9" fmla="*/ 320991 h 447005"/>
                <a:gd name="connsiteX10" fmla="*/ 72008 w 4382392"/>
                <a:gd name="connsiteY10" fmla="*/ 447005 h 447005"/>
                <a:gd name="connsiteX11" fmla="*/ 0 w 4382392"/>
                <a:gd name="connsiteY11" fmla="*/ 447005 h 447005"/>
                <a:gd name="connsiteX0" fmla="*/ 0 w 4382392"/>
                <a:gd name="connsiteY0" fmla="*/ 447005 h 447005"/>
                <a:gd name="connsiteX1" fmla="*/ 0 w 4382392"/>
                <a:gd name="connsiteY1" fmla="*/ 320991 h 447005"/>
                <a:gd name="connsiteX2" fmla="*/ 126014 w 4382392"/>
                <a:gd name="connsiteY2" fmla="*/ 194977 h 447005"/>
                <a:gd name="connsiteX3" fmla="*/ 4248472 w 4382392"/>
                <a:gd name="connsiteY3" fmla="*/ 194977 h 447005"/>
                <a:gd name="connsiteX4" fmla="*/ 4084166 w 4382392"/>
                <a:gd name="connsiteY4" fmla="*/ 108967 h 447005"/>
                <a:gd name="connsiteX5" fmla="*/ 4382392 w 4382392"/>
                <a:gd name="connsiteY5" fmla="*/ 0 h 447005"/>
                <a:gd name="connsiteX6" fmla="*/ 4248472 w 4382392"/>
                <a:gd name="connsiteY6" fmla="*/ 302989 h 447005"/>
                <a:gd name="connsiteX7" fmla="*/ 4248472 w 4382392"/>
                <a:gd name="connsiteY7" fmla="*/ 266985 h 447005"/>
                <a:gd name="connsiteX8" fmla="*/ 126014 w 4382392"/>
                <a:gd name="connsiteY8" fmla="*/ 266985 h 447005"/>
                <a:gd name="connsiteX9" fmla="*/ 72008 w 4382392"/>
                <a:gd name="connsiteY9" fmla="*/ 320991 h 447005"/>
                <a:gd name="connsiteX10" fmla="*/ 72008 w 4382392"/>
                <a:gd name="connsiteY10" fmla="*/ 447005 h 447005"/>
                <a:gd name="connsiteX11" fmla="*/ 0 w 4382392"/>
                <a:gd name="connsiteY11" fmla="*/ 447005 h 447005"/>
                <a:gd name="connsiteX0" fmla="*/ 0 w 4382392"/>
                <a:gd name="connsiteY0" fmla="*/ 447005 h 447005"/>
                <a:gd name="connsiteX1" fmla="*/ 0 w 4382392"/>
                <a:gd name="connsiteY1" fmla="*/ 320991 h 447005"/>
                <a:gd name="connsiteX2" fmla="*/ 126014 w 4382392"/>
                <a:gd name="connsiteY2" fmla="*/ 194977 h 447005"/>
                <a:gd name="connsiteX3" fmla="*/ 4248472 w 4382392"/>
                <a:gd name="connsiteY3" fmla="*/ 194977 h 447005"/>
                <a:gd name="connsiteX4" fmla="*/ 4084166 w 4382392"/>
                <a:gd name="connsiteY4" fmla="*/ 108967 h 447005"/>
                <a:gd name="connsiteX5" fmla="*/ 4382392 w 4382392"/>
                <a:gd name="connsiteY5" fmla="*/ 0 h 447005"/>
                <a:gd name="connsiteX6" fmla="*/ 4372297 w 4382392"/>
                <a:gd name="connsiteY6" fmla="*/ 172020 h 447005"/>
                <a:gd name="connsiteX7" fmla="*/ 4248472 w 4382392"/>
                <a:gd name="connsiteY7" fmla="*/ 266985 h 447005"/>
                <a:gd name="connsiteX8" fmla="*/ 126014 w 4382392"/>
                <a:gd name="connsiteY8" fmla="*/ 266985 h 447005"/>
                <a:gd name="connsiteX9" fmla="*/ 72008 w 4382392"/>
                <a:gd name="connsiteY9" fmla="*/ 320991 h 447005"/>
                <a:gd name="connsiteX10" fmla="*/ 72008 w 4382392"/>
                <a:gd name="connsiteY10" fmla="*/ 447005 h 447005"/>
                <a:gd name="connsiteX11" fmla="*/ 0 w 4382392"/>
                <a:gd name="connsiteY11" fmla="*/ 447005 h 447005"/>
                <a:gd name="connsiteX0" fmla="*/ 0 w 4382392"/>
                <a:gd name="connsiteY0" fmla="*/ 447005 h 447005"/>
                <a:gd name="connsiteX1" fmla="*/ 0 w 4382392"/>
                <a:gd name="connsiteY1" fmla="*/ 320991 h 447005"/>
                <a:gd name="connsiteX2" fmla="*/ 126014 w 4382392"/>
                <a:gd name="connsiteY2" fmla="*/ 194977 h 447005"/>
                <a:gd name="connsiteX3" fmla="*/ 4248472 w 4382392"/>
                <a:gd name="connsiteY3" fmla="*/ 194977 h 447005"/>
                <a:gd name="connsiteX4" fmla="*/ 4084166 w 4382392"/>
                <a:gd name="connsiteY4" fmla="*/ 108967 h 447005"/>
                <a:gd name="connsiteX5" fmla="*/ 4382392 w 4382392"/>
                <a:gd name="connsiteY5" fmla="*/ 0 h 447005"/>
                <a:gd name="connsiteX6" fmla="*/ 4372297 w 4382392"/>
                <a:gd name="connsiteY6" fmla="*/ 172020 h 447005"/>
                <a:gd name="connsiteX7" fmla="*/ 4365153 w 4382392"/>
                <a:gd name="connsiteY7" fmla="*/ 266985 h 447005"/>
                <a:gd name="connsiteX8" fmla="*/ 126014 w 4382392"/>
                <a:gd name="connsiteY8" fmla="*/ 266985 h 447005"/>
                <a:gd name="connsiteX9" fmla="*/ 72008 w 4382392"/>
                <a:gd name="connsiteY9" fmla="*/ 320991 h 447005"/>
                <a:gd name="connsiteX10" fmla="*/ 72008 w 4382392"/>
                <a:gd name="connsiteY10" fmla="*/ 447005 h 447005"/>
                <a:gd name="connsiteX11" fmla="*/ 0 w 4382392"/>
                <a:gd name="connsiteY11" fmla="*/ 447005 h 447005"/>
                <a:gd name="connsiteX0" fmla="*/ 0 w 4382392"/>
                <a:gd name="connsiteY0" fmla="*/ 447005 h 447005"/>
                <a:gd name="connsiteX1" fmla="*/ 0 w 4382392"/>
                <a:gd name="connsiteY1" fmla="*/ 320991 h 447005"/>
                <a:gd name="connsiteX2" fmla="*/ 126014 w 4382392"/>
                <a:gd name="connsiteY2" fmla="*/ 194977 h 447005"/>
                <a:gd name="connsiteX3" fmla="*/ 4248472 w 4382392"/>
                <a:gd name="connsiteY3" fmla="*/ 194977 h 447005"/>
                <a:gd name="connsiteX4" fmla="*/ 4084166 w 4382392"/>
                <a:gd name="connsiteY4" fmla="*/ 108967 h 447005"/>
                <a:gd name="connsiteX5" fmla="*/ 4382392 w 4382392"/>
                <a:gd name="connsiteY5" fmla="*/ 0 h 447005"/>
                <a:gd name="connsiteX6" fmla="*/ 4372297 w 4382392"/>
                <a:gd name="connsiteY6" fmla="*/ 172020 h 447005"/>
                <a:gd name="connsiteX7" fmla="*/ 4365153 w 4382392"/>
                <a:gd name="connsiteY7" fmla="*/ 266985 h 447005"/>
                <a:gd name="connsiteX8" fmla="*/ 126014 w 4382392"/>
                <a:gd name="connsiteY8" fmla="*/ 266985 h 447005"/>
                <a:gd name="connsiteX9" fmla="*/ 72008 w 4382392"/>
                <a:gd name="connsiteY9" fmla="*/ 320991 h 447005"/>
                <a:gd name="connsiteX10" fmla="*/ 72008 w 4382392"/>
                <a:gd name="connsiteY10" fmla="*/ 447005 h 447005"/>
                <a:gd name="connsiteX11" fmla="*/ 0 w 4382392"/>
                <a:gd name="connsiteY11" fmla="*/ 447005 h 447005"/>
                <a:gd name="connsiteX0" fmla="*/ 0 w 4382392"/>
                <a:gd name="connsiteY0" fmla="*/ 447005 h 447005"/>
                <a:gd name="connsiteX1" fmla="*/ 0 w 4382392"/>
                <a:gd name="connsiteY1" fmla="*/ 320991 h 447005"/>
                <a:gd name="connsiteX2" fmla="*/ 126014 w 4382392"/>
                <a:gd name="connsiteY2" fmla="*/ 194977 h 447005"/>
                <a:gd name="connsiteX3" fmla="*/ 4248472 w 4382392"/>
                <a:gd name="connsiteY3" fmla="*/ 194977 h 447005"/>
                <a:gd name="connsiteX4" fmla="*/ 4324672 w 4382392"/>
                <a:gd name="connsiteY4" fmla="*/ 44673 h 447005"/>
                <a:gd name="connsiteX5" fmla="*/ 4382392 w 4382392"/>
                <a:gd name="connsiteY5" fmla="*/ 0 h 447005"/>
                <a:gd name="connsiteX6" fmla="*/ 4372297 w 4382392"/>
                <a:gd name="connsiteY6" fmla="*/ 172020 h 447005"/>
                <a:gd name="connsiteX7" fmla="*/ 4365153 w 4382392"/>
                <a:gd name="connsiteY7" fmla="*/ 266985 h 447005"/>
                <a:gd name="connsiteX8" fmla="*/ 126014 w 4382392"/>
                <a:gd name="connsiteY8" fmla="*/ 266985 h 447005"/>
                <a:gd name="connsiteX9" fmla="*/ 72008 w 4382392"/>
                <a:gd name="connsiteY9" fmla="*/ 320991 h 447005"/>
                <a:gd name="connsiteX10" fmla="*/ 72008 w 4382392"/>
                <a:gd name="connsiteY10" fmla="*/ 447005 h 447005"/>
                <a:gd name="connsiteX11" fmla="*/ 0 w 4382392"/>
                <a:gd name="connsiteY11" fmla="*/ 447005 h 447005"/>
                <a:gd name="connsiteX0" fmla="*/ 0 w 4382392"/>
                <a:gd name="connsiteY0" fmla="*/ 447005 h 447005"/>
                <a:gd name="connsiteX1" fmla="*/ 0 w 4382392"/>
                <a:gd name="connsiteY1" fmla="*/ 320991 h 447005"/>
                <a:gd name="connsiteX2" fmla="*/ 126014 w 4382392"/>
                <a:gd name="connsiteY2" fmla="*/ 194977 h 447005"/>
                <a:gd name="connsiteX3" fmla="*/ 4248472 w 4382392"/>
                <a:gd name="connsiteY3" fmla="*/ 194977 h 447005"/>
                <a:gd name="connsiteX4" fmla="*/ 4324672 w 4382392"/>
                <a:gd name="connsiteY4" fmla="*/ 44673 h 447005"/>
                <a:gd name="connsiteX5" fmla="*/ 4382392 w 4382392"/>
                <a:gd name="connsiteY5" fmla="*/ 0 h 447005"/>
                <a:gd name="connsiteX6" fmla="*/ 4372297 w 4382392"/>
                <a:gd name="connsiteY6" fmla="*/ 172020 h 447005"/>
                <a:gd name="connsiteX7" fmla="*/ 4365153 w 4382392"/>
                <a:gd name="connsiteY7" fmla="*/ 266985 h 447005"/>
                <a:gd name="connsiteX8" fmla="*/ 126014 w 4382392"/>
                <a:gd name="connsiteY8" fmla="*/ 266985 h 447005"/>
                <a:gd name="connsiteX9" fmla="*/ 72008 w 4382392"/>
                <a:gd name="connsiteY9" fmla="*/ 320991 h 447005"/>
                <a:gd name="connsiteX10" fmla="*/ 72008 w 4382392"/>
                <a:gd name="connsiteY10" fmla="*/ 447005 h 447005"/>
                <a:gd name="connsiteX11" fmla="*/ 0 w 4382392"/>
                <a:gd name="connsiteY11" fmla="*/ 447005 h 447005"/>
                <a:gd name="connsiteX0" fmla="*/ 0 w 4571602"/>
                <a:gd name="connsiteY0" fmla="*/ 447005 h 447005"/>
                <a:gd name="connsiteX1" fmla="*/ 0 w 4571602"/>
                <a:gd name="connsiteY1" fmla="*/ 320991 h 447005"/>
                <a:gd name="connsiteX2" fmla="*/ 126014 w 4571602"/>
                <a:gd name="connsiteY2" fmla="*/ 194977 h 447005"/>
                <a:gd name="connsiteX3" fmla="*/ 4248472 w 4571602"/>
                <a:gd name="connsiteY3" fmla="*/ 194977 h 447005"/>
                <a:gd name="connsiteX4" fmla="*/ 4308524 w 4571602"/>
                <a:gd name="connsiteY4" fmla="*/ 90512 h 447005"/>
                <a:gd name="connsiteX5" fmla="*/ 4324672 w 4571602"/>
                <a:gd name="connsiteY5" fmla="*/ 44673 h 447005"/>
                <a:gd name="connsiteX6" fmla="*/ 4382392 w 4571602"/>
                <a:gd name="connsiteY6" fmla="*/ 0 h 447005"/>
                <a:gd name="connsiteX7" fmla="*/ 4372297 w 4571602"/>
                <a:gd name="connsiteY7" fmla="*/ 172020 h 447005"/>
                <a:gd name="connsiteX8" fmla="*/ 4365153 w 4571602"/>
                <a:gd name="connsiteY8" fmla="*/ 266985 h 447005"/>
                <a:gd name="connsiteX9" fmla="*/ 126014 w 4571602"/>
                <a:gd name="connsiteY9" fmla="*/ 266985 h 447005"/>
                <a:gd name="connsiteX10" fmla="*/ 72008 w 4571602"/>
                <a:gd name="connsiteY10" fmla="*/ 320991 h 447005"/>
                <a:gd name="connsiteX11" fmla="*/ 72008 w 4571602"/>
                <a:gd name="connsiteY11" fmla="*/ 447005 h 447005"/>
                <a:gd name="connsiteX12" fmla="*/ 0 w 4571602"/>
                <a:gd name="connsiteY12" fmla="*/ 447005 h 447005"/>
                <a:gd name="connsiteX0" fmla="*/ 0 w 4547327"/>
                <a:gd name="connsiteY0" fmla="*/ 447005 h 447005"/>
                <a:gd name="connsiteX1" fmla="*/ 0 w 4547327"/>
                <a:gd name="connsiteY1" fmla="*/ 320991 h 447005"/>
                <a:gd name="connsiteX2" fmla="*/ 126014 w 4547327"/>
                <a:gd name="connsiteY2" fmla="*/ 194977 h 447005"/>
                <a:gd name="connsiteX3" fmla="*/ 4248472 w 4547327"/>
                <a:gd name="connsiteY3" fmla="*/ 194977 h 447005"/>
                <a:gd name="connsiteX4" fmla="*/ 4215655 w 4547327"/>
                <a:gd name="connsiteY4" fmla="*/ 76224 h 447005"/>
                <a:gd name="connsiteX5" fmla="*/ 4324672 w 4547327"/>
                <a:gd name="connsiteY5" fmla="*/ 44673 h 447005"/>
                <a:gd name="connsiteX6" fmla="*/ 4382392 w 4547327"/>
                <a:gd name="connsiteY6" fmla="*/ 0 h 447005"/>
                <a:gd name="connsiteX7" fmla="*/ 4372297 w 4547327"/>
                <a:gd name="connsiteY7" fmla="*/ 172020 h 447005"/>
                <a:gd name="connsiteX8" fmla="*/ 4365153 w 4547327"/>
                <a:gd name="connsiteY8" fmla="*/ 266985 h 447005"/>
                <a:gd name="connsiteX9" fmla="*/ 126014 w 4547327"/>
                <a:gd name="connsiteY9" fmla="*/ 266985 h 447005"/>
                <a:gd name="connsiteX10" fmla="*/ 72008 w 4547327"/>
                <a:gd name="connsiteY10" fmla="*/ 320991 h 447005"/>
                <a:gd name="connsiteX11" fmla="*/ 72008 w 4547327"/>
                <a:gd name="connsiteY11" fmla="*/ 447005 h 447005"/>
                <a:gd name="connsiteX12" fmla="*/ 0 w 4547327"/>
                <a:gd name="connsiteY12" fmla="*/ 447005 h 447005"/>
                <a:gd name="connsiteX0" fmla="*/ 0 w 4382392"/>
                <a:gd name="connsiteY0" fmla="*/ 447005 h 447005"/>
                <a:gd name="connsiteX1" fmla="*/ 0 w 4382392"/>
                <a:gd name="connsiteY1" fmla="*/ 320991 h 447005"/>
                <a:gd name="connsiteX2" fmla="*/ 126014 w 4382392"/>
                <a:gd name="connsiteY2" fmla="*/ 194977 h 447005"/>
                <a:gd name="connsiteX3" fmla="*/ 4248472 w 4382392"/>
                <a:gd name="connsiteY3" fmla="*/ 194977 h 447005"/>
                <a:gd name="connsiteX4" fmla="*/ 4215655 w 4382392"/>
                <a:gd name="connsiteY4" fmla="*/ 76224 h 447005"/>
                <a:gd name="connsiteX5" fmla="*/ 4324672 w 4382392"/>
                <a:gd name="connsiteY5" fmla="*/ 44673 h 447005"/>
                <a:gd name="connsiteX6" fmla="*/ 4382392 w 4382392"/>
                <a:gd name="connsiteY6" fmla="*/ 0 h 447005"/>
                <a:gd name="connsiteX7" fmla="*/ 4372297 w 4382392"/>
                <a:gd name="connsiteY7" fmla="*/ 172020 h 447005"/>
                <a:gd name="connsiteX8" fmla="*/ 4365153 w 4382392"/>
                <a:gd name="connsiteY8" fmla="*/ 266985 h 447005"/>
                <a:gd name="connsiteX9" fmla="*/ 126014 w 4382392"/>
                <a:gd name="connsiteY9" fmla="*/ 266985 h 447005"/>
                <a:gd name="connsiteX10" fmla="*/ 72008 w 4382392"/>
                <a:gd name="connsiteY10" fmla="*/ 320991 h 447005"/>
                <a:gd name="connsiteX11" fmla="*/ 72008 w 4382392"/>
                <a:gd name="connsiteY11" fmla="*/ 447005 h 447005"/>
                <a:gd name="connsiteX12" fmla="*/ 0 w 4382392"/>
                <a:gd name="connsiteY12" fmla="*/ 447005 h 447005"/>
                <a:gd name="connsiteX0" fmla="*/ 0 w 4540583"/>
                <a:gd name="connsiteY0" fmla="*/ 447005 h 447005"/>
                <a:gd name="connsiteX1" fmla="*/ 0 w 4540583"/>
                <a:gd name="connsiteY1" fmla="*/ 320991 h 447005"/>
                <a:gd name="connsiteX2" fmla="*/ 126014 w 4540583"/>
                <a:gd name="connsiteY2" fmla="*/ 194977 h 447005"/>
                <a:gd name="connsiteX3" fmla="*/ 4248472 w 4540583"/>
                <a:gd name="connsiteY3" fmla="*/ 194977 h 447005"/>
                <a:gd name="connsiteX4" fmla="*/ 4215655 w 4540583"/>
                <a:gd name="connsiteY4" fmla="*/ 76224 h 447005"/>
                <a:gd name="connsiteX5" fmla="*/ 4324672 w 4540583"/>
                <a:gd name="connsiteY5" fmla="*/ 44673 h 447005"/>
                <a:gd name="connsiteX6" fmla="*/ 4382392 w 4540583"/>
                <a:gd name="connsiteY6" fmla="*/ 0 h 447005"/>
                <a:gd name="connsiteX7" fmla="*/ 4372297 w 4540583"/>
                <a:gd name="connsiteY7" fmla="*/ 172020 h 447005"/>
                <a:gd name="connsiteX8" fmla="*/ 4365153 w 4540583"/>
                <a:gd name="connsiteY8" fmla="*/ 266985 h 447005"/>
                <a:gd name="connsiteX9" fmla="*/ 126014 w 4540583"/>
                <a:gd name="connsiteY9" fmla="*/ 266985 h 447005"/>
                <a:gd name="connsiteX10" fmla="*/ 72008 w 4540583"/>
                <a:gd name="connsiteY10" fmla="*/ 320991 h 447005"/>
                <a:gd name="connsiteX11" fmla="*/ 72008 w 4540583"/>
                <a:gd name="connsiteY11" fmla="*/ 447005 h 447005"/>
                <a:gd name="connsiteX12" fmla="*/ 0 w 4540583"/>
                <a:gd name="connsiteY12" fmla="*/ 447005 h 447005"/>
                <a:gd name="connsiteX0" fmla="*/ 0 w 4382392"/>
                <a:gd name="connsiteY0" fmla="*/ 447005 h 447005"/>
                <a:gd name="connsiteX1" fmla="*/ 0 w 4382392"/>
                <a:gd name="connsiteY1" fmla="*/ 320991 h 447005"/>
                <a:gd name="connsiteX2" fmla="*/ 126014 w 4382392"/>
                <a:gd name="connsiteY2" fmla="*/ 194977 h 447005"/>
                <a:gd name="connsiteX3" fmla="*/ 4248472 w 4382392"/>
                <a:gd name="connsiteY3" fmla="*/ 194977 h 447005"/>
                <a:gd name="connsiteX4" fmla="*/ 4215655 w 4382392"/>
                <a:gd name="connsiteY4" fmla="*/ 76224 h 447005"/>
                <a:gd name="connsiteX5" fmla="*/ 4324672 w 4382392"/>
                <a:gd name="connsiteY5" fmla="*/ 44673 h 447005"/>
                <a:gd name="connsiteX6" fmla="*/ 4382392 w 4382392"/>
                <a:gd name="connsiteY6" fmla="*/ 0 h 447005"/>
                <a:gd name="connsiteX7" fmla="*/ 4372297 w 4382392"/>
                <a:gd name="connsiteY7" fmla="*/ 172020 h 447005"/>
                <a:gd name="connsiteX8" fmla="*/ 4365153 w 4382392"/>
                <a:gd name="connsiteY8" fmla="*/ 266985 h 447005"/>
                <a:gd name="connsiteX9" fmla="*/ 126014 w 4382392"/>
                <a:gd name="connsiteY9" fmla="*/ 266985 h 447005"/>
                <a:gd name="connsiteX10" fmla="*/ 72008 w 4382392"/>
                <a:gd name="connsiteY10" fmla="*/ 320991 h 447005"/>
                <a:gd name="connsiteX11" fmla="*/ 72008 w 4382392"/>
                <a:gd name="connsiteY11" fmla="*/ 447005 h 447005"/>
                <a:gd name="connsiteX12" fmla="*/ 0 w 4382392"/>
                <a:gd name="connsiteY12" fmla="*/ 447005 h 447005"/>
                <a:gd name="connsiteX0" fmla="*/ 0 w 4382392"/>
                <a:gd name="connsiteY0" fmla="*/ 447005 h 447005"/>
                <a:gd name="connsiteX1" fmla="*/ 0 w 4382392"/>
                <a:gd name="connsiteY1" fmla="*/ 320991 h 447005"/>
                <a:gd name="connsiteX2" fmla="*/ 126014 w 4382392"/>
                <a:gd name="connsiteY2" fmla="*/ 194977 h 447005"/>
                <a:gd name="connsiteX3" fmla="*/ 4248472 w 4382392"/>
                <a:gd name="connsiteY3" fmla="*/ 194977 h 447005"/>
                <a:gd name="connsiteX4" fmla="*/ 4215655 w 4382392"/>
                <a:gd name="connsiteY4" fmla="*/ 76224 h 447005"/>
                <a:gd name="connsiteX5" fmla="*/ 4324672 w 4382392"/>
                <a:gd name="connsiteY5" fmla="*/ 44673 h 447005"/>
                <a:gd name="connsiteX6" fmla="*/ 4382392 w 4382392"/>
                <a:gd name="connsiteY6" fmla="*/ 0 h 447005"/>
                <a:gd name="connsiteX7" fmla="*/ 4372297 w 4382392"/>
                <a:gd name="connsiteY7" fmla="*/ 172020 h 447005"/>
                <a:gd name="connsiteX8" fmla="*/ 4365153 w 4382392"/>
                <a:gd name="connsiteY8" fmla="*/ 266985 h 447005"/>
                <a:gd name="connsiteX9" fmla="*/ 126014 w 4382392"/>
                <a:gd name="connsiteY9" fmla="*/ 266985 h 447005"/>
                <a:gd name="connsiteX10" fmla="*/ 72008 w 4382392"/>
                <a:gd name="connsiteY10" fmla="*/ 320991 h 447005"/>
                <a:gd name="connsiteX11" fmla="*/ 72008 w 4382392"/>
                <a:gd name="connsiteY11" fmla="*/ 447005 h 447005"/>
                <a:gd name="connsiteX12" fmla="*/ 0 w 4382392"/>
                <a:gd name="connsiteY12" fmla="*/ 447005 h 447005"/>
                <a:gd name="connsiteX0" fmla="*/ 0 w 4382392"/>
                <a:gd name="connsiteY0" fmla="*/ 447005 h 447005"/>
                <a:gd name="connsiteX1" fmla="*/ 0 w 4382392"/>
                <a:gd name="connsiteY1" fmla="*/ 320991 h 447005"/>
                <a:gd name="connsiteX2" fmla="*/ 126014 w 4382392"/>
                <a:gd name="connsiteY2" fmla="*/ 194977 h 447005"/>
                <a:gd name="connsiteX3" fmla="*/ 4248472 w 4382392"/>
                <a:gd name="connsiteY3" fmla="*/ 194977 h 447005"/>
                <a:gd name="connsiteX4" fmla="*/ 4215655 w 4382392"/>
                <a:gd name="connsiteY4" fmla="*/ 76224 h 447005"/>
                <a:gd name="connsiteX5" fmla="*/ 4324672 w 4382392"/>
                <a:gd name="connsiteY5" fmla="*/ 44673 h 447005"/>
                <a:gd name="connsiteX6" fmla="*/ 4382392 w 4382392"/>
                <a:gd name="connsiteY6" fmla="*/ 0 h 447005"/>
                <a:gd name="connsiteX7" fmla="*/ 4372297 w 4382392"/>
                <a:gd name="connsiteY7" fmla="*/ 172020 h 447005"/>
                <a:gd name="connsiteX8" fmla="*/ 4365153 w 4382392"/>
                <a:gd name="connsiteY8" fmla="*/ 266985 h 447005"/>
                <a:gd name="connsiteX9" fmla="*/ 126014 w 4382392"/>
                <a:gd name="connsiteY9" fmla="*/ 266985 h 447005"/>
                <a:gd name="connsiteX10" fmla="*/ 72008 w 4382392"/>
                <a:gd name="connsiteY10" fmla="*/ 320991 h 447005"/>
                <a:gd name="connsiteX11" fmla="*/ 72008 w 4382392"/>
                <a:gd name="connsiteY11" fmla="*/ 447005 h 447005"/>
                <a:gd name="connsiteX12" fmla="*/ 0 w 4382392"/>
                <a:gd name="connsiteY12" fmla="*/ 447005 h 447005"/>
                <a:gd name="connsiteX0" fmla="*/ 0 w 4382392"/>
                <a:gd name="connsiteY0" fmla="*/ 447005 h 447005"/>
                <a:gd name="connsiteX1" fmla="*/ 0 w 4382392"/>
                <a:gd name="connsiteY1" fmla="*/ 320991 h 447005"/>
                <a:gd name="connsiteX2" fmla="*/ 126014 w 4382392"/>
                <a:gd name="connsiteY2" fmla="*/ 194977 h 447005"/>
                <a:gd name="connsiteX3" fmla="*/ 4248472 w 4382392"/>
                <a:gd name="connsiteY3" fmla="*/ 194977 h 447005"/>
                <a:gd name="connsiteX4" fmla="*/ 4215655 w 4382392"/>
                <a:gd name="connsiteY4" fmla="*/ 76224 h 447005"/>
                <a:gd name="connsiteX5" fmla="*/ 4324672 w 4382392"/>
                <a:gd name="connsiteY5" fmla="*/ 44673 h 447005"/>
                <a:gd name="connsiteX6" fmla="*/ 4382392 w 4382392"/>
                <a:gd name="connsiteY6" fmla="*/ 0 h 447005"/>
                <a:gd name="connsiteX7" fmla="*/ 4362772 w 4382392"/>
                <a:gd name="connsiteY7" fmla="*/ 148207 h 447005"/>
                <a:gd name="connsiteX8" fmla="*/ 4365153 w 4382392"/>
                <a:gd name="connsiteY8" fmla="*/ 266985 h 447005"/>
                <a:gd name="connsiteX9" fmla="*/ 126014 w 4382392"/>
                <a:gd name="connsiteY9" fmla="*/ 266985 h 447005"/>
                <a:gd name="connsiteX10" fmla="*/ 72008 w 4382392"/>
                <a:gd name="connsiteY10" fmla="*/ 320991 h 447005"/>
                <a:gd name="connsiteX11" fmla="*/ 72008 w 4382392"/>
                <a:gd name="connsiteY11" fmla="*/ 447005 h 447005"/>
                <a:gd name="connsiteX12" fmla="*/ 0 w 4382392"/>
                <a:gd name="connsiteY12" fmla="*/ 447005 h 447005"/>
                <a:gd name="connsiteX0" fmla="*/ 0 w 4677735"/>
                <a:gd name="connsiteY0" fmla="*/ 447005 h 447005"/>
                <a:gd name="connsiteX1" fmla="*/ 0 w 4677735"/>
                <a:gd name="connsiteY1" fmla="*/ 320991 h 447005"/>
                <a:gd name="connsiteX2" fmla="*/ 126014 w 4677735"/>
                <a:gd name="connsiteY2" fmla="*/ 194977 h 447005"/>
                <a:gd name="connsiteX3" fmla="*/ 4248472 w 4677735"/>
                <a:gd name="connsiteY3" fmla="*/ 194977 h 447005"/>
                <a:gd name="connsiteX4" fmla="*/ 4215655 w 4677735"/>
                <a:gd name="connsiteY4" fmla="*/ 76224 h 447005"/>
                <a:gd name="connsiteX5" fmla="*/ 4324672 w 4677735"/>
                <a:gd name="connsiteY5" fmla="*/ 44673 h 447005"/>
                <a:gd name="connsiteX6" fmla="*/ 4382392 w 4677735"/>
                <a:gd name="connsiteY6" fmla="*/ 0 h 447005"/>
                <a:gd name="connsiteX7" fmla="*/ 4362772 w 4677735"/>
                <a:gd name="connsiteY7" fmla="*/ 148207 h 447005"/>
                <a:gd name="connsiteX8" fmla="*/ 4365153 w 4677735"/>
                <a:gd name="connsiteY8" fmla="*/ 266985 h 447005"/>
                <a:gd name="connsiteX9" fmla="*/ 126014 w 4677735"/>
                <a:gd name="connsiteY9" fmla="*/ 266985 h 447005"/>
                <a:gd name="connsiteX10" fmla="*/ 72008 w 4677735"/>
                <a:gd name="connsiteY10" fmla="*/ 320991 h 447005"/>
                <a:gd name="connsiteX11" fmla="*/ 72008 w 4677735"/>
                <a:gd name="connsiteY11" fmla="*/ 447005 h 447005"/>
                <a:gd name="connsiteX12" fmla="*/ 0 w 4677735"/>
                <a:gd name="connsiteY12" fmla="*/ 447005 h 447005"/>
                <a:gd name="connsiteX0" fmla="*/ 0 w 4383491"/>
                <a:gd name="connsiteY0" fmla="*/ 447005 h 447005"/>
                <a:gd name="connsiteX1" fmla="*/ 0 w 4383491"/>
                <a:gd name="connsiteY1" fmla="*/ 320991 h 447005"/>
                <a:gd name="connsiteX2" fmla="*/ 126014 w 4383491"/>
                <a:gd name="connsiteY2" fmla="*/ 194977 h 447005"/>
                <a:gd name="connsiteX3" fmla="*/ 4248472 w 4383491"/>
                <a:gd name="connsiteY3" fmla="*/ 194977 h 447005"/>
                <a:gd name="connsiteX4" fmla="*/ 4215655 w 4383491"/>
                <a:gd name="connsiteY4" fmla="*/ 76224 h 447005"/>
                <a:gd name="connsiteX5" fmla="*/ 4324672 w 4383491"/>
                <a:gd name="connsiteY5" fmla="*/ 44673 h 447005"/>
                <a:gd name="connsiteX6" fmla="*/ 4382392 w 4383491"/>
                <a:gd name="connsiteY6" fmla="*/ 0 h 447005"/>
                <a:gd name="connsiteX7" fmla="*/ 4362772 w 4383491"/>
                <a:gd name="connsiteY7" fmla="*/ 148207 h 447005"/>
                <a:gd name="connsiteX8" fmla="*/ 4365153 w 4383491"/>
                <a:gd name="connsiteY8" fmla="*/ 266985 h 447005"/>
                <a:gd name="connsiteX9" fmla="*/ 126014 w 4383491"/>
                <a:gd name="connsiteY9" fmla="*/ 266985 h 447005"/>
                <a:gd name="connsiteX10" fmla="*/ 72008 w 4383491"/>
                <a:gd name="connsiteY10" fmla="*/ 320991 h 447005"/>
                <a:gd name="connsiteX11" fmla="*/ 72008 w 4383491"/>
                <a:gd name="connsiteY11" fmla="*/ 447005 h 447005"/>
                <a:gd name="connsiteX12" fmla="*/ 0 w 4383491"/>
                <a:gd name="connsiteY12" fmla="*/ 447005 h 447005"/>
                <a:gd name="connsiteX0" fmla="*/ 0 w 4383872"/>
                <a:gd name="connsiteY0" fmla="*/ 447005 h 447005"/>
                <a:gd name="connsiteX1" fmla="*/ 0 w 4383872"/>
                <a:gd name="connsiteY1" fmla="*/ 320991 h 447005"/>
                <a:gd name="connsiteX2" fmla="*/ 126014 w 4383872"/>
                <a:gd name="connsiteY2" fmla="*/ 194977 h 447005"/>
                <a:gd name="connsiteX3" fmla="*/ 4248472 w 4383872"/>
                <a:gd name="connsiteY3" fmla="*/ 194977 h 447005"/>
                <a:gd name="connsiteX4" fmla="*/ 4215655 w 4383872"/>
                <a:gd name="connsiteY4" fmla="*/ 76224 h 447005"/>
                <a:gd name="connsiteX5" fmla="*/ 4324672 w 4383872"/>
                <a:gd name="connsiteY5" fmla="*/ 44673 h 447005"/>
                <a:gd name="connsiteX6" fmla="*/ 4382392 w 4383872"/>
                <a:gd name="connsiteY6" fmla="*/ 0 h 447005"/>
                <a:gd name="connsiteX7" fmla="*/ 4369916 w 4383872"/>
                <a:gd name="connsiteY7" fmla="*/ 150589 h 447005"/>
                <a:gd name="connsiteX8" fmla="*/ 4365153 w 4383872"/>
                <a:gd name="connsiteY8" fmla="*/ 266985 h 447005"/>
                <a:gd name="connsiteX9" fmla="*/ 126014 w 4383872"/>
                <a:gd name="connsiteY9" fmla="*/ 266985 h 447005"/>
                <a:gd name="connsiteX10" fmla="*/ 72008 w 4383872"/>
                <a:gd name="connsiteY10" fmla="*/ 320991 h 447005"/>
                <a:gd name="connsiteX11" fmla="*/ 72008 w 4383872"/>
                <a:gd name="connsiteY11" fmla="*/ 447005 h 447005"/>
                <a:gd name="connsiteX12" fmla="*/ 0 w 4383872"/>
                <a:gd name="connsiteY12" fmla="*/ 447005 h 447005"/>
                <a:gd name="connsiteX0" fmla="*/ 0 w 4384292"/>
                <a:gd name="connsiteY0" fmla="*/ 447005 h 447005"/>
                <a:gd name="connsiteX1" fmla="*/ 0 w 4384292"/>
                <a:gd name="connsiteY1" fmla="*/ 320991 h 447005"/>
                <a:gd name="connsiteX2" fmla="*/ 126014 w 4384292"/>
                <a:gd name="connsiteY2" fmla="*/ 194977 h 447005"/>
                <a:gd name="connsiteX3" fmla="*/ 4248472 w 4384292"/>
                <a:gd name="connsiteY3" fmla="*/ 194977 h 447005"/>
                <a:gd name="connsiteX4" fmla="*/ 4215655 w 4384292"/>
                <a:gd name="connsiteY4" fmla="*/ 76224 h 447005"/>
                <a:gd name="connsiteX5" fmla="*/ 4324672 w 4384292"/>
                <a:gd name="connsiteY5" fmla="*/ 44673 h 447005"/>
                <a:gd name="connsiteX6" fmla="*/ 4382392 w 4384292"/>
                <a:gd name="connsiteY6" fmla="*/ 0 h 447005"/>
                <a:gd name="connsiteX7" fmla="*/ 4369916 w 4384292"/>
                <a:gd name="connsiteY7" fmla="*/ 150589 h 447005"/>
                <a:gd name="connsiteX8" fmla="*/ 4365153 w 4384292"/>
                <a:gd name="connsiteY8" fmla="*/ 266985 h 447005"/>
                <a:gd name="connsiteX9" fmla="*/ 126014 w 4384292"/>
                <a:gd name="connsiteY9" fmla="*/ 266985 h 447005"/>
                <a:gd name="connsiteX10" fmla="*/ 72008 w 4384292"/>
                <a:gd name="connsiteY10" fmla="*/ 320991 h 447005"/>
                <a:gd name="connsiteX11" fmla="*/ 72008 w 4384292"/>
                <a:gd name="connsiteY11" fmla="*/ 447005 h 447005"/>
                <a:gd name="connsiteX12" fmla="*/ 0 w 4384292"/>
                <a:gd name="connsiteY12" fmla="*/ 447005 h 447005"/>
                <a:gd name="connsiteX0" fmla="*/ 0 w 4387149"/>
                <a:gd name="connsiteY0" fmla="*/ 447005 h 447005"/>
                <a:gd name="connsiteX1" fmla="*/ 0 w 4387149"/>
                <a:gd name="connsiteY1" fmla="*/ 320991 h 447005"/>
                <a:gd name="connsiteX2" fmla="*/ 126014 w 4387149"/>
                <a:gd name="connsiteY2" fmla="*/ 194977 h 447005"/>
                <a:gd name="connsiteX3" fmla="*/ 4248472 w 4387149"/>
                <a:gd name="connsiteY3" fmla="*/ 194977 h 447005"/>
                <a:gd name="connsiteX4" fmla="*/ 4215655 w 4387149"/>
                <a:gd name="connsiteY4" fmla="*/ 76224 h 447005"/>
                <a:gd name="connsiteX5" fmla="*/ 4324672 w 4387149"/>
                <a:gd name="connsiteY5" fmla="*/ 44673 h 447005"/>
                <a:gd name="connsiteX6" fmla="*/ 4382392 w 4387149"/>
                <a:gd name="connsiteY6" fmla="*/ 0 h 447005"/>
                <a:gd name="connsiteX7" fmla="*/ 4382343 w 4387149"/>
                <a:gd name="connsiteY7" fmla="*/ 66699 h 447005"/>
                <a:gd name="connsiteX8" fmla="*/ 4369916 w 4387149"/>
                <a:gd name="connsiteY8" fmla="*/ 150589 h 447005"/>
                <a:gd name="connsiteX9" fmla="*/ 4365153 w 4387149"/>
                <a:gd name="connsiteY9" fmla="*/ 266985 h 447005"/>
                <a:gd name="connsiteX10" fmla="*/ 126014 w 4387149"/>
                <a:gd name="connsiteY10" fmla="*/ 266985 h 447005"/>
                <a:gd name="connsiteX11" fmla="*/ 72008 w 4387149"/>
                <a:gd name="connsiteY11" fmla="*/ 320991 h 447005"/>
                <a:gd name="connsiteX12" fmla="*/ 72008 w 4387149"/>
                <a:gd name="connsiteY12" fmla="*/ 447005 h 447005"/>
                <a:gd name="connsiteX13" fmla="*/ 0 w 4387149"/>
                <a:gd name="connsiteY13" fmla="*/ 447005 h 447005"/>
                <a:gd name="connsiteX0" fmla="*/ 0 w 4491911"/>
                <a:gd name="connsiteY0" fmla="*/ 447005 h 447005"/>
                <a:gd name="connsiteX1" fmla="*/ 0 w 4491911"/>
                <a:gd name="connsiteY1" fmla="*/ 320991 h 447005"/>
                <a:gd name="connsiteX2" fmla="*/ 126014 w 4491911"/>
                <a:gd name="connsiteY2" fmla="*/ 194977 h 447005"/>
                <a:gd name="connsiteX3" fmla="*/ 4248472 w 4491911"/>
                <a:gd name="connsiteY3" fmla="*/ 194977 h 447005"/>
                <a:gd name="connsiteX4" fmla="*/ 4215655 w 4491911"/>
                <a:gd name="connsiteY4" fmla="*/ 76224 h 447005"/>
                <a:gd name="connsiteX5" fmla="*/ 4324672 w 4491911"/>
                <a:gd name="connsiteY5" fmla="*/ 44673 h 447005"/>
                <a:gd name="connsiteX6" fmla="*/ 4382392 w 4491911"/>
                <a:gd name="connsiteY6" fmla="*/ 0 h 447005"/>
                <a:gd name="connsiteX7" fmla="*/ 4491880 w 4491911"/>
                <a:gd name="connsiteY7" fmla="*/ 140518 h 447005"/>
                <a:gd name="connsiteX8" fmla="*/ 4369916 w 4491911"/>
                <a:gd name="connsiteY8" fmla="*/ 150589 h 447005"/>
                <a:gd name="connsiteX9" fmla="*/ 4365153 w 4491911"/>
                <a:gd name="connsiteY9" fmla="*/ 266985 h 447005"/>
                <a:gd name="connsiteX10" fmla="*/ 126014 w 4491911"/>
                <a:gd name="connsiteY10" fmla="*/ 266985 h 447005"/>
                <a:gd name="connsiteX11" fmla="*/ 72008 w 4491911"/>
                <a:gd name="connsiteY11" fmla="*/ 320991 h 447005"/>
                <a:gd name="connsiteX12" fmla="*/ 72008 w 4491911"/>
                <a:gd name="connsiteY12" fmla="*/ 447005 h 447005"/>
                <a:gd name="connsiteX13" fmla="*/ 0 w 4491911"/>
                <a:gd name="connsiteY13" fmla="*/ 447005 h 447005"/>
                <a:gd name="connsiteX0" fmla="*/ 0 w 4491911"/>
                <a:gd name="connsiteY0" fmla="*/ 447005 h 447005"/>
                <a:gd name="connsiteX1" fmla="*/ 0 w 4491911"/>
                <a:gd name="connsiteY1" fmla="*/ 320991 h 447005"/>
                <a:gd name="connsiteX2" fmla="*/ 126014 w 4491911"/>
                <a:gd name="connsiteY2" fmla="*/ 194977 h 447005"/>
                <a:gd name="connsiteX3" fmla="*/ 4248472 w 4491911"/>
                <a:gd name="connsiteY3" fmla="*/ 194977 h 447005"/>
                <a:gd name="connsiteX4" fmla="*/ 4215655 w 4491911"/>
                <a:gd name="connsiteY4" fmla="*/ 76224 h 447005"/>
                <a:gd name="connsiteX5" fmla="*/ 4324672 w 4491911"/>
                <a:gd name="connsiteY5" fmla="*/ 44673 h 447005"/>
                <a:gd name="connsiteX6" fmla="*/ 4382392 w 4491911"/>
                <a:gd name="connsiteY6" fmla="*/ 0 h 447005"/>
                <a:gd name="connsiteX7" fmla="*/ 4491880 w 4491911"/>
                <a:gd name="connsiteY7" fmla="*/ 140518 h 447005"/>
                <a:gd name="connsiteX8" fmla="*/ 4369916 w 4491911"/>
                <a:gd name="connsiteY8" fmla="*/ 150589 h 447005"/>
                <a:gd name="connsiteX9" fmla="*/ 4365153 w 4491911"/>
                <a:gd name="connsiteY9" fmla="*/ 266985 h 447005"/>
                <a:gd name="connsiteX10" fmla="*/ 126014 w 4491911"/>
                <a:gd name="connsiteY10" fmla="*/ 266985 h 447005"/>
                <a:gd name="connsiteX11" fmla="*/ 72008 w 4491911"/>
                <a:gd name="connsiteY11" fmla="*/ 320991 h 447005"/>
                <a:gd name="connsiteX12" fmla="*/ 72008 w 4491911"/>
                <a:gd name="connsiteY12" fmla="*/ 447005 h 447005"/>
                <a:gd name="connsiteX13" fmla="*/ 0 w 4491911"/>
                <a:gd name="connsiteY13" fmla="*/ 447005 h 447005"/>
                <a:gd name="connsiteX0" fmla="*/ 0 w 4491911"/>
                <a:gd name="connsiteY0" fmla="*/ 447005 h 447005"/>
                <a:gd name="connsiteX1" fmla="*/ 0 w 4491911"/>
                <a:gd name="connsiteY1" fmla="*/ 320991 h 447005"/>
                <a:gd name="connsiteX2" fmla="*/ 126014 w 4491911"/>
                <a:gd name="connsiteY2" fmla="*/ 194977 h 447005"/>
                <a:gd name="connsiteX3" fmla="*/ 4248472 w 4491911"/>
                <a:gd name="connsiteY3" fmla="*/ 194977 h 447005"/>
                <a:gd name="connsiteX4" fmla="*/ 4215655 w 4491911"/>
                <a:gd name="connsiteY4" fmla="*/ 76224 h 447005"/>
                <a:gd name="connsiteX5" fmla="*/ 4324672 w 4491911"/>
                <a:gd name="connsiteY5" fmla="*/ 44673 h 447005"/>
                <a:gd name="connsiteX6" fmla="*/ 4382392 w 4491911"/>
                <a:gd name="connsiteY6" fmla="*/ 0 h 447005"/>
                <a:gd name="connsiteX7" fmla="*/ 4491880 w 4491911"/>
                <a:gd name="connsiteY7" fmla="*/ 140518 h 447005"/>
                <a:gd name="connsiteX8" fmla="*/ 4369916 w 4491911"/>
                <a:gd name="connsiteY8" fmla="*/ 150589 h 447005"/>
                <a:gd name="connsiteX9" fmla="*/ 4365153 w 4491911"/>
                <a:gd name="connsiteY9" fmla="*/ 266985 h 447005"/>
                <a:gd name="connsiteX10" fmla="*/ 126014 w 4491911"/>
                <a:gd name="connsiteY10" fmla="*/ 266985 h 447005"/>
                <a:gd name="connsiteX11" fmla="*/ 72008 w 4491911"/>
                <a:gd name="connsiteY11" fmla="*/ 320991 h 447005"/>
                <a:gd name="connsiteX12" fmla="*/ 72008 w 4491911"/>
                <a:gd name="connsiteY12" fmla="*/ 447005 h 447005"/>
                <a:gd name="connsiteX13" fmla="*/ 0 w 4491911"/>
                <a:gd name="connsiteY13" fmla="*/ 447005 h 447005"/>
                <a:gd name="connsiteX0" fmla="*/ 0 w 4491911"/>
                <a:gd name="connsiteY0" fmla="*/ 447005 h 447005"/>
                <a:gd name="connsiteX1" fmla="*/ 0 w 4491911"/>
                <a:gd name="connsiteY1" fmla="*/ 320991 h 447005"/>
                <a:gd name="connsiteX2" fmla="*/ 126014 w 4491911"/>
                <a:gd name="connsiteY2" fmla="*/ 194977 h 447005"/>
                <a:gd name="connsiteX3" fmla="*/ 4248472 w 4491911"/>
                <a:gd name="connsiteY3" fmla="*/ 194977 h 447005"/>
                <a:gd name="connsiteX4" fmla="*/ 4215655 w 4491911"/>
                <a:gd name="connsiteY4" fmla="*/ 76224 h 447005"/>
                <a:gd name="connsiteX5" fmla="*/ 4324672 w 4491911"/>
                <a:gd name="connsiteY5" fmla="*/ 44673 h 447005"/>
                <a:gd name="connsiteX6" fmla="*/ 4382392 w 4491911"/>
                <a:gd name="connsiteY6" fmla="*/ 0 h 447005"/>
                <a:gd name="connsiteX7" fmla="*/ 4491880 w 4491911"/>
                <a:gd name="connsiteY7" fmla="*/ 140518 h 447005"/>
                <a:gd name="connsiteX8" fmla="*/ 4369916 w 4491911"/>
                <a:gd name="connsiteY8" fmla="*/ 150589 h 447005"/>
                <a:gd name="connsiteX9" fmla="*/ 4365153 w 4491911"/>
                <a:gd name="connsiteY9" fmla="*/ 266985 h 447005"/>
                <a:gd name="connsiteX10" fmla="*/ 126014 w 4491911"/>
                <a:gd name="connsiteY10" fmla="*/ 266985 h 447005"/>
                <a:gd name="connsiteX11" fmla="*/ 72008 w 4491911"/>
                <a:gd name="connsiteY11" fmla="*/ 320991 h 447005"/>
                <a:gd name="connsiteX12" fmla="*/ 72008 w 4491911"/>
                <a:gd name="connsiteY12" fmla="*/ 447005 h 447005"/>
                <a:gd name="connsiteX13" fmla="*/ 0 w 4491911"/>
                <a:gd name="connsiteY13" fmla="*/ 447005 h 447005"/>
                <a:gd name="connsiteX0" fmla="*/ 0 w 4491918"/>
                <a:gd name="connsiteY0" fmla="*/ 447005 h 447005"/>
                <a:gd name="connsiteX1" fmla="*/ 0 w 4491918"/>
                <a:gd name="connsiteY1" fmla="*/ 320991 h 447005"/>
                <a:gd name="connsiteX2" fmla="*/ 126014 w 4491918"/>
                <a:gd name="connsiteY2" fmla="*/ 194977 h 447005"/>
                <a:gd name="connsiteX3" fmla="*/ 4248472 w 4491918"/>
                <a:gd name="connsiteY3" fmla="*/ 194977 h 447005"/>
                <a:gd name="connsiteX4" fmla="*/ 4215655 w 4491918"/>
                <a:gd name="connsiteY4" fmla="*/ 76224 h 447005"/>
                <a:gd name="connsiteX5" fmla="*/ 4324672 w 4491918"/>
                <a:gd name="connsiteY5" fmla="*/ 44673 h 447005"/>
                <a:gd name="connsiteX6" fmla="*/ 4382392 w 4491918"/>
                <a:gd name="connsiteY6" fmla="*/ 0 h 447005"/>
                <a:gd name="connsiteX7" fmla="*/ 4491880 w 4491918"/>
                <a:gd name="connsiteY7" fmla="*/ 140518 h 447005"/>
                <a:gd name="connsiteX8" fmla="*/ 4369916 w 4491918"/>
                <a:gd name="connsiteY8" fmla="*/ 150589 h 447005"/>
                <a:gd name="connsiteX9" fmla="*/ 4365153 w 4491918"/>
                <a:gd name="connsiteY9" fmla="*/ 266985 h 447005"/>
                <a:gd name="connsiteX10" fmla="*/ 126014 w 4491918"/>
                <a:gd name="connsiteY10" fmla="*/ 266985 h 447005"/>
                <a:gd name="connsiteX11" fmla="*/ 72008 w 4491918"/>
                <a:gd name="connsiteY11" fmla="*/ 320991 h 447005"/>
                <a:gd name="connsiteX12" fmla="*/ 72008 w 4491918"/>
                <a:gd name="connsiteY12" fmla="*/ 447005 h 447005"/>
                <a:gd name="connsiteX13" fmla="*/ 0 w 4491918"/>
                <a:gd name="connsiteY13" fmla="*/ 447005 h 447005"/>
                <a:gd name="connsiteX0" fmla="*/ 0 w 4491918"/>
                <a:gd name="connsiteY0" fmla="*/ 447005 h 447005"/>
                <a:gd name="connsiteX1" fmla="*/ 0 w 4491918"/>
                <a:gd name="connsiteY1" fmla="*/ 320991 h 447005"/>
                <a:gd name="connsiteX2" fmla="*/ 126014 w 4491918"/>
                <a:gd name="connsiteY2" fmla="*/ 194977 h 447005"/>
                <a:gd name="connsiteX3" fmla="*/ 4248472 w 4491918"/>
                <a:gd name="connsiteY3" fmla="*/ 194977 h 447005"/>
                <a:gd name="connsiteX4" fmla="*/ 4215655 w 4491918"/>
                <a:gd name="connsiteY4" fmla="*/ 76224 h 447005"/>
                <a:gd name="connsiteX5" fmla="*/ 4324672 w 4491918"/>
                <a:gd name="connsiteY5" fmla="*/ 44673 h 447005"/>
                <a:gd name="connsiteX6" fmla="*/ 4382392 w 4491918"/>
                <a:gd name="connsiteY6" fmla="*/ 0 h 447005"/>
                <a:gd name="connsiteX7" fmla="*/ 4491880 w 4491918"/>
                <a:gd name="connsiteY7" fmla="*/ 140518 h 447005"/>
                <a:gd name="connsiteX8" fmla="*/ 4369916 w 4491918"/>
                <a:gd name="connsiteY8" fmla="*/ 150589 h 447005"/>
                <a:gd name="connsiteX9" fmla="*/ 4365153 w 4491918"/>
                <a:gd name="connsiteY9" fmla="*/ 266985 h 447005"/>
                <a:gd name="connsiteX10" fmla="*/ 126014 w 4491918"/>
                <a:gd name="connsiteY10" fmla="*/ 266985 h 447005"/>
                <a:gd name="connsiteX11" fmla="*/ 72008 w 4491918"/>
                <a:gd name="connsiteY11" fmla="*/ 320991 h 447005"/>
                <a:gd name="connsiteX12" fmla="*/ 72008 w 4491918"/>
                <a:gd name="connsiteY12" fmla="*/ 447005 h 447005"/>
                <a:gd name="connsiteX13" fmla="*/ 0 w 4491918"/>
                <a:gd name="connsiteY13" fmla="*/ 447005 h 447005"/>
                <a:gd name="connsiteX0" fmla="*/ 0 w 4491918"/>
                <a:gd name="connsiteY0" fmla="*/ 447005 h 447005"/>
                <a:gd name="connsiteX1" fmla="*/ 0 w 4491918"/>
                <a:gd name="connsiteY1" fmla="*/ 320991 h 447005"/>
                <a:gd name="connsiteX2" fmla="*/ 126014 w 4491918"/>
                <a:gd name="connsiteY2" fmla="*/ 194977 h 447005"/>
                <a:gd name="connsiteX3" fmla="*/ 4248472 w 4491918"/>
                <a:gd name="connsiteY3" fmla="*/ 194977 h 447005"/>
                <a:gd name="connsiteX4" fmla="*/ 4215655 w 4491918"/>
                <a:gd name="connsiteY4" fmla="*/ 76224 h 447005"/>
                <a:gd name="connsiteX5" fmla="*/ 4324672 w 4491918"/>
                <a:gd name="connsiteY5" fmla="*/ 44673 h 447005"/>
                <a:gd name="connsiteX6" fmla="*/ 4382392 w 4491918"/>
                <a:gd name="connsiteY6" fmla="*/ 0 h 447005"/>
                <a:gd name="connsiteX7" fmla="*/ 4491880 w 4491918"/>
                <a:gd name="connsiteY7" fmla="*/ 140518 h 447005"/>
                <a:gd name="connsiteX8" fmla="*/ 4369916 w 4491918"/>
                <a:gd name="connsiteY8" fmla="*/ 150589 h 447005"/>
                <a:gd name="connsiteX9" fmla="*/ 4365153 w 4491918"/>
                <a:gd name="connsiteY9" fmla="*/ 266985 h 447005"/>
                <a:gd name="connsiteX10" fmla="*/ 126014 w 4491918"/>
                <a:gd name="connsiteY10" fmla="*/ 266985 h 447005"/>
                <a:gd name="connsiteX11" fmla="*/ 72008 w 4491918"/>
                <a:gd name="connsiteY11" fmla="*/ 320991 h 447005"/>
                <a:gd name="connsiteX12" fmla="*/ 72008 w 4491918"/>
                <a:gd name="connsiteY12" fmla="*/ 447005 h 447005"/>
                <a:gd name="connsiteX13" fmla="*/ 0 w 4491918"/>
                <a:gd name="connsiteY13" fmla="*/ 447005 h 447005"/>
                <a:gd name="connsiteX0" fmla="*/ 0 w 4491918"/>
                <a:gd name="connsiteY0" fmla="*/ 447005 h 447005"/>
                <a:gd name="connsiteX1" fmla="*/ 0 w 4491918"/>
                <a:gd name="connsiteY1" fmla="*/ 320991 h 447005"/>
                <a:gd name="connsiteX2" fmla="*/ 126014 w 4491918"/>
                <a:gd name="connsiteY2" fmla="*/ 194977 h 447005"/>
                <a:gd name="connsiteX3" fmla="*/ 4248472 w 4491918"/>
                <a:gd name="connsiteY3" fmla="*/ 194977 h 447005"/>
                <a:gd name="connsiteX4" fmla="*/ 4215655 w 4491918"/>
                <a:gd name="connsiteY4" fmla="*/ 76224 h 447005"/>
                <a:gd name="connsiteX5" fmla="*/ 4324672 w 4491918"/>
                <a:gd name="connsiteY5" fmla="*/ 44673 h 447005"/>
                <a:gd name="connsiteX6" fmla="*/ 4382392 w 4491918"/>
                <a:gd name="connsiteY6" fmla="*/ 0 h 447005"/>
                <a:gd name="connsiteX7" fmla="*/ 4491880 w 4491918"/>
                <a:gd name="connsiteY7" fmla="*/ 140518 h 447005"/>
                <a:gd name="connsiteX8" fmla="*/ 4369916 w 4491918"/>
                <a:gd name="connsiteY8" fmla="*/ 106139 h 447005"/>
                <a:gd name="connsiteX9" fmla="*/ 4365153 w 4491918"/>
                <a:gd name="connsiteY9" fmla="*/ 266985 h 447005"/>
                <a:gd name="connsiteX10" fmla="*/ 126014 w 4491918"/>
                <a:gd name="connsiteY10" fmla="*/ 266985 h 447005"/>
                <a:gd name="connsiteX11" fmla="*/ 72008 w 4491918"/>
                <a:gd name="connsiteY11" fmla="*/ 320991 h 447005"/>
                <a:gd name="connsiteX12" fmla="*/ 72008 w 4491918"/>
                <a:gd name="connsiteY12" fmla="*/ 447005 h 447005"/>
                <a:gd name="connsiteX13" fmla="*/ 0 w 4491918"/>
                <a:gd name="connsiteY13" fmla="*/ 447005 h 447005"/>
                <a:gd name="connsiteX0" fmla="*/ 0 w 4431683"/>
                <a:gd name="connsiteY0" fmla="*/ 447005 h 447005"/>
                <a:gd name="connsiteX1" fmla="*/ 0 w 4431683"/>
                <a:gd name="connsiteY1" fmla="*/ 320991 h 447005"/>
                <a:gd name="connsiteX2" fmla="*/ 126014 w 4431683"/>
                <a:gd name="connsiteY2" fmla="*/ 194977 h 447005"/>
                <a:gd name="connsiteX3" fmla="*/ 4248472 w 4431683"/>
                <a:gd name="connsiteY3" fmla="*/ 194977 h 447005"/>
                <a:gd name="connsiteX4" fmla="*/ 4215655 w 4431683"/>
                <a:gd name="connsiteY4" fmla="*/ 76224 h 447005"/>
                <a:gd name="connsiteX5" fmla="*/ 4324672 w 4431683"/>
                <a:gd name="connsiteY5" fmla="*/ 44673 h 447005"/>
                <a:gd name="connsiteX6" fmla="*/ 4382392 w 4431683"/>
                <a:gd name="connsiteY6" fmla="*/ 0 h 447005"/>
                <a:gd name="connsiteX7" fmla="*/ 4431555 w 4431683"/>
                <a:gd name="connsiteY7" fmla="*/ 99243 h 447005"/>
                <a:gd name="connsiteX8" fmla="*/ 4369916 w 4431683"/>
                <a:gd name="connsiteY8" fmla="*/ 106139 h 447005"/>
                <a:gd name="connsiteX9" fmla="*/ 4365153 w 4431683"/>
                <a:gd name="connsiteY9" fmla="*/ 266985 h 447005"/>
                <a:gd name="connsiteX10" fmla="*/ 126014 w 4431683"/>
                <a:gd name="connsiteY10" fmla="*/ 266985 h 447005"/>
                <a:gd name="connsiteX11" fmla="*/ 72008 w 4431683"/>
                <a:gd name="connsiteY11" fmla="*/ 320991 h 447005"/>
                <a:gd name="connsiteX12" fmla="*/ 72008 w 4431683"/>
                <a:gd name="connsiteY12" fmla="*/ 447005 h 447005"/>
                <a:gd name="connsiteX13" fmla="*/ 0 w 4431683"/>
                <a:gd name="connsiteY13" fmla="*/ 447005 h 447005"/>
                <a:gd name="connsiteX0" fmla="*/ 0 w 4432581"/>
                <a:gd name="connsiteY0" fmla="*/ 462880 h 462880"/>
                <a:gd name="connsiteX1" fmla="*/ 0 w 4432581"/>
                <a:gd name="connsiteY1" fmla="*/ 336866 h 462880"/>
                <a:gd name="connsiteX2" fmla="*/ 126014 w 4432581"/>
                <a:gd name="connsiteY2" fmla="*/ 210852 h 462880"/>
                <a:gd name="connsiteX3" fmla="*/ 4248472 w 4432581"/>
                <a:gd name="connsiteY3" fmla="*/ 210852 h 462880"/>
                <a:gd name="connsiteX4" fmla="*/ 4215655 w 4432581"/>
                <a:gd name="connsiteY4" fmla="*/ 92099 h 462880"/>
                <a:gd name="connsiteX5" fmla="*/ 4324672 w 4432581"/>
                <a:gd name="connsiteY5" fmla="*/ 60548 h 462880"/>
                <a:gd name="connsiteX6" fmla="*/ 4312542 w 4432581"/>
                <a:gd name="connsiteY6" fmla="*/ 0 h 462880"/>
                <a:gd name="connsiteX7" fmla="*/ 4431555 w 4432581"/>
                <a:gd name="connsiteY7" fmla="*/ 115118 h 462880"/>
                <a:gd name="connsiteX8" fmla="*/ 4369916 w 4432581"/>
                <a:gd name="connsiteY8" fmla="*/ 122014 h 462880"/>
                <a:gd name="connsiteX9" fmla="*/ 4365153 w 4432581"/>
                <a:gd name="connsiteY9" fmla="*/ 282860 h 462880"/>
                <a:gd name="connsiteX10" fmla="*/ 126014 w 4432581"/>
                <a:gd name="connsiteY10" fmla="*/ 282860 h 462880"/>
                <a:gd name="connsiteX11" fmla="*/ 72008 w 4432581"/>
                <a:gd name="connsiteY11" fmla="*/ 336866 h 462880"/>
                <a:gd name="connsiteX12" fmla="*/ 72008 w 4432581"/>
                <a:gd name="connsiteY12" fmla="*/ 462880 h 462880"/>
                <a:gd name="connsiteX13" fmla="*/ 0 w 4432581"/>
                <a:gd name="connsiteY13" fmla="*/ 462880 h 462880"/>
                <a:gd name="connsiteX0" fmla="*/ 0 w 4432581"/>
                <a:gd name="connsiteY0" fmla="*/ 462880 h 462880"/>
                <a:gd name="connsiteX1" fmla="*/ 0 w 4432581"/>
                <a:gd name="connsiteY1" fmla="*/ 336866 h 462880"/>
                <a:gd name="connsiteX2" fmla="*/ 126014 w 4432581"/>
                <a:gd name="connsiteY2" fmla="*/ 210852 h 462880"/>
                <a:gd name="connsiteX3" fmla="*/ 4248472 w 4432581"/>
                <a:gd name="connsiteY3" fmla="*/ 210852 h 462880"/>
                <a:gd name="connsiteX4" fmla="*/ 4215655 w 4432581"/>
                <a:gd name="connsiteY4" fmla="*/ 92099 h 462880"/>
                <a:gd name="connsiteX5" fmla="*/ 4254822 w 4432581"/>
                <a:gd name="connsiteY5" fmla="*/ 47848 h 462880"/>
                <a:gd name="connsiteX6" fmla="*/ 4312542 w 4432581"/>
                <a:gd name="connsiteY6" fmla="*/ 0 h 462880"/>
                <a:gd name="connsiteX7" fmla="*/ 4431555 w 4432581"/>
                <a:gd name="connsiteY7" fmla="*/ 115118 h 462880"/>
                <a:gd name="connsiteX8" fmla="*/ 4369916 w 4432581"/>
                <a:gd name="connsiteY8" fmla="*/ 122014 h 462880"/>
                <a:gd name="connsiteX9" fmla="*/ 4365153 w 4432581"/>
                <a:gd name="connsiteY9" fmla="*/ 282860 h 462880"/>
                <a:gd name="connsiteX10" fmla="*/ 126014 w 4432581"/>
                <a:gd name="connsiteY10" fmla="*/ 282860 h 462880"/>
                <a:gd name="connsiteX11" fmla="*/ 72008 w 4432581"/>
                <a:gd name="connsiteY11" fmla="*/ 336866 h 462880"/>
                <a:gd name="connsiteX12" fmla="*/ 72008 w 4432581"/>
                <a:gd name="connsiteY12" fmla="*/ 462880 h 462880"/>
                <a:gd name="connsiteX13" fmla="*/ 0 w 4432581"/>
                <a:gd name="connsiteY13" fmla="*/ 462880 h 462880"/>
                <a:gd name="connsiteX0" fmla="*/ 0 w 4432581"/>
                <a:gd name="connsiteY0" fmla="*/ 462880 h 462880"/>
                <a:gd name="connsiteX1" fmla="*/ 0 w 4432581"/>
                <a:gd name="connsiteY1" fmla="*/ 336866 h 462880"/>
                <a:gd name="connsiteX2" fmla="*/ 126014 w 4432581"/>
                <a:gd name="connsiteY2" fmla="*/ 210852 h 462880"/>
                <a:gd name="connsiteX3" fmla="*/ 4248472 w 4432581"/>
                <a:gd name="connsiteY3" fmla="*/ 210852 h 462880"/>
                <a:gd name="connsiteX4" fmla="*/ 4215655 w 4432581"/>
                <a:gd name="connsiteY4" fmla="*/ 92099 h 462880"/>
                <a:gd name="connsiteX5" fmla="*/ 4265661 w 4432581"/>
                <a:gd name="connsiteY5" fmla="*/ 68288 h 462880"/>
                <a:gd name="connsiteX6" fmla="*/ 4254822 w 4432581"/>
                <a:gd name="connsiteY6" fmla="*/ 47848 h 462880"/>
                <a:gd name="connsiteX7" fmla="*/ 4312542 w 4432581"/>
                <a:gd name="connsiteY7" fmla="*/ 0 h 462880"/>
                <a:gd name="connsiteX8" fmla="*/ 4431555 w 4432581"/>
                <a:gd name="connsiteY8" fmla="*/ 115118 h 462880"/>
                <a:gd name="connsiteX9" fmla="*/ 4369916 w 4432581"/>
                <a:gd name="connsiteY9" fmla="*/ 122014 h 462880"/>
                <a:gd name="connsiteX10" fmla="*/ 4365153 w 4432581"/>
                <a:gd name="connsiteY10" fmla="*/ 282860 h 462880"/>
                <a:gd name="connsiteX11" fmla="*/ 126014 w 4432581"/>
                <a:gd name="connsiteY11" fmla="*/ 282860 h 462880"/>
                <a:gd name="connsiteX12" fmla="*/ 72008 w 4432581"/>
                <a:gd name="connsiteY12" fmla="*/ 336866 h 462880"/>
                <a:gd name="connsiteX13" fmla="*/ 72008 w 4432581"/>
                <a:gd name="connsiteY13" fmla="*/ 462880 h 462880"/>
                <a:gd name="connsiteX14" fmla="*/ 0 w 4432581"/>
                <a:gd name="connsiteY14" fmla="*/ 462880 h 462880"/>
                <a:gd name="connsiteX0" fmla="*/ 0 w 4432581"/>
                <a:gd name="connsiteY0" fmla="*/ 462880 h 462880"/>
                <a:gd name="connsiteX1" fmla="*/ 0 w 4432581"/>
                <a:gd name="connsiteY1" fmla="*/ 336866 h 462880"/>
                <a:gd name="connsiteX2" fmla="*/ 126014 w 4432581"/>
                <a:gd name="connsiteY2" fmla="*/ 210852 h 462880"/>
                <a:gd name="connsiteX3" fmla="*/ 4248472 w 4432581"/>
                <a:gd name="connsiteY3" fmla="*/ 210852 h 462880"/>
                <a:gd name="connsiteX4" fmla="*/ 4215655 w 4432581"/>
                <a:gd name="connsiteY4" fmla="*/ 92099 h 462880"/>
                <a:gd name="connsiteX5" fmla="*/ 4144218 w 4432581"/>
                <a:gd name="connsiteY5" fmla="*/ 111151 h 462880"/>
                <a:gd name="connsiteX6" fmla="*/ 4254822 w 4432581"/>
                <a:gd name="connsiteY6" fmla="*/ 47848 h 462880"/>
                <a:gd name="connsiteX7" fmla="*/ 4312542 w 4432581"/>
                <a:gd name="connsiteY7" fmla="*/ 0 h 462880"/>
                <a:gd name="connsiteX8" fmla="*/ 4431555 w 4432581"/>
                <a:gd name="connsiteY8" fmla="*/ 115118 h 462880"/>
                <a:gd name="connsiteX9" fmla="*/ 4369916 w 4432581"/>
                <a:gd name="connsiteY9" fmla="*/ 122014 h 462880"/>
                <a:gd name="connsiteX10" fmla="*/ 4365153 w 4432581"/>
                <a:gd name="connsiteY10" fmla="*/ 282860 h 462880"/>
                <a:gd name="connsiteX11" fmla="*/ 126014 w 4432581"/>
                <a:gd name="connsiteY11" fmla="*/ 282860 h 462880"/>
                <a:gd name="connsiteX12" fmla="*/ 72008 w 4432581"/>
                <a:gd name="connsiteY12" fmla="*/ 336866 h 462880"/>
                <a:gd name="connsiteX13" fmla="*/ 72008 w 4432581"/>
                <a:gd name="connsiteY13" fmla="*/ 462880 h 462880"/>
                <a:gd name="connsiteX14" fmla="*/ 0 w 4432581"/>
                <a:gd name="connsiteY14" fmla="*/ 462880 h 462880"/>
                <a:gd name="connsiteX0" fmla="*/ 0 w 4432581"/>
                <a:gd name="connsiteY0" fmla="*/ 462880 h 462880"/>
                <a:gd name="connsiteX1" fmla="*/ 0 w 4432581"/>
                <a:gd name="connsiteY1" fmla="*/ 336866 h 462880"/>
                <a:gd name="connsiteX2" fmla="*/ 126014 w 4432581"/>
                <a:gd name="connsiteY2" fmla="*/ 210852 h 462880"/>
                <a:gd name="connsiteX3" fmla="*/ 4248472 w 4432581"/>
                <a:gd name="connsiteY3" fmla="*/ 210852 h 462880"/>
                <a:gd name="connsiteX4" fmla="*/ 4237086 w 4432581"/>
                <a:gd name="connsiteY4" fmla="*/ 115911 h 462880"/>
                <a:gd name="connsiteX5" fmla="*/ 4144218 w 4432581"/>
                <a:gd name="connsiteY5" fmla="*/ 111151 h 462880"/>
                <a:gd name="connsiteX6" fmla="*/ 4254822 w 4432581"/>
                <a:gd name="connsiteY6" fmla="*/ 47848 h 462880"/>
                <a:gd name="connsiteX7" fmla="*/ 4312542 w 4432581"/>
                <a:gd name="connsiteY7" fmla="*/ 0 h 462880"/>
                <a:gd name="connsiteX8" fmla="*/ 4431555 w 4432581"/>
                <a:gd name="connsiteY8" fmla="*/ 115118 h 462880"/>
                <a:gd name="connsiteX9" fmla="*/ 4369916 w 4432581"/>
                <a:gd name="connsiteY9" fmla="*/ 122014 h 462880"/>
                <a:gd name="connsiteX10" fmla="*/ 4365153 w 4432581"/>
                <a:gd name="connsiteY10" fmla="*/ 282860 h 462880"/>
                <a:gd name="connsiteX11" fmla="*/ 126014 w 4432581"/>
                <a:gd name="connsiteY11" fmla="*/ 282860 h 462880"/>
                <a:gd name="connsiteX12" fmla="*/ 72008 w 4432581"/>
                <a:gd name="connsiteY12" fmla="*/ 336866 h 462880"/>
                <a:gd name="connsiteX13" fmla="*/ 72008 w 4432581"/>
                <a:gd name="connsiteY13" fmla="*/ 462880 h 462880"/>
                <a:gd name="connsiteX14" fmla="*/ 0 w 4432581"/>
                <a:gd name="connsiteY14" fmla="*/ 462880 h 462880"/>
                <a:gd name="connsiteX0" fmla="*/ 0 w 4432581"/>
                <a:gd name="connsiteY0" fmla="*/ 462880 h 462880"/>
                <a:gd name="connsiteX1" fmla="*/ 0 w 4432581"/>
                <a:gd name="connsiteY1" fmla="*/ 336866 h 462880"/>
                <a:gd name="connsiteX2" fmla="*/ 126014 w 4432581"/>
                <a:gd name="connsiteY2" fmla="*/ 210852 h 462880"/>
                <a:gd name="connsiteX3" fmla="*/ 4248472 w 4432581"/>
                <a:gd name="connsiteY3" fmla="*/ 210852 h 462880"/>
                <a:gd name="connsiteX4" fmla="*/ 4237086 w 4432581"/>
                <a:gd name="connsiteY4" fmla="*/ 115911 h 462880"/>
                <a:gd name="connsiteX5" fmla="*/ 4144218 w 4432581"/>
                <a:gd name="connsiteY5" fmla="*/ 111151 h 462880"/>
                <a:gd name="connsiteX6" fmla="*/ 4254822 w 4432581"/>
                <a:gd name="connsiteY6" fmla="*/ 47848 h 462880"/>
                <a:gd name="connsiteX7" fmla="*/ 4312542 w 4432581"/>
                <a:gd name="connsiteY7" fmla="*/ 0 h 462880"/>
                <a:gd name="connsiteX8" fmla="*/ 4431555 w 4432581"/>
                <a:gd name="connsiteY8" fmla="*/ 115118 h 462880"/>
                <a:gd name="connsiteX9" fmla="*/ 4369916 w 4432581"/>
                <a:gd name="connsiteY9" fmla="*/ 122014 h 462880"/>
                <a:gd name="connsiteX10" fmla="*/ 4365153 w 4432581"/>
                <a:gd name="connsiteY10" fmla="*/ 282860 h 462880"/>
                <a:gd name="connsiteX11" fmla="*/ 126014 w 4432581"/>
                <a:gd name="connsiteY11" fmla="*/ 282860 h 462880"/>
                <a:gd name="connsiteX12" fmla="*/ 72008 w 4432581"/>
                <a:gd name="connsiteY12" fmla="*/ 336866 h 462880"/>
                <a:gd name="connsiteX13" fmla="*/ 72008 w 4432581"/>
                <a:gd name="connsiteY13" fmla="*/ 462880 h 462880"/>
                <a:gd name="connsiteX14" fmla="*/ 0 w 4432581"/>
                <a:gd name="connsiteY14" fmla="*/ 462880 h 462880"/>
                <a:gd name="connsiteX0" fmla="*/ 0 w 4432581"/>
                <a:gd name="connsiteY0" fmla="*/ 462880 h 462880"/>
                <a:gd name="connsiteX1" fmla="*/ 0 w 4432581"/>
                <a:gd name="connsiteY1" fmla="*/ 336866 h 462880"/>
                <a:gd name="connsiteX2" fmla="*/ 126014 w 4432581"/>
                <a:gd name="connsiteY2" fmla="*/ 210852 h 462880"/>
                <a:gd name="connsiteX3" fmla="*/ 4248472 w 4432581"/>
                <a:gd name="connsiteY3" fmla="*/ 210852 h 462880"/>
                <a:gd name="connsiteX4" fmla="*/ 4237086 w 4432581"/>
                <a:gd name="connsiteY4" fmla="*/ 115911 h 462880"/>
                <a:gd name="connsiteX5" fmla="*/ 4144218 w 4432581"/>
                <a:gd name="connsiteY5" fmla="*/ 111151 h 462880"/>
                <a:gd name="connsiteX6" fmla="*/ 4254822 w 4432581"/>
                <a:gd name="connsiteY6" fmla="*/ 47848 h 462880"/>
                <a:gd name="connsiteX7" fmla="*/ 4312542 w 4432581"/>
                <a:gd name="connsiteY7" fmla="*/ 0 h 462880"/>
                <a:gd name="connsiteX8" fmla="*/ 4431555 w 4432581"/>
                <a:gd name="connsiteY8" fmla="*/ 115118 h 462880"/>
                <a:gd name="connsiteX9" fmla="*/ 4369916 w 4432581"/>
                <a:gd name="connsiteY9" fmla="*/ 122014 h 462880"/>
                <a:gd name="connsiteX10" fmla="*/ 4365153 w 4432581"/>
                <a:gd name="connsiteY10" fmla="*/ 282860 h 462880"/>
                <a:gd name="connsiteX11" fmla="*/ 126014 w 4432581"/>
                <a:gd name="connsiteY11" fmla="*/ 282860 h 462880"/>
                <a:gd name="connsiteX12" fmla="*/ 72008 w 4432581"/>
                <a:gd name="connsiteY12" fmla="*/ 336866 h 462880"/>
                <a:gd name="connsiteX13" fmla="*/ 72008 w 4432581"/>
                <a:gd name="connsiteY13" fmla="*/ 462880 h 462880"/>
                <a:gd name="connsiteX14" fmla="*/ 0 w 4432581"/>
                <a:gd name="connsiteY14" fmla="*/ 462880 h 462880"/>
                <a:gd name="connsiteX0" fmla="*/ 0 w 4432404"/>
                <a:gd name="connsiteY0" fmla="*/ 462880 h 462880"/>
                <a:gd name="connsiteX1" fmla="*/ 0 w 4432404"/>
                <a:gd name="connsiteY1" fmla="*/ 336866 h 462880"/>
                <a:gd name="connsiteX2" fmla="*/ 126014 w 4432404"/>
                <a:gd name="connsiteY2" fmla="*/ 210852 h 462880"/>
                <a:gd name="connsiteX3" fmla="*/ 4248472 w 4432404"/>
                <a:gd name="connsiteY3" fmla="*/ 210852 h 462880"/>
                <a:gd name="connsiteX4" fmla="*/ 4237086 w 4432404"/>
                <a:gd name="connsiteY4" fmla="*/ 115911 h 462880"/>
                <a:gd name="connsiteX5" fmla="*/ 4144218 w 4432404"/>
                <a:gd name="connsiteY5" fmla="*/ 111151 h 462880"/>
                <a:gd name="connsiteX6" fmla="*/ 4254822 w 4432404"/>
                <a:gd name="connsiteY6" fmla="*/ 47848 h 462880"/>
                <a:gd name="connsiteX7" fmla="*/ 4312542 w 4432404"/>
                <a:gd name="connsiteY7" fmla="*/ 0 h 462880"/>
                <a:gd name="connsiteX8" fmla="*/ 4431555 w 4432404"/>
                <a:gd name="connsiteY8" fmla="*/ 115118 h 462880"/>
                <a:gd name="connsiteX9" fmla="*/ 4369916 w 4432404"/>
                <a:gd name="connsiteY9" fmla="*/ 122014 h 462880"/>
                <a:gd name="connsiteX10" fmla="*/ 4365153 w 4432404"/>
                <a:gd name="connsiteY10" fmla="*/ 282860 h 462880"/>
                <a:gd name="connsiteX11" fmla="*/ 126014 w 4432404"/>
                <a:gd name="connsiteY11" fmla="*/ 282860 h 462880"/>
                <a:gd name="connsiteX12" fmla="*/ 72008 w 4432404"/>
                <a:gd name="connsiteY12" fmla="*/ 336866 h 462880"/>
                <a:gd name="connsiteX13" fmla="*/ 72008 w 4432404"/>
                <a:gd name="connsiteY13" fmla="*/ 462880 h 462880"/>
                <a:gd name="connsiteX14" fmla="*/ 0 w 4432404"/>
                <a:gd name="connsiteY14" fmla="*/ 462880 h 462880"/>
                <a:gd name="connsiteX0" fmla="*/ 0 w 4432036"/>
                <a:gd name="connsiteY0" fmla="*/ 462880 h 462880"/>
                <a:gd name="connsiteX1" fmla="*/ 0 w 4432036"/>
                <a:gd name="connsiteY1" fmla="*/ 336866 h 462880"/>
                <a:gd name="connsiteX2" fmla="*/ 126014 w 4432036"/>
                <a:gd name="connsiteY2" fmla="*/ 210852 h 462880"/>
                <a:gd name="connsiteX3" fmla="*/ 4248472 w 4432036"/>
                <a:gd name="connsiteY3" fmla="*/ 210852 h 462880"/>
                <a:gd name="connsiteX4" fmla="*/ 4237086 w 4432036"/>
                <a:gd name="connsiteY4" fmla="*/ 115911 h 462880"/>
                <a:gd name="connsiteX5" fmla="*/ 4144218 w 4432036"/>
                <a:gd name="connsiteY5" fmla="*/ 111151 h 462880"/>
                <a:gd name="connsiteX6" fmla="*/ 4254822 w 4432036"/>
                <a:gd name="connsiteY6" fmla="*/ 47848 h 462880"/>
                <a:gd name="connsiteX7" fmla="*/ 4312542 w 4432036"/>
                <a:gd name="connsiteY7" fmla="*/ 0 h 462880"/>
                <a:gd name="connsiteX8" fmla="*/ 4431555 w 4432036"/>
                <a:gd name="connsiteY8" fmla="*/ 115118 h 462880"/>
                <a:gd name="connsiteX9" fmla="*/ 4358010 w 4432036"/>
                <a:gd name="connsiteY9" fmla="*/ 119633 h 462880"/>
                <a:gd name="connsiteX10" fmla="*/ 4365153 w 4432036"/>
                <a:gd name="connsiteY10" fmla="*/ 282860 h 462880"/>
                <a:gd name="connsiteX11" fmla="*/ 126014 w 4432036"/>
                <a:gd name="connsiteY11" fmla="*/ 282860 h 462880"/>
                <a:gd name="connsiteX12" fmla="*/ 72008 w 4432036"/>
                <a:gd name="connsiteY12" fmla="*/ 336866 h 462880"/>
                <a:gd name="connsiteX13" fmla="*/ 72008 w 4432036"/>
                <a:gd name="connsiteY13" fmla="*/ 462880 h 462880"/>
                <a:gd name="connsiteX14" fmla="*/ 0 w 4432036"/>
                <a:gd name="connsiteY14" fmla="*/ 462880 h 462880"/>
                <a:gd name="connsiteX0" fmla="*/ 0 w 4432036"/>
                <a:gd name="connsiteY0" fmla="*/ 462880 h 462880"/>
                <a:gd name="connsiteX1" fmla="*/ 0 w 4432036"/>
                <a:gd name="connsiteY1" fmla="*/ 336866 h 462880"/>
                <a:gd name="connsiteX2" fmla="*/ 126014 w 4432036"/>
                <a:gd name="connsiteY2" fmla="*/ 210852 h 462880"/>
                <a:gd name="connsiteX3" fmla="*/ 4248472 w 4432036"/>
                <a:gd name="connsiteY3" fmla="*/ 210852 h 462880"/>
                <a:gd name="connsiteX4" fmla="*/ 4237086 w 4432036"/>
                <a:gd name="connsiteY4" fmla="*/ 115911 h 462880"/>
                <a:gd name="connsiteX5" fmla="*/ 4144218 w 4432036"/>
                <a:gd name="connsiteY5" fmla="*/ 111151 h 462880"/>
                <a:gd name="connsiteX6" fmla="*/ 4254822 w 4432036"/>
                <a:gd name="connsiteY6" fmla="*/ 47848 h 462880"/>
                <a:gd name="connsiteX7" fmla="*/ 4312542 w 4432036"/>
                <a:gd name="connsiteY7" fmla="*/ 0 h 462880"/>
                <a:gd name="connsiteX8" fmla="*/ 4431555 w 4432036"/>
                <a:gd name="connsiteY8" fmla="*/ 115118 h 462880"/>
                <a:gd name="connsiteX9" fmla="*/ 4358010 w 4432036"/>
                <a:gd name="connsiteY9" fmla="*/ 119633 h 462880"/>
                <a:gd name="connsiteX10" fmla="*/ 4365153 w 4432036"/>
                <a:gd name="connsiteY10" fmla="*/ 282860 h 462880"/>
                <a:gd name="connsiteX11" fmla="*/ 126014 w 4432036"/>
                <a:gd name="connsiteY11" fmla="*/ 282860 h 462880"/>
                <a:gd name="connsiteX12" fmla="*/ 72008 w 4432036"/>
                <a:gd name="connsiteY12" fmla="*/ 336866 h 462880"/>
                <a:gd name="connsiteX13" fmla="*/ 72008 w 4432036"/>
                <a:gd name="connsiteY13" fmla="*/ 462880 h 462880"/>
                <a:gd name="connsiteX14" fmla="*/ 0 w 4432036"/>
                <a:gd name="connsiteY14" fmla="*/ 462880 h 462880"/>
                <a:gd name="connsiteX0" fmla="*/ 0 w 4432166"/>
                <a:gd name="connsiteY0" fmla="*/ 462880 h 462880"/>
                <a:gd name="connsiteX1" fmla="*/ 0 w 4432166"/>
                <a:gd name="connsiteY1" fmla="*/ 336866 h 462880"/>
                <a:gd name="connsiteX2" fmla="*/ 126014 w 4432166"/>
                <a:gd name="connsiteY2" fmla="*/ 210852 h 462880"/>
                <a:gd name="connsiteX3" fmla="*/ 4248472 w 4432166"/>
                <a:gd name="connsiteY3" fmla="*/ 210852 h 462880"/>
                <a:gd name="connsiteX4" fmla="*/ 4237086 w 4432166"/>
                <a:gd name="connsiteY4" fmla="*/ 115911 h 462880"/>
                <a:gd name="connsiteX5" fmla="*/ 4144218 w 4432166"/>
                <a:gd name="connsiteY5" fmla="*/ 111151 h 462880"/>
                <a:gd name="connsiteX6" fmla="*/ 4254822 w 4432166"/>
                <a:gd name="connsiteY6" fmla="*/ 47848 h 462880"/>
                <a:gd name="connsiteX7" fmla="*/ 4312542 w 4432166"/>
                <a:gd name="connsiteY7" fmla="*/ 0 h 462880"/>
                <a:gd name="connsiteX8" fmla="*/ 4431555 w 4432166"/>
                <a:gd name="connsiteY8" fmla="*/ 115118 h 462880"/>
                <a:gd name="connsiteX9" fmla="*/ 4362773 w 4432166"/>
                <a:gd name="connsiteY9" fmla="*/ 114871 h 462880"/>
                <a:gd name="connsiteX10" fmla="*/ 4365153 w 4432166"/>
                <a:gd name="connsiteY10" fmla="*/ 282860 h 462880"/>
                <a:gd name="connsiteX11" fmla="*/ 126014 w 4432166"/>
                <a:gd name="connsiteY11" fmla="*/ 282860 h 462880"/>
                <a:gd name="connsiteX12" fmla="*/ 72008 w 4432166"/>
                <a:gd name="connsiteY12" fmla="*/ 336866 h 462880"/>
                <a:gd name="connsiteX13" fmla="*/ 72008 w 4432166"/>
                <a:gd name="connsiteY13" fmla="*/ 462880 h 462880"/>
                <a:gd name="connsiteX14" fmla="*/ 0 w 4432166"/>
                <a:gd name="connsiteY14" fmla="*/ 462880 h 462880"/>
                <a:gd name="connsiteX0" fmla="*/ 0 w 4432285"/>
                <a:gd name="connsiteY0" fmla="*/ 462880 h 462880"/>
                <a:gd name="connsiteX1" fmla="*/ 0 w 4432285"/>
                <a:gd name="connsiteY1" fmla="*/ 336866 h 462880"/>
                <a:gd name="connsiteX2" fmla="*/ 126014 w 4432285"/>
                <a:gd name="connsiteY2" fmla="*/ 210852 h 462880"/>
                <a:gd name="connsiteX3" fmla="*/ 4248472 w 4432285"/>
                <a:gd name="connsiteY3" fmla="*/ 210852 h 462880"/>
                <a:gd name="connsiteX4" fmla="*/ 4237086 w 4432285"/>
                <a:gd name="connsiteY4" fmla="*/ 115911 h 462880"/>
                <a:gd name="connsiteX5" fmla="*/ 4144218 w 4432285"/>
                <a:gd name="connsiteY5" fmla="*/ 111151 h 462880"/>
                <a:gd name="connsiteX6" fmla="*/ 4254822 w 4432285"/>
                <a:gd name="connsiteY6" fmla="*/ 47848 h 462880"/>
                <a:gd name="connsiteX7" fmla="*/ 4312542 w 4432285"/>
                <a:gd name="connsiteY7" fmla="*/ 0 h 462880"/>
                <a:gd name="connsiteX8" fmla="*/ 4431555 w 4432285"/>
                <a:gd name="connsiteY8" fmla="*/ 107974 h 462880"/>
                <a:gd name="connsiteX9" fmla="*/ 4362773 w 4432285"/>
                <a:gd name="connsiteY9" fmla="*/ 114871 h 462880"/>
                <a:gd name="connsiteX10" fmla="*/ 4365153 w 4432285"/>
                <a:gd name="connsiteY10" fmla="*/ 282860 h 462880"/>
                <a:gd name="connsiteX11" fmla="*/ 126014 w 4432285"/>
                <a:gd name="connsiteY11" fmla="*/ 282860 h 462880"/>
                <a:gd name="connsiteX12" fmla="*/ 72008 w 4432285"/>
                <a:gd name="connsiteY12" fmla="*/ 336866 h 462880"/>
                <a:gd name="connsiteX13" fmla="*/ 72008 w 4432285"/>
                <a:gd name="connsiteY13" fmla="*/ 462880 h 462880"/>
                <a:gd name="connsiteX14" fmla="*/ 0 w 4432285"/>
                <a:gd name="connsiteY14" fmla="*/ 462880 h 462880"/>
                <a:gd name="connsiteX0" fmla="*/ 0 w 4433378"/>
                <a:gd name="connsiteY0" fmla="*/ 462880 h 462880"/>
                <a:gd name="connsiteX1" fmla="*/ 0 w 4433378"/>
                <a:gd name="connsiteY1" fmla="*/ 336866 h 462880"/>
                <a:gd name="connsiteX2" fmla="*/ 126014 w 4433378"/>
                <a:gd name="connsiteY2" fmla="*/ 210852 h 462880"/>
                <a:gd name="connsiteX3" fmla="*/ 4248472 w 4433378"/>
                <a:gd name="connsiteY3" fmla="*/ 210852 h 462880"/>
                <a:gd name="connsiteX4" fmla="*/ 4237086 w 4433378"/>
                <a:gd name="connsiteY4" fmla="*/ 115911 h 462880"/>
                <a:gd name="connsiteX5" fmla="*/ 4144218 w 4433378"/>
                <a:gd name="connsiteY5" fmla="*/ 111151 h 462880"/>
                <a:gd name="connsiteX6" fmla="*/ 4254822 w 4433378"/>
                <a:gd name="connsiteY6" fmla="*/ 47848 h 462880"/>
                <a:gd name="connsiteX7" fmla="*/ 4312542 w 4433378"/>
                <a:gd name="connsiteY7" fmla="*/ 0 h 462880"/>
                <a:gd name="connsiteX8" fmla="*/ 4431555 w 4433378"/>
                <a:gd name="connsiteY8" fmla="*/ 107974 h 462880"/>
                <a:gd name="connsiteX9" fmla="*/ 4362773 w 4433378"/>
                <a:gd name="connsiteY9" fmla="*/ 114871 h 462880"/>
                <a:gd name="connsiteX10" fmla="*/ 4365153 w 4433378"/>
                <a:gd name="connsiteY10" fmla="*/ 282860 h 462880"/>
                <a:gd name="connsiteX11" fmla="*/ 126014 w 4433378"/>
                <a:gd name="connsiteY11" fmla="*/ 282860 h 462880"/>
                <a:gd name="connsiteX12" fmla="*/ 72008 w 4433378"/>
                <a:gd name="connsiteY12" fmla="*/ 336866 h 462880"/>
                <a:gd name="connsiteX13" fmla="*/ 72008 w 4433378"/>
                <a:gd name="connsiteY13" fmla="*/ 462880 h 462880"/>
                <a:gd name="connsiteX14" fmla="*/ 0 w 4433378"/>
                <a:gd name="connsiteY14" fmla="*/ 462880 h 462880"/>
                <a:gd name="connsiteX0" fmla="*/ 0 w 4431724"/>
                <a:gd name="connsiteY0" fmla="*/ 462880 h 462880"/>
                <a:gd name="connsiteX1" fmla="*/ 0 w 4431724"/>
                <a:gd name="connsiteY1" fmla="*/ 336866 h 462880"/>
                <a:gd name="connsiteX2" fmla="*/ 126014 w 4431724"/>
                <a:gd name="connsiteY2" fmla="*/ 210852 h 462880"/>
                <a:gd name="connsiteX3" fmla="*/ 4248472 w 4431724"/>
                <a:gd name="connsiteY3" fmla="*/ 210852 h 462880"/>
                <a:gd name="connsiteX4" fmla="*/ 4237086 w 4431724"/>
                <a:gd name="connsiteY4" fmla="*/ 115911 h 462880"/>
                <a:gd name="connsiteX5" fmla="*/ 4144218 w 4431724"/>
                <a:gd name="connsiteY5" fmla="*/ 111151 h 462880"/>
                <a:gd name="connsiteX6" fmla="*/ 4254822 w 4431724"/>
                <a:gd name="connsiteY6" fmla="*/ 47848 h 462880"/>
                <a:gd name="connsiteX7" fmla="*/ 4312542 w 4431724"/>
                <a:gd name="connsiteY7" fmla="*/ 0 h 462880"/>
                <a:gd name="connsiteX8" fmla="*/ 4431555 w 4431724"/>
                <a:gd name="connsiteY8" fmla="*/ 107974 h 462880"/>
                <a:gd name="connsiteX9" fmla="*/ 4362773 w 4431724"/>
                <a:gd name="connsiteY9" fmla="*/ 114871 h 462880"/>
                <a:gd name="connsiteX10" fmla="*/ 4365153 w 4431724"/>
                <a:gd name="connsiteY10" fmla="*/ 282860 h 462880"/>
                <a:gd name="connsiteX11" fmla="*/ 126014 w 4431724"/>
                <a:gd name="connsiteY11" fmla="*/ 282860 h 462880"/>
                <a:gd name="connsiteX12" fmla="*/ 72008 w 4431724"/>
                <a:gd name="connsiteY12" fmla="*/ 336866 h 462880"/>
                <a:gd name="connsiteX13" fmla="*/ 72008 w 4431724"/>
                <a:gd name="connsiteY13" fmla="*/ 462880 h 462880"/>
                <a:gd name="connsiteX14" fmla="*/ 0 w 4431724"/>
                <a:gd name="connsiteY14" fmla="*/ 462880 h 462880"/>
                <a:gd name="connsiteX0" fmla="*/ 0 w 4431724"/>
                <a:gd name="connsiteY0" fmla="*/ 462880 h 462880"/>
                <a:gd name="connsiteX1" fmla="*/ 0 w 4431724"/>
                <a:gd name="connsiteY1" fmla="*/ 336866 h 462880"/>
                <a:gd name="connsiteX2" fmla="*/ 126014 w 4431724"/>
                <a:gd name="connsiteY2" fmla="*/ 210852 h 462880"/>
                <a:gd name="connsiteX3" fmla="*/ 4248472 w 4431724"/>
                <a:gd name="connsiteY3" fmla="*/ 210852 h 462880"/>
                <a:gd name="connsiteX4" fmla="*/ 4256136 w 4431724"/>
                <a:gd name="connsiteY4" fmla="*/ 115911 h 462880"/>
                <a:gd name="connsiteX5" fmla="*/ 4144218 w 4431724"/>
                <a:gd name="connsiteY5" fmla="*/ 111151 h 462880"/>
                <a:gd name="connsiteX6" fmla="*/ 4254822 w 4431724"/>
                <a:gd name="connsiteY6" fmla="*/ 47848 h 462880"/>
                <a:gd name="connsiteX7" fmla="*/ 4312542 w 4431724"/>
                <a:gd name="connsiteY7" fmla="*/ 0 h 462880"/>
                <a:gd name="connsiteX8" fmla="*/ 4431555 w 4431724"/>
                <a:gd name="connsiteY8" fmla="*/ 107974 h 462880"/>
                <a:gd name="connsiteX9" fmla="*/ 4362773 w 4431724"/>
                <a:gd name="connsiteY9" fmla="*/ 114871 h 462880"/>
                <a:gd name="connsiteX10" fmla="*/ 4365153 w 4431724"/>
                <a:gd name="connsiteY10" fmla="*/ 282860 h 462880"/>
                <a:gd name="connsiteX11" fmla="*/ 126014 w 4431724"/>
                <a:gd name="connsiteY11" fmla="*/ 282860 h 462880"/>
                <a:gd name="connsiteX12" fmla="*/ 72008 w 4431724"/>
                <a:gd name="connsiteY12" fmla="*/ 336866 h 462880"/>
                <a:gd name="connsiteX13" fmla="*/ 72008 w 4431724"/>
                <a:gd name="connsiteY13" fmla="*/ 462880 h 462880"/>
                <a:gd name="connsiteX14" fmla="*/ 0 w 4431724"/>
                <a:gd name="connsiteY14" fmla="*/ 462880 h 462880"/>
                <a:gd name="connsiteX0" fmla="*/ 0 w 4431724"/>
                <a:gd name="connsiteY0" fmla="*/ 462880 h 462880"/>
                <a:gd name="connsiteX1" fmla="*/ 0 w 4431724"/>
                <a:gd name="connsiteY1" fmla="*/ 336866 h 462880"/>
                <a:gd name="connsiteX2" fmla="*/ 126014 w 4431724"/>
                <a:gd name="connsiteY2" fmla="*/ 210852 h 462880"/>
                <a:gd name="connsiteX3" fmla="*/ 4286572 w 4431724"/>
                <a:gd name="connsiteY3" fmla="*/ 208471 h 462880"/>
                <a:gd name="connsiteX4" fmla="*/ 4256136 w 4431724"/>
                <a:gd name="connsiteY4" fmla="*/ 115911 h 462880"/>
                <a:gd name="connsiteX5" fmla="*/ 4144218 w 4431724"/>
                <a:gd name="connsiteY5" fmla="*/ 111151 h 462880"/>
                <a:gd name="connsiteX6" fmla="*/ 4254822 w 4431724"/>
                <a:gd name="connsiteY6" fmla="*/ 47848 h 462880"/>
                <a:gd name="connsiteX7" fmla="*/ 4312542 w 4431724"/>
                <a:gd name="connsiteY7" fmla="*/ 0 h 462880"/>
                <a:gd name="connsiteX8" fmla="*/ 4431555 w 4431724"/>
                <a:gd name="connsiteY8" fmla="*/ 107974 h 462880"/>
                <a:gd name="connsiteX9" fmla="*/ 4362773 w 4431724"/>
                <a:gd name="connsiteY9" fmla="*/ 114871 h 462880"/>
                <a:gd name="connsiteX10" fmla="*/ 4365153 w 4431724"/>
                <a:gd name="connsiteY10" fmla="*/ 282860 h 462880"/>
                <a:gd name="connsiteX11" fmla="*/ 126014 w 4431724"/>
                <a:gd name="connsiteY11" fmla="*/ 282860 h 462880"/>
                <a:gd name="connsiteX12" fmla="*/ 72008 w 4431724"/>
                <a:gd name="connsiteY12" fmla="*/ 336866 h 462880"/>
                <a:gd name="connsiteX13" fmla="*/ 72008 w 4431724"/>
                <a:gd name="connsiteY13" fmla="*/ 462880 h 462880"/>
                <a:gd name="connsiteX14" fmla="*/ 0 w 4431724"/>
                <a:gd name="connsiteY14" fmla="*/ 462880 h 462880"/>
                <a:gd name="connsiteX0" fmla="*/ 0 w 4431724"/>
                <a:gd name="connsiteY0" fmla="*/ 462880 h 462880"/>
                <a:gd name="connsiteX1" fmla="*/ 0 w 4431724"/>
                <a:gd name="connsiteY1" fmla="*/ 336866 h 462880"/>
                <a:gd name="connsiteX2" fmla="*/ 126014 w 4431724"/>
                <a:gd name="connsiteY2" fmla="*/ 210852 h 462880"/>
                <a:gd name="connsiteX3" fmla="*/ 4286572 w 4431724"/>
                <a:gd name="connsiteY3" fmla="*/ 208471 h 462880"/>
                <a:gd name="connsiteX4" fmla="*/ 4256136 w 4431724"/>
                <a:gd name="connsiteY4" fmla="*/ 115911 h 462880"/>
                <a:gd name="connsiteX5" fmla="*/ 4144218 w 4431724"/>
                <a:gd name="connsiteY5" fmla="*/ 111151 h 462880"/>
                <a:gd name="connsiteX6" fmla="*/ 4201367 w 4431724"/>
                <a:gd name="connsiteY6" fmla="*/ 113532 h 462880"/>
                <a:gd name="connsiteX7" fmla="*/ 4254822 w 4431724"/>
                <a:gd name="connsiteY7" fmla="*/ 47848 h 462880"/>
                <a:gd name="connsiteX8" fmla="*/ 4312542 w 4431724"/>
                <a:gd name="connsiteY8" fmla="*/ 0 h 462880"/>
                <a:gd name="connsiteX9" fmla="*/ 4431555 w 4431724"/>
                <a:gd name="connsiteY9" fmla="*/ 107974 h 462880"/>
                <a:gd name="connsiteX10" fmla="*/ 4362773 w 4431724"/>
                <a:gd name="connsiteY10" fmla="*/ 114871 h 462880"/>
                <a:gd name="connsiteX11" fmla="*/ 4365153 w 4431724"/>
                <a:gd name="connsiteY11" fmla="*/ 282860 h 462880"/>
                <a:gd name="connsiteX12" fmla="*/ 126014 w 4431724"/>
                <a:gd name="connsiteY12" fmla="*/ 282860 h 462880"/>
                <a:gd name="connsiteX13" fmla="*/ 72008 w 4431724"/>
                <a:gd name="connsiteY13" fmla="*/ 336866 h 462880"/>
                <a:gd name="connsiteX14" fmla="*/ 72008 w 4431724"/>
                <a:gd name="connsiteY14" fmla="*/ 462880 h 462880"/>
                <a:gd name="connsiteX15" fmla="*/ 0 w 4431724"/>
                <a:gd name="connsiteY15" fmla="*/ 462880 h 462880"/>
                <a:gd name="connsiteX0" fmla="*/ 0 w 4431724"/>
                <a:gd name="connsiteY0" fmla="*/ 462880 h 462880"/>
                <a:gd name="connsiteX1" fmla="*/ 0 w 4431724"/>
                <a:gd name="connsiteY1" fmla="*/ 336866 h 462880"/>
                <a:gd name="connsiteX2" fmla="*/ 126014 w 4431724"/>
                <a:gd name="connsiteY2" fmla="*/ 210852 h 462880"/>
                <a:gd name="connsiteX3" fmla="*/ 4286572 w 4431724"/>
                <a:gd name="connsiteY3" fmla="*/ 208471 h 462880"/>
                <a:gd name="connsiteX4" fmla="*/ 4256136 w 4431724"/>
                <a:gd name="connsiteY4" fmla="*/ 115911 h 462880"/>
                <a:gd name="connsiteX5" fmla="*/ 4208512 w 4431724"/>
                <a:gd name="connsiteY5" fmla="*/ 111151 h 462880"/>
                <a:gd name="connsiteX6" fmla="*/ 4201367 w 4431724"/>
                <a:gd name="connsiteY6" fmla="*/ 113532 h 462880"/>
                <a:gd name="connsiteX7" fmla="*/ 4254822 w 4431724"/>
                <a:gd name="connsiteY7" fmla="*/ 47848 h 462880"/>
                <a:gd name="connsiteX8" fmla="*/ 4312542 w 4431724"/>
                <a:gd name="connsiteY8" fmla="*/ 0 h 462880"/>
                <a:gd name="connsiteX9" fmla="*/ 4431555 w 4431724"/>
                <a:gd name="connsiteY9" fmla="*/ 107974 h 462880"/>
                <a:gd name="connsiteX10" fmla="*/ 4362773 w 4431724"/>
                <a:gd name="connsiteY10" fmla="*/ 114871 h 462880"/>
                <a:gd name="connsiteX11" fmla="*/ 4365153 w 4431724"/>
                <a:gd name="connsiteY11" fmla="*/ 282860 h 462880"/>
                <a:gd name="connsiteX12" fmla="*/ 126014 w 4431724"/>
                <a:gd name="connsiteY12" fmla="*/ 282860 h 462880"/>
                <a:gd name="connsiteX13" fmla="*/ 72008 w 4431724"/>
                <a:gd name="connsiteY13" fmla="*/ 336866 h 462880"/>
                <a:gd name="connsiteX14" fmla="*/ 72008 w 4431724"/>
                <a:gd name="connsiteY14" fmla="*/ 462880 h 462880"/>
                <a:gd name="connsiteX15" fmla="*/ 0 w 4431724"/>
                <a:gd name="connsiteY15" fmla="*/ 462880 h 462880"/>
                <a:gd name="connsiteX0" fmla="*/ 0 w 4704406"/>
                <a:gd name="connsiteY0" fmla="*/ 462880 h 462880"/>
                <a:gd name="connsiteX1" fmla="*/ 0 w 4704406"/>
                <a:gd name="connsiteY1" fmla="*/ 336866 h 462880"/>
                <a:gd name="connsiteX2" fmla="*/ 126014 w 4704406"/>
                <a:gd name="connsiteY2" fmla="*/ 210852 h 462880"/>
                <a:gd name="connsiteX3" fmla="*/ 4286572 w 4704406"/>
                <a:gd name="connsiteY3" fmla="*/ 208471 h 462880"/>
                <a:gd name="connsiteX4" fmla="*/ 4256136 w 4704406"/>
                <a:gd name="connsiteY4" fmla="*/ 115911 h 462880"/>
                <a:gd name="connsiteX5" fmla="*/ 4208512 w 4704406"/>
                <a:gd name="connsiteY5" fmla="*/ 111151 h 462880"/>
                <a:gd name="connsiteX6" fmla="*/ 4201367 w 4704406"/>
                <a:gd name="connsiteY6" fmla="*/ 113532 h 462880"/>
                <a:gd name="connsiteX7" fmla="*/ 4254822 w 4704406"/>
                <a:gd name="connsiteY7" fmla="*/ 47848 h 462880"/>
                <a:gd name="connsiteX8" fmla="*/ 4312542 w 4704406"/>
                <a:gd name="connsiteY8" fmla="*/ 0 h 462880"/>
                <a:gd name="connsiteX9" fmla="*/ 4431555 w 4704406"/>
                <a:gd name="connsiteY9" fmla="*/ 107974 h 462880"/>
                <a:gd name="connsiteX10" fmla="*/ 4365153 w 4704406"/>
                <a:gd name="connsiteY10" fmla="*/ 282860 h 462880"/>
                <a:gd name="connsiteX11" fmla="*/ 126014 w 4704406"/>
                <a:gd name="connsiteY11" fmla="*/ 282860 h 462880"/>
                <a:gd name="connsiteX12" fmla="*/ 72008 w 4704406"/>
                <a:gd name="connsiteY12" fmla="*/ 336866 h 462880"/>
                <a:gd name="connsiteX13" fmla="*/ 72008 w 4704406"/>
                <a:gd name="connsiteY13" fmla="*/ 462880 h 462880"/>
                <a:gd name="connsiteX14" fmla="*/ 0 w 4704406"/>
                <a:gd name="connsiteY14" fmla="*/ 462880 h 462880"/>
                <a:gd name="connsiteX0" fmla="*/ 0 w 4666021"/>
                <a:gd name="connsiteY0" fmla="*/ 462880 h 462880"/>
                <a:gd name="connsiteX1" fmla="*/ 0 w 4666021"/>
                <a:gd name="connsiteY1" fmla="*/ 336866 h 462880"/>
                <a:gd name="connsiteX2" fmla="*/ 126014 w 4666021"/>
                <a:gd name="connsiteY2" fmla="*/ 210852 h 462880"/>
                <a:gd name="connsiteX3" fmla="*/ 4286572 w 4666021"/>
                <a:gd name="connsiteY3" fmla="*/ 208471 h 462880"/>
                <a:gd name="connsiteX4" fmla="*/ 4256136 w 4666021"/>
                <a:gd name="connsiteY4" fmla="*/ 115911 h 462880"/>
                <a:gd name="connsiteX5" fmla="*/ 4208512 w 4666021"/>
                <a:gd name="connsiteY5" fmla="*/ 111151 h 462880"/>
                <a:gd name="connsiteX6" fmla="*/ 4201367 w 4666021"/>
                <a:gd name="connsiteY6" fmla="*/ 113532 h 462880"/>
                <a:gd name="connsiteX7" fmla="*/ 4254822 w 4666021"/>
                <a:gd name="connsiteY7" fmla="*/ 47848 h 462880"/>
                <a:gd name="connsiteX8" fmla="*/ 4312542 w 4666021"/>
                <a:gd name="connsiteY8" fmla="*/ 0 h 462880"/>
                <a:gd name="connsiteX9" fmla="*/ 4365153 w 4666021"/>
                <a:gd name="connsiteY9" fmla="*/ 282860 h 462880"/>
                <a:gd name="connsiteX10" fmla="*/ 126014 w 4666021"/>
                <a:gd name="connsiteY10" fmla="*/ 282860 h 462880"/>
                <a:gd name="connsiteX11" fmla="*/ 72008 w 4666021"/>
                <a:gd name="connsiteY11" fmla="*/ 336866 h 462880"/>
                <a:gd name="connsiteX12" fmla="*/ 72008 w 4666021"/>
                <a:gd name="connsiteY12" fmla="*/ 462880 h 462880"/>
                <a:gd name="connsiteX13" fmla="*/ 0 w 4666021"/>
                <a:gd name="connsiteY13" fmla="*/ 462880 h 462880"/>
                <a:gd name="connsiteX0" fmla="*/ 0 w 4650059"/>
                <a:gd name="connsiteY0" fmla="*/ 420834 h 420834"/>
                <a:gd name="connsiteX1" fmla="*/ 0 w 4650059"/>
                <a:gd name="connsiteY1" fmla="*/ 294820 h 420834"/>
                <a:gd name="connsiteX2" fmla="*/ 126014 w 4650059"/>
                <a:gd name="connsiteY2" fmla="*/ 168806 h 420834"/>
                <a:gd name="connsiteX3" fmla="*/ 4286572 w 4650059"/>
                <a:gd name="connsiteY3" fmla="*/ 166425 h 420834"/>
                <a:gd name="connsiteX4" fmla="*/ 4256136 w 4650059"/>
                <a:gd name="connsiteY4" fmla="*/ 73865 h 420834"/>
                <a:gd name="connsiteX5" fmla="*/ 4208512 w 4650059"/>
                <a:gd name="connsiteY5" fmla="*/ 69105 h 420834"/>
                <a:gd name="connsiteX6" fmla="*/ 4201367 w 4650059"/>
                <a:gd name="connsiteY6" fmla="*/ 71486 h 420834"/>
                <a:gd name="connsiteX7" fmla="*/ 4254822 w 4650059"/>
                <a:gd name="connsiteY7" fmla="*/ 5802 h 420834"/>
                <a:gd name="connsiteX8" fmla="*/ 4365153 w 4650059"/>
                <a:gd name="connsiteY8" fmla="*/ 240814 h 420834"/>
                <a:gd name="connsiteX9" fmla="*/ 126014 w 4650059"/>
                <a:gd name="connsiteY9" fmla="*/ 240814 h 420834"/>
                <a:gd name="connsiteX10" fmla="*/ 72008 w 4650059"/>
                <a:gd name="connsiteY10" fmla="*/ 294820 h 420834"/>
                <a:gd name="connsiteX11" fmla="*/ 72008 w 4650059"/>
                <a:gd name="connsiteY11" fmla="*/ 420834 h 420834"/>
                <a:gd name="connsiteX12" fmla="*/ 0 w 4650059"/>
                <a:gd name="connsiteY12" fmla="*/ 420834 h 420834"/>
                <a:gd name="connsiteX0" fmla="*/ 0 w 4634394"/>
                <a:gd name="connsiteY0" fmla="*/ 362909 h 362909"/>
                <a:gd name="connsiteX1" fmla="*/ 0 w 4634394"/>
                <a:gd name="connsiteY1" fmla="*/ 236895 h 362909"/>
                <a:gd name="connsiteX2" fmla="*/ 126014 w 4634394"/>
                <a:gd name="connsiteY2" fmla="*/ 110881 h 362909"/>
                <a:gd name="connsiteX3" fmla="*/ 4286572 w 4634394"/>
                <a:gd name="connsiteY3" fmla="*/ 108500 h 362909"/>
                <a:gd name="connsiteX4" fmla="*/ 4256136 w 4634394"/>
                <a:gd name="connsiteY4" fmla="*/ 15940 h 362909"/>
                <a:gd name="connsiteX5" fmla="*/ 4208512 w 4634394"/>
                <a:gd name="connsiteY5" fmla="*/ 11180 h 362909"/>
                <a:gd name="connsiteX6" fmla="*/ 4201367 w 4634394"/>
                <a:gd name="connsiteY6" fmla="*/ 13561 h 362909"/>
                <a:gd name="connsiteX7" fmla="*/ 4365153 w 4634394"/>
                <a:gd name="connsiteY7" fmla="*/ 182889 h 362909"/>
                <a:gd name="connsiteX8" fmla="*/ 126014 w 4634394"/>
                <a:gd name="connsiteY8" fmla="*/ 182889 h 362909"/>
                <a:gd name="connsiteX9" fmla="*/ 72008 w 4634394"/>
                <a:gd name="connsiteY9" fmla="*/ 236895 h 362909"/>
                <a:gd name="connsiteX10" fmla="*/ 72008 w 4634394"/>
                <a:gd name="connsiteY10" fmla="*/ 362909 h 362909"/>
                <a:gd name="connsiteX11" fmla="*/ 0 w 4634394"/>
                <a:gd name="connsiteY11" fmla="*/ 362909 h 362909"/>
                <a:gd name="connsiteX0" fmla="*/ 0 w 4634952"/>
                <a:gd name="connsiteY0" fmla="*/ 351729 h 351729"/>
                <a:gd name="connsiteX1" fmla="*/ 0 w 4634952"/>
                <a:gd name="connsiteY1" fmla="*/ 225715 h 351729"/>
                <a:gd name="connsiteX2" fmla="*/ 126014 w 4634952"/>
                <a:gd name="connsiteY2" fmla="*/ 99701 h 351729"/>
                <a:gd name="connsiteX3" fmla="*/ 4286572 w 4634952"/>
                <a:gd name="connsiteY3" fmla="*/ 97320 h 351729"/>
                <a:gd name="connsiteX4" fmla="*/ 4256136 w 4634952"/>
                <a:gd name="connsiteY4" fmla="*/ 4760 h 351729"/>
                <a:gd name="connsiteX5" fmla="*/ 4208512 w 4634952"/>
                <a:gd name="connsiteY5" fmla="*/ 0 h 351729"/>
                <a:gd name="connsiteX6" fmla="*/ 4365153 w 4634952"/>
                <a:gd name="connsiteY6" fmla="*/ 171709 h 351729"/>
                <a:gd name="connsiteX7" fmla="*/ 126014 w 4634952"/>
                <a:gd name="connsiteY7" fmla="*/ 171709 h 351729"/>
                <a:gd name="connsiteX8" fmla="*/ 72008 w 4634952"/>
                <a:gd name="connsiteY8" fmla="*/ 225715 h 351729"/>
                <a:gd name="connsiteX9" fmla="*/ 72008 w 4634952"/>
                <a:gd name="connsiteY9" fmla="*/ 351729 h 351729"/>
                <a:gd name="connsiteX10" fmla="*/ 0 w 4634952"/>
                <a:gd name="connsiteY10" fmla="*/ 351729 h 351729"/>
                <a:gd name="connsiteX0" fmla="*/ 0 w 4647687"/>
                <a:gd name="connsiteY0" fmla="*/ 347255 h 347255"/>
                <a:gd name="connsiteX1" fmla="*/ 0 w 4647687"/>
                <a:gd name="connsiteY1" fmla="*/ 221241 h 347255"/>
                <a:gd name="connsiteX2" fmla="*/ 126014 w 4647687"/>
                <a:gd name="connsiteY2" fmla="*/ 95227 h 347255"/>
                <a:gd name="connsiteX3" fmla="*/ 4286572 w 4647687"/>
                <a:gd name="connsiteY3" fmla="*/ 92846 h 347255"/>
                <a:gd name="connsiteX4" fmla="*/ 4256136 w 4647687"/>
                <a:gd name="connsiteY4" fmla="*/ 286 h 347255"/>
                <a:gd name="connsiteX5" fmla="*/ 4365153 w 4647687"/>
                <a:gd name="connsiteY5" fmla="*/ 167235 h 347255"/>
                <a:gd name="connsiteX6" fmla="*/ 126014 w 4647687"/>
                <a:gd name="connsiteY6" fmla="*/ 167235 h 347255"/>
                <a:gd name="connsiteX7" fmla="*/ 72008 w 4647687"/>
                <a:gd name="connsiteY7" fmla="*/ 221241 h 347255"/>
                <a:gd name="connsiteX8" fmla="*/ 72008 w 4647687"/>
                <a:gd name="connsiteY8" fmla="*/ 347255 h 347255"/>
                <a:gd name="connsiteX9" fmla="*/ 0 w 4647687"/>
                <a:gd name="connsiteY9" fmla="*/ 347255 h 347255"/>
                <a:gd name="connsiteX0" fmla="*/ 0 w 4852231"/>
                <a:gd name="connsiteY0" fmla="*/ 254409 h 254409"/>
                <a:gd name="connsiteX1" fmla="*/ 0 w 4852231"/>
                <a:gd name="connsiteY1" fmla="*/ 128395 h 254409"/>
                <a:gd name="connsiteX2" fmla="*/ 126014 w 4852231"/>
                <a:gd name="connsiteY2" fmla="*/ 2381 h 254409"/>
                <a:gd name="connsiteX3" fmla="*/ 4286572 w 4852231"/>
                <a:gd name="connsiteY3" fmla="*/ 0 h 254409"/>
                <a:gd name="connsiteX4" fmla="*/ 4365153 w 4852231"/>
                <a:gd name="connsiteY4" fmla="*/ 74389 h 254409"/>
                <a:gd name="connsiteX5" fmla="*/ 126014 w 4852231"/>
                <a:gd name="connsiteY5" fmla="*/ 74389 h 254409"/>
                <a:gd name="connsiteX6" fmla="*/ 72008 w 4852231"/>
                <a:gd name="connsiteY6" fmla="*/ 128395 h 254409"/>
                <a:gd name="connsiteX7" fmla="*/ 72008 w 4852231"/>
                <a:gd name="connsiteY7" fmla="*/ 254409 h 254409"/>
                <a:gd name="connsiteX8" fmla="*/ 0 w 4852231"/>
                <a:gd name="connsiteY8" fmla="*/ 254409 h 254409"/>
                <a:gd name="connsiteX0" fmla="*/ 0 w 4852274"/>
                <a:gd name="connsiteY0" fmla="*/ 254409 h 254409"/>
                <a:gd name="connsiteX1" fmla="*/ 0 w 4852274"/>
                <a:gd name="connsiteY1" fmla="*/ 128395 h 254409"/>
                <a:gd name="connsiteX2" fmla="*/ 126014 w 4852274"/>
                <a:gd name="connsiteY2" fmla="*/ 2381 h 254409"/>
                <a:gd name="connsiteX3" fmla="*/ 4286572 w 4852274"/>
                <a:gd name="connsiteY3" fmla="*/ 0 h 254409"/>
                <a:gd name="connsiteX4" fmla="*/ 4365153 w 4852274"/>
                <a:gd name="connsiteY4" fmla="*/ 74389 h 254409"/>
                <a:gd name="connsiteX5" fmla="*/ 126014 w 4852274"/>
                <a:gd name="connsiteY5" fmla="*/ 74389 h 254409"/>
                <a:gd name="connsiteX6" fmla="*/ 72008 w 4852274"/>
                <a:gd name="connsiteY6" fmla="*/ 128395 h 254409"/>
                <a:gd name="connsiteX7" fmla="*/ 72008 w 4852274"/>
                <a:gd name="connsiteY7" fmla="*/ 254409 h 254409"/>
                <a:gd name="connsiteX8" fmla="*/ 0 w 4852274"/>
                <a:gd name="connsiteY8" fmla="*/ 254409 h 254409"/>
                <a:gd name="connsiteX0" fmla="*/ 0 w 5151613"/>
                <a:gd name="connsiteY0" fmla="*/ 254409 h 254409"/>
                <a:gd name="connsiteX1" fmla="*/ 0 w 5151613"/>
                <a:gd name="connsiteY1" fmla="*/ 128395 h 254409"/>
                <a:gd name="connsiteX2" fmla="*/ 126014 w 5151613"/>
                <a:gd name="connsiteY2" fmla="*/ 2381 h 254409"/>
                <a:gd name="connsiteX3" fmla="*/ 4286572 w 5151613"/>
                <a:gd name="connsiteY3" fmla="*/ 0 h 254409"/>
                <a:gd name="connsiteX4" fmla="*/ 4365153 w 5151613"/>
                <a:gd name="connsiteY4" fmla="*/ 74389 h 254409"/>
                <a:gd name="connsiteX5" fmla="*/ 126014 w 5151613"/>
                <a:gd name="connsiteY5" fmla="*/ 74389 h 254409"/>
                <a:gd name="connsiteX6" fmla="*/ 72008 w 5151613"/>
                <a:gd name="connsiteY6" fmla="*/ 128395 h 254409"/>
                <a:gd name="connsiteX7" fmla="*/ 72008 w 5151613"/>
                <a:gd name="connsiteY7" fmla="*/ 254409 h 254409"/>
                <a:gd name="connsiteX8" fmla="*/ 0 w 5151613"/>
                <a:gd name="connsiteY8" fmla="*/ 254409 h 254409"/>
                <a:gd name="connsiteX0" fmla="*/ 0 w 4612757"/>
                <a:gd name="connsiteY0" fmla="*/ 254409 h 254409"/>
                <a:gd name="connsiteX1" fmla="*/ 0 w 4612757"/>
                <a:gd name="connsiteY1" fmla="*/ 128395 h 254409"/>
                <a:gd name="connsiteX2" fmla="*/ 126014 w 4612757"/>
                <a:gd name="connsiteY2" fmla="*/ 2381 h 254409"/>
                <a:gd name="connsiteX3" fmla="*/ 4286572 w 4612757"/>
                <a:gd name="connsiteY3" fmla="*/ 0 h 254409"/>
                <a:gd name="connsiteX4" fmla="*/ 4365153 w 4612757"/>
                <a:gd name="connsiteY4" fmla="*/ 74389 h 254409"/>
                <a:gd name="connsiteX5" fmla="*/ 126014 w 4612757"/>
                <a:gd name="connsiteY5" fmla="*/ 74389 h 254409"/>
                <a:gd name="connsiteX6" fmla="*/ 72008 w 4612757"/>
                <a:gd name="connsiteY6" fmla="*/ 128395 h 254409"/>
                <a:gd name="connsiteX7" fmla="*/ 72008 w 4612757"/>
                <a:gd name="connsiteY7" fmla="*/ 254409 h 254409"/>
                <a:gd name="connsiteX8" fmla="*/ 0 w 4612757"/>
                <a:gd name="connsiteY8" fmla="*/ 254409 h 254409"/>
                <a:gd name="connsiteX0" fmla="*/ 0 w 4554270"/>
                <a:gd name="connsiteY0" fmla="*/ 254409 h 254409"/>
                <a:gd name="connsiteX1" fmla="*/ 0 w 4554270"/>
                <a:gd name="connsiteY1" fmla="*/ 128395 h 254409"/>
                <a:gd name="connsiteX2" fmla="*/ 126014 w 4554270"/>
                <a:gd name="connsiteY2" fmla="*/ 2381 h 254409"/>
                <a:gd name="connsiteX3" fmla="*/ 4286572 w 4554270"/>
                <a:gd name="connsiteY3" fmla="*/ 0 h 254409"/>
                <a:gd name="connsiteX4" fmla="*/ 4365153 w 4554270"/>
                <a:gd name="connsiteY4" fmla="*/ 74389 h 254409"/>
                <a:gd name="connsiteX5" fmla="*/ 126014 w 4554270"/>
                <a:gd name="connsiteY5" fmla="*/ 74389 h 254409"/>
                <a:gd name="connsiteX6" fmla="*/ 72008 w 4554270"/>
                <a:gd name="connsiteY6" fmla="*/ 128395 h 254409"/>
                <a:gd name="connsiteX7" fmla="*/ 72008 w 4554270"/>
                <a:gd name="connsiteY7" fmla="*/ 254409 h 254409"/>
                <a:gd name="connsiteX8" fmla="*/ 0 w 4554270"/>
                <a:gd name="connsiteY8" fmla="*/ 254409 h 254409"/>
                <a:gd name="connsiteX0" fmla="*/ 0 w 4365153"/>
                <a:gd name="connsiteY0" fmla="*/ 254409 h 254409"/>
                <a:gd name="connsiteX1" fmla="*/ 0 w 4365153"/>
                <a:gd name="connsiteY1" fmla="*/ 128395 h 254409"/>
                <a:gd name="connsiteX2" fmla="*/ 126014 w 4365153"/>
                <a:gd name="connsiteY2" fmla="*/ 2381 h 254409"/>
                <a:gd name="connsiteX3" fmla="*/ 4286572 w 4365153"/>
                <a:gd name="connsiteY3" fmla="*/ 0 h 254409"/>
                <a:gd name="connsiteX4" fmla="*/ 4365153 w 4365153"/>
                <a:gd name="connsiteY4" fmla="*/ 74389 h 254409"/>
                <a:gd name="connsiteX5" fmla="*/ 126014 w 4365153"/>
                <a:gd name="connsiteY5" fmla="*/ 74389 h 254409"/>
                <a:gd name="connsiteX6" fmla="*/ 72008 w 4365153"/>
                <a:gd name="connsiteY6" fmla="*/ 128395 h 254409"/>
                <a:gd name="connsiteX7" fmla="*/ 72008 w 4365153"/>
                <a:gd name="connsiteY7" fmla="*/ 254409 h 254409"/>
                <a:gd name="connsiteX8" fmla="*/ 0 w 4365153"/>
                <a:gd name="connsiteY8" fmla="*/ 254409 h 254409"/>
                <a:gd name="connsiteX0" fmla="*/ 0 w 4365153"/>
                <a:gd name="connsiteY0" fmla="*/ 254409 h 254409"/>
                <a:gd name="connsiteX1" fmla="*/ 0 w 4365153"/>
                <a:gd name="connsiteY1" fmla="*/ 128395 h 254409"/>
                <a:gd name="connsiteX2" fmla="*/ 126014 w 4365153"/>
                <a:gd name="connsiteY2" fmla="*/ 2381 h 254409"/>
                <a:gd name="connsiteX3" fmla="*/ 4286572 w 4365153"/>
                <a:gd name="connsiteY3" fmla="*/ 0 h 254409"/>
                <a:gd name="connsiteX4" fmla="*/ 4365153 w 4365153"/>
                <a:gd name="connsiteY4" fmla="*/ 74389 h 254409"/>
                <a:gd name="connsiteX5" fmla="*/ 126014 w 4365153"/>
                <a:gd name="connsiteY5" fmla="*/ 74389 h 254409"/>
                <a:gd name="connsiteX6" fmla="*/ 72008 w 4365153"/>
                <a:gd name="connsiteY6" fmla="*/ 128395 h 254409"/>
                <a:gd name="connsiteX7" fmla="*/ 72008 w 4365153"/>
                <a:gd name="connsiteY7" fmla="*/ 254409 h 254409"/>
                <a:gd name="connsiteX8" fmla="*/ 0 w 4365153"/>
                <a:gd name="connsiteY8" fmla="*/ 254409 h 254409"/>
                <a:gd name="connsiteX0" fmla="*/ 0 w 4365153"/>
                <a:gd name="connsiteY0" fmla="*/ 254409 h 254409"/>
                <a:gd name="connsiteX1" fmla="*/ 0 w 4365153"/>
                <a:gd name="connsiteY1" fmla="*/ 128395 h 254409"/>
                <a:gd name="connsiteX2" fmla="*/ 126014 w 4365153"/>
                <a:gd name="connsiteY2" fmla="*/ 2381 h 254409"/>
                <a:gd name="connsiteX3" fmla="*/ 4286572 w 4365153"/>
                <a:gd name="connsiteY3" fmla="*/ 0 h 254409"/>
                <a:gd name="connsiteX4" fmla="*/ 4365153 w 4365153"/>
                <a:gd name="connsiteY4" fmla="*/ 74389 h 254409"/>
                <a:gd name="connsiteX5" fmla="*/ 126014 w 4365153"/>
                <a:gd name="connsiteY5" fmla="*/ 74389 h 254409"/>
                <a:gd name="connsiteX6" fmla="*/ 72008 w 4365153"/>
                <a:gd name="connsiteY6" fmla="*/ 128395 h 254409"/>
                <a:gd name="connsiteX7" fmla="*/ 72008 w 4365153"/>
                <a:gd name="connsiteY7" fmla="*/ 254409 h 254409"/>
                <a:gd name="connsiteX8" fmla="*/ 0 w 4365153"/>
                <a:gd name="connsiteY8" fmla="*/ 254409 h 254409"/>
                <a:gd name="connsiteX0" fmla="*/ 0 w 4365153"/>
                <a:gd name="connsiteY0" fmla="*/ 254409 h 254409"/>
                <a:gd name="connsiteX1" fmla="*/ 0 w 4365153"/>
                <a:gd name="connsiteY1" fmla="*/ 128395 h 254409"/>
                <a:gd name="connsiteX2" fmla="*/ 126014 w 4365153"/>
                <a:gd name="connsiteY2" fmla="*/ 2381 h 254409"/>
                <a:gd name="connsiteX3" fmla="*/ 4286572 w 4365153"/>
                <a:gd name="connsiteY3" fmla="*/ 0 h 254409"/>
                <a:gd name="connsiteX4" fmla="*/ 4365153 w 4365153"/>
                <a:gd name="connsiteY4" fmla="*/ 74389 h 254409"/>
                <a:gd name="connsiteX5" fmla="*/ 126014 w 4365153"/>
                <a:gd name="connsiteY5" fmla="*/ 74389 h 254409"/>
                <a:gd name="connsiteX6" fmla="*/ 72008 w 4365153"/>
                <a:gd name="connsiteY6" fmla="*/ 128395 h 254409"/>
                <a:gd name="connsiteX7" fmla="*/ 72008 w 4365153"/>
                <a:gd name="connsiteY7" fmla="*/ 254409 h 254409"/>
                <a:gd name="connsiteX8" fmla="*/ 0 w 4365153"/>
                <a:gd name="connsiteY8" fmla="*/ 254409 h 254409"/>
                <a:gd name="connsiteX0" fmla="*/ 0 w 4365153"/>
                <a:gd name="connsiteY0" fmla="*/ 254409 h 254409"/>
                <a:gd name="connsiteX1" fmla="*/ 0 w 4365153"/>
                <a:gd name="connsiteY1" fmla="*/ 128395 h 254409"/>
                <a:gd name="connsiteX2" fmla="*/ 126014 w 4365153"/>
                <a:gd name="connsiteY2" fmla="*/ 2381 h 254409"/>
                <a:gd name="connsiteX3" fmla="*/ 4286572 w 4365153"/>
                <a:gd name="connsiteY3" fmla="*/ 0 h 254409"/>
                <a:gd name="connsiteX4" fmla="*/ 4365153 w 4365153"/>
                <a:gd name="connsiteY4" fmla="*/ 74389 h 254409"/>
                <a:gd name="connsiteX5" fmla="*/ 126014 w 4365153"/>
                <a:gd name="connsiteY5" fmla="*/ 74389 h 254409"/>
                <a:gd name="connsiteX6" fmla="*/ 72008 w 4365153"/>
                <a:gd name="connsiteY6" fmla="*/ 128395 h 254409"/>
                <a:gd name="connsiteX7" fmla="*/ 72008 w 4365153"/>
                <a:gd name="connsiteY7" fmla="*/ 254409 h 254409"/>
                <a:gd name="connsiteX8" fmla="*/ 0 w 4365153"/>
                <a:gd name="connsiteY8" fmla="*/ 254409 h 25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65153" h="254409">
                  <a:moveTo>
                    <a:pt x="0" y="254409"/>
                  </a:moveTo>
                  <a:lnTo>
                    <a:pt x="0" y="128395"/>
                  </a:lnTo>
                  <a:cubicBezTo>
                    <a:pt x="0" y="58799"/>
                    <a:pt x="56418" y="2381"/>
                    <a:pt x="126014" y="2381"/>
                  </a:cubicBezTo>
                  <a:lnTo>
                    <a:pt x="4286572" y="0"/>
                  </a:lnTo>
                  <a:cubicBezTo>
                    <a:pt x="4459695" y="96"/>
                    <a:pt x="4223467" y="27669"/>
                    <a:pt x="4365153" y="74389"/>
                  </a:cubicBezTo>
                  <a:lnTo>
                    <a:pt x="126014" y="74389"/>
                  </a:lnTo>
                  <a:cubicBezTo>
                    <a:pt x="96187" y="74389"/>
                    <a:pt x="72008" y="98568"/>
                    <a:pt x="72008" y="128395"/>
                  </a:cubicBezTo>
                  <a:lnTo>
                    <a:pt x="72008" y="254409"/>
                  </a:lnTo>
                  <a:lnTo>
                    <a:pt x="0" y="25440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Стрелка вниз 22"/>
            <p:cNvSpPr/>
            <p:nvPr/>
          </p:nvSpPr>
          <p:spPr>
            <a:xfrm>
              <a:off x="1175669" y="3908629"/>
              <a:ext cx="148828" cy="272019"/>
            </a:xfrm>
            <a:prstGeom prst="downArrow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19200"/>
            <a:ext cx="5214974" cy="4853006"/>
          </a:xfrm>
        </p:spPr>
        <p:txBody>
          <a:bodyPr>
            <a:noAutofit/>
          </a:bodyPr>
          <a:lstStyle/>
          <a:p>
            <a:pPr algn="just"/>
            <a:r>
              <a:rPr lang="uk-UA" sz="2000" dirty="0">
                <a:cs typeface="Times New Roman" panose="02020603050405020304" pitchFamily="18" charset="0"/>
              </a:rPr>
              <a:t>Зважаючи, що торгові точки з роздрібної сезонної торгівлі розміщуються у місцях, за погодженням з управлінням архітектури та містобудування і на визначений час, </a:t>
            </a:r>
            <a:r>
              <a:rPr lang="uk-UA" sz="2000" dirty="0" smtClean="0">
                <a:cs typeface="Times New Roman" panose="02020603050405020304" pitchFamily="18" charset="0"/>
              </a:rPr>
              <a:t>це сприяє </a:t>
            </a:r>
            <a:r>
              <a:rPr lang="uk-UA" sz="2000" dirty="0">
                <a:cs typeface="Times New Roman" panose="02020603050405020304" pitchFamily="18" charset="0"/>
              </a:rPr>
              <a:t>забезпеченню дотримання Правил благоустрою міста Суми. </a:t>
            </a:r>
            <a:endParaRPr lang="ru-RU" sz="2000" dirty="0"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cs typeface="Times New Roman" panose="02020603050405020304" pitchFamily="18" charset="0"/>
              </a:rPr>
              <a:t>При отриманні заяв від  суб’єктів господарювання на  здійснення торгівлі, з ними проводились  роз’яснювальна робота  щодо забезпечення сплати податків  відповідно до Податкового законодавства та обов’язкового оформлення найманих працівників згідно з вимогами </a:t>
            </a:r>
            <a:r>
              <a:rPr lang="uk-UA" sz="2000" dirty="0" smtClean="0">
                <a:cs typeface="Times New Roman" panose="02020603050405020304" pitchFamily="18" charset="0"/>
              </a:rPr>
              <a:t>Трудового законодавства. </a:t>
            </a:r>
            <a:endParaRPr lang="ru-RU" sz="2000" dirty="0"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cs typeface="Times New Roman" panose="02020603050405020304" pitchFamily="18" charset="0"/>
              </a:rPr>
              <a:t>Інформація </a:t>
            </a:r>
            <a:r>
              <a:rPr lang="uk-UA" sz="2000" dirty="0" smtClean="0">
                <a:cs typeface="Times New Roman" panose="02020603050405020304" pitchFamily="18" charset="0"/>
              </a:rPr>
              <a:t>про </a:t>
            </a:r>
            <a:r>
              <a:rPr lang="uk-UA" sz="2000" dirty="0">
                <a:cs typeface="Times New Roman" panose="02020603050405020304" pitchFamily="18" charset="0"/>
              </a:rPr>
              <a:t>розташування торгових точок надавалась контролюючим  органам</a:t>
            </a:r>
            <a:r>
              <a:rPr lang="uk-UA" sz="2000" dirty="0"/>
              <a:t>. </a:t>
            </a: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936104"/>
          </a:xfrm>
        </p:spPr>
        <p:txBody>
          <a:bodyPr>
            <a:noAutofit/>
          </a:bodyPr>
          <a:lstStyle/>
          <a:p>
            <a:r>
              <a:rPr lang="uk-UA" b="1" dirty="0" smtClean="0">
                <a:cs typeface="Times New Roman" panose="02020603050405020304" pitchFamily="18" charset="0"/>
              </a:rPr>
              <a:t>Забезпечення виконання чинного законодавства України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Без названия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097867"/>
            <a:ext cx="3037501" cy="2143125"/>
          </a:xfrm>
          <a:prstGeom prst="rect">
            <a:avLst/>
          </a:prstGeom>
        </p:spPr>
      </p:pic>
      <p:pic>
        <p:nvPicPr>
          <p:cNvPr id="7" name="Рисунок 6" descr="Без названия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573016"/>
            <a:ext cx="3037501" cy="24991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+mn-lt"/>
                <a:cs typeface="Times New Roman" panose="02020603050405020304" pitchFamily="18" charset="0"/>
              </a:rPr>
              <a:t>Сприяння покращенню іміджу міста Суми</a:t>
            </a:r>
            <a:endParaRPr lang="ru-RU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4546848" cy="52383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1800" dirty="0" smtClean="0">
                <a:cs typeface="Times New Roman" panose="02020603050405020304" pitchFamily="18" charset="0"/>
              </a:rPr>
              <a:t>Відповідно до розпоряджень міського голови організовувалось харчування членів                                    </a:t>
            </a:r>
            <a:r>
              <a:rPr lang="uk-UA" sz="1800" b="1" dirty="0" smtClean="0">
                <a:cs typeface="Times New Roman" panose="02020603050405020304" pitchFamily="18" charset="0"/>
              </a:rPr>
              <a:t>18 офіційних делегацій </a:t>
            </a:r>
            <a:r>
              <a:rPr lang="uk-UA" sz="1800" dirty="0" smtClean="0">
                <a:cs typeface="Times New Roman" panose="02020603050405020304" pitchFamily="18" charset="0"/>
              </a:rPr>
              <a:t>– гостей міста, для цього:</a:t>
            </a:r>
          </a:p>
          <a:p>
            <a:pPr algn="just"/>
            <a:r>
              <a:rPr lang="uk-UA" sz="1800" dirty="0" smtClean="0">
                <a:cs typeface="Times New Roman" panose="02020603050405020304" pitchFamily="18" charset="0"/>
              </a:rPr>
              <a:t>укладались угоди на надання послуг з харчування з підприємствами ресторанного господарства міста Суми;</a:t>
            </a:r>
          </a:p>
          <a:p>
            <a:pPr algn="just"/>
            <a:r>
              <a:rPr lang="uk-UA" sz="1800" dirty="0" smtClean="0">
                <a:cs typeface="Times New Roman" panose="02020603050405020304" pitchFamily="18" charset="0"/>
              </a:rPr>
              <a:t>розробка та погодження меню харчування делегацій;</a:t>
            </a:r>
          </a:p>
          <a:p>
            <a:pPr algn="just"/>
            <a:r>
              <a:rPr lang="uk-UA" sz="1800" dirty="0" smtClean="0">
                <a:cs typeface="Times New Roman" panose="02020603050405020304" pitchFamily="18" charset="0"/>
              </a:rPr>
              <a:t>здійснювався контроль за якістю наданих послуг (з виходом на місце, перевіркою документів, що засвідчують якість продуктів);</a:t>
            </a:r>
          </a:p>
          <a:p>
            <a:pPr algn="just"/>
            <a:r>
              <a:rPr lang="uk-UA" sz="1800" dirty="0" smtClean="0">
                <a:cs typeface="Times New Roman" panose="02020603050405020304" pitchFamily="18" charset="0"/>
              </a:rPr>
              <a:t>складались акти виконаних робіт відповідно до укладених договорів та надавались документи до відділу бухгалтерського обліку та звітності Сумської міської ради</a:t>
            </a:r>
            <a:endParaRPr lang="ru-RU" sz="18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6752"/>
            <a:ext cx="388843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78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4464496" cy="504056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порушення Порядку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провадження торговельної діяльності та правил торговельного обслуговування на ринку споживчих товарів в об’єктах торгівлі, закладах ресторанного господарства, підприємствах побутового обслуговування населення та ринках міста за 2018 рік спеціалістами Відділу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письмових та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усних звернень громадян.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результатами опрацювання всіх заяв та звернень, надані відповіді заявникам згідно з Законом України  «Про звернення громадян» та наданих повноважень.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936104"/>
          </a:xfrm>
        </p:spPr>
        <p:txBody>
          <a:bodyPr>
            <a:noAutofit/>
          </a:bodyPr>
          <a:lstStyle/>
          <a:p>
            <a:r>
              <a:rPr lang="uk-UA" sz="2400" dirty="0" smtClean="0"/>
              <a:t>Відповідно до звернень мешканців міста</a:t>
            </a:r>
            <a:endParaRPr lang="ru-RU" sz="2400" dirty="0"/>
          </a:p>
        </p:txBody>
      </p:sp>
      <p:pic>
        <p:nvPicPr>
          <p:cNvPr id="5" name="Рисунок 4" descr="images (7).jpg"/>
          <p:cNvPicPr>
            <a:picLocks noChangeAspect="1"/>
          </p:cNvPicPr>
          <p:nvPr/>
        </p:nvPicPr>
        <p:blipFill>
          <a:blip r:embed="rId2" cstate="print"/>
          <a:srcRect l="19091" r="15454"/>
          <a:stretch>
            <a:fillRect/>
          </a:stretch>
        </p:blipFill>
        <p:spPr>
          <a:xfrm>
            <a:off x="5032714" y="1252953"/>
            <a:ext cx="1714512" cy="1928826"/>
          </a:xfrm>
          <a:prstGeom prst="rect">
            <a:avLst/>
          </a:prstGeom>
        </p:spPr>
      </p:pic>
      <p:pic>
        <p:nvPicPr>
          <p:cNvPr id="6" name="Рисунок 5" descr="звернення_громадян_ідеальн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2714" y="3724271"/>
            <a:ext cx="3711312" cy="1804989"/>
          </a:xfrm>
          <a:prstGeom prst="rect">
            <a:avLst/>
          </a:prstGeom>
        </p:spPr>
      </p:pic>
      <p:pic>
        <p:nvPicPr>
          <p:cNvPr id="7" name="Рисунок 6" descr="zvernennya-640x3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268760"/>
            <a:ext cx="2083794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/>
              <a:t>Схема опрацювання отриманих звернень громадян з питань, віднесених до повноважень відділу</a:t>
            </a:r>
            <a:endParaRPr lang="ru-RU" sz="2400" b="1" dirty="0"/>
          </a:p>
        </p:txBody>
      </p:sp>
      <p:graphicFrame>
        <p:nvGraphicFramePr>
          <p:cNvPr id="98" name="Объект 9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82461381"/>
              </p:ext>
            </p:extLst>
          </p:nvPr>
        </p:nvGraphicFramePr>
        <p:xfrm>
          <a:off x="439975" y="1340768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2286216" y="242088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312477" y="242088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6338738" y="2420888"/>
            <a:ext cx="39350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2286216" y="5157192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313272" y="5193196"/>
            <a:ext cx="359245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6444208" y="5193196"/>
            <a:ext cx="360040" cy="108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rot="5400000" flipH="1" flipV="1">
            <a:off x="1403648" y="3933056"/>
            <a:ext cx="72008" cy="7200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Двойная стрелка вверх/вниз 11"/>
          <p:cNvSpPr/>
          <p:nvPr/>
        </p:nvSpPr>
        <p:spPr>
          <a:xfrm>
            <a:off x="1439652" y="3811733"/>
            <a:ext cx="6022384" cy="8088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1259633" y="3852174"/>
            <a:ext cx="288032" cy="152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543107" y="3708158"/>
            <a:ext cx="45719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159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7" y="1196752"/>
            <a:ext cx="4731179" cy="52565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>
                <a:cs typeface="Times New Roman" panose="02020603050405020304" pitchFamily="18" charset="0"/>
              </a:rPr>
              <a:t>Підвищений </a:t>
            </a:r>
            <a:r>
              <a:rPr lang="uk-UA" dirty="0">
                <a:cs typeface="Times New Roman" panose="02020603050405020304" pitchFamily="18" charset="0"/>
              </a:rPr>
              <a:t>рівень шуму надходив  у нічний час, і </a:t>
            </a:r>
            <a:r>
              <a:rPr lang="uk-UA" dirty="0" smtClean="0">
                <a:cs typeface="Times New Roman" panose="02020603050405020304" pitchFamily="18" charset="0"/>
              </a:rPr>
              <a:t>створювався </a:t>
            </a:r>
            <a:r>
              <a:rPr lang="uk-UA" dirty="0">
                <a:cs typeface="Times New Roman" panose="02020603050405020304" pitchFamily="18" charset="0"/>
              </a:rPr>
              <a:t>громадянами у нетверезому стані поблизу магазинів або закладів ресторанного господарства, на літніх </a:t>
            </a:r>
            <a:r>
              <a:rPr lang="uk-UA" dirty="0" smtClean="0">
                <a:cs typeface="Times New Roman" panose="02020603050405020304" pitchFamily="18" charset="0"/>
              </a:rPr>
              <a:t>майданчиках (Кафе «</a:t>
            </a:r>
            <a:r>
              <a:rPr lang="uk-UA" dirty="0" err="1" smtClean="0">
                <a:cs typeface="Times New Roman" panose="02020603050405020304" pitchFamily="18" charset="0"/>
              </a:rPr>
              <a:t>Тандирний</a:t>
            </a:r>
            <a:r>
              <a:rPr lang="uk-UA" dirty="0" smtClean="0">
                <a:cs typeface="Times New Roman" panose="02020603050405020304" pitchFamily="18" charset="0"/>
              </a:rPr>
              <a:t> двір» біля річки Псел, Кафе «Луна» по                                                     вул. Інтернаціоналістів, кафе «Феєрія» </a:t>
            </a:r>
            <a:r>
              <a:rPr lang="uk-UA" dirty="0">
                <a:cs typeface="Times New Roman" panose="02020603050405020304" pitchFamily="18" charset="0"/>
              </a:rPr>
              <a:t>по вул. </a:t>
            </a:r>
            <a:r>
              <a:rPr lang="uk-UA" dirty="0" smtClean="0">
                <a:cs typeface="Times New Roman" panose="02020603050405020304" pitchFamily="18" charset="0"/>
              </a:rPr>
              <a:t>Горького</a:t>
            </a:r>
            <a:r>
              <a:rPr lang="uk-UA" dirty="0">
                <a:cs typeface="Times New Roman" panose="02020603050405020304" pitchFamily="18" charset="0"/>
              </a:rPr>
              <a:t>, Кафе «</a:t>
            </a:r>
            <a:r>
              <a:rPr lang="uk-UA" dirty="0" err="1">
                <a:cs typeface="Times New Roman" panose="02020603050405020304" pitchFamily="18" charset="0"/>
              </a:rPr>
              <a:t>Мікс</a:t>
            </a:r>
            <a:r>
              <a:rPr lang="uk-UA" dirty="0">
                <a:cs typeface="Times New Roman" panose="02020603050405020304" pitchFamily="18" charset="0"/>
              </a:rPr>
              <a:t>» по                    пр. </a:t>
            </a:r>
            <a:r>
              <a:rPr lang="uk-UA" dirty="0" smtClean="0">
                <a:cs typeface="Times New Roman" panose="02020603050405020304" pitchFamily="18" charset="0"/>
              </a:rPr>
              <a:t>Шевченка та </a:t>
            </a:r>
            <a:r>
              <a:rPr lang="uk-UA" dirty="0">
                <a:cs typeface="Times New Roman" panose="02020603050405020304" pitchFamily="18" charset="0"/>
              </a:rPr>
              <a:t>ін.); </a:t>
            </a:r>
            <a:endParaRPr lang="uk-UA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cs typeface="Times New Roman" panose="02020603050405020304" pitchFamily="18" charset="0"/>
              </a:rPr>
              <a:t>Непоодинокі </a:t>
            </a:r>
            <a:r>
              <a:rPr lang="uk-UA" dirty="0">
                <a:cs typeface="Times New Roman" panose="02020603050405020304" pitchFamily="18" charset="0"/>
              </a:rPr>
              <a:t>факти підвищення шуму від працюючого холодильного та вентиляційного обладнання закладів та магазинів міста (магазин «Їжачок» по   </a:t>
            </a:r>
            <a:r>
              <a:rPr lang="uk-UA" dirty="0" smtClean="0">
                <a:cs typeface="Times New Roman" panose="02020603050405020304" pitchFamily="18" charset="0"/>
              </a:rPr>
              <a:t>вул</a:t>
            </a:r>
            <a:r>
              <a:rPr lang="uk-UA" dirty="0">
                <a:cs typeface="Times New Roman" panose="02020603050405020304" pitchFamily="18" charset="0"/>
              </a:rPr>
              <a:t>. Пушкіна, магазин «Сандра» по вул. </a:t>
            </a:r>
            <a:r>
              <a:rPr lang="uk-UA" dirty="0" err="1">
                <a:cs typeface="Times New Roman" panose="02020603050405020304" pitchFamily="18" charset="0"/>
              </a:rPr>
              <a:t>Іллінській</a:t>
            </a:r>
            <a:r>
              <a:rPr lang="uk-UA" dirty="0">
                <a:cs typeface="Times New Roman" panose="02020603050405020304" pitchFamily="18" charset="0"/>
              </a:rPr>
              <a:t>, ТРЦ  «Мануфактура», супермаркет «ЕКО» ТОВ «ЕКО» по вул. Прокоф’єва  та інші).  </a:t>
            </a:r>
            <a:endParaRPr lang="ru-RU" dirty="0"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33265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+mj-lt"/>
                <a:cs typeface="Times New Roman" panose="02020603050405020304" pitchFamily="18" charset="0"/>
              </a:rPr>
              <a:t>Порушення права мешканців на тишу </a:t>
            </a:r>
            <a:endParaRPr lang="en-US" sz="2800" b="1" dirty="0" smtClean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7220-2-5a78a2b0c1e0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253371"/>
            <a:ext cx="3600400" cy="2031614"/>
          </a:xfrm>
          <a:prstGeom prst="rect">
            <a:avLst/>
          </a:prstGeom>
        </p:spPr>
      </p:pic>
      <p:pic>
        <p:nvPicPr>
          <p:cNvPr id="7" name="Рисунок 6" descr="15285839045b1c56e095031_5b1c56d62fd784.5702446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3" y="3429000"/>
            <a:ext cx="1672061" cy="1440160"/>
          </a:xfrm>
          <a:prstGeom prst="rect">
            <a:avLst/>
          </a:prstGeom>
        </p:spPr>
      </p:pic>
      <p:pic>
        <p:nvPicPr>
          <p:cNvPr id="8" name="Рисунок 7" descr="GetShowCompany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3480" y="3430775"/>
            <a:ext cx="1834983" cy="1440160"/>
          </a:xfrm>
          <a:prstGeom prst="rect">
            <a:avLst/>
          </a:prstGeom>
        </p:spPr>
      </p:pic>
      <p:pic>
        <p:nvPicPr>
          <p:cNvPr id="9" name="Рисунок 8" descr="2017-05-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6226" y="5013176"/>
            <a:ext cx="1849388" cy="1152558"/>
          </a:xfrm>
          <a:prstGeom prst="rect">
            <a:avLst/>
          </a:prstGeom>
        </p:spPr>
      </p:pic>
      <p:pic>
        <p:nvPicPr>
          <p:cNvPr id="10" name="Рисунок 9" descr="trc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3" y="5013175"/>
            <a:ext cx="1760938" cy="1152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latin typeface="+mn-lt"/>
                <a:cs typeface="Times New Roman" panose="02020603050405020304" pitchFamily="18" charset="0"/>
              </a:rPr>
              <a:t>За результатами опрацювання звернень</a:t>
            </a:r>
            <a:endParaRPr lang="ru-RU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1818" y="692696"/>
            <a:ext cx="8229600" cy="561662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uk-UA" sz="8000" dirty="0" smtClean="0">
                <a:cs typeface="Times New Roman" panose="02020603050405020304" pitchFamily="18" charset="0"/>
              </a:rPr>
              <a:t>Проводились наради при заступнику міського голови, комісійні обстеження, більшість звернень вирішено позитивно, забезпечено право мешканців на тишу:</a:t>
            </a:r>
          </a:p>
          <a:p>
            <a:pPr algn="just"/>
            <a:r>
              <a:rPr lang="uk-UA" sz="8000" dirty="0" smtClean="0">
                <a:cs typeface="Times New Roman" panose="02020603050405020304" pitchFamily="18" charset="0"/>
              </a:rPr>
              <a:t>магазином «Сандра» проведено демонтаж платного музичного апарату на літньому майданчику;</a:t>
            </a:r>
          </a:p>
          <a:p>
            <a:pPr algn="just"/>
            <a:r>
              <a:rPr lang="uk-UA" sz="8000" dirty="0" smtClean="0">
                <a:cs typeface="Times New Roman" panose="02020603050405020304" pitchFamily="18" charset="0"/>
              </a:rPr>
              <a:t>на чисельні скарги заявниці будинку № 10 по вул. Пушкіна організовано заміну гумових прокладок у вікнах квартири, що усунуло надходження шуму від працюючих кондиціонерів магазину «Їжачок»;</a:t>
            </a:r>
          </a:p>
          <a:p>
            <a:pPr algn="just"/>
            <a:r>
              <a:rPr lang="uk-UA" sz="8000" dirty="0" smtClean="0">
                <a:cs typeface="Times New Roman" panose="02020603050405020304" pitchFamily="18" charset="0"/>
              </a:rPr>
              <a:t>ТРЦ «Мануфактура» забезпечив встановлення захисних екранів звукових хвиль на даху будівлі, які надходили від кіноконцертних залів;</a:t>
            </a:r>
          </a:p>
          <a:p>
            <a:pPr algn="just"/>
            <a:r>
              <a:rPr lang="uk-UA" sz="8000" dirty="0" smtClean="0">
                <a:cs typeface="Times New Roman" panose="02020603050405020304" pitchFamily="18" charset="0"/>
              </a:rPr>
              <a:t>швейний цех з пошиття одягу у буд. № 19 по пр-ту М. </a:t>
            </a:r>
            <a:r>
              <a:rPr lang="uk-UA" sz="8000" dirty="0" err="1" smtClean="0">
                <a:cs typeface="Times New Roman" panose="02020603050405020304" pitchFamily="18" charset="0"/>
              </a:rPr>
              <a:t>Лушпи</a:t>
            </a:r>
            <a:r>
              <a:rPr lang="uk-UA" sz="8000" dirty="0" smtClean="0">
                <a:cs typeface="Times New Roman" panose="02020603050405020304" pitchFamily="18" charset="0"/>
              </a:rPr>
              <a:t> після роз'яснення керівнику його відповідальності та надання інформації про розмір штрафних санкцій відповідно до чинного законодавства України, змінив режими роботи відповідно до вимог заявників.</a:t>
            </a:r>
          </a:p>
          <a:p>
            <a:pPr marL="0" indent="0" algn="just">
              <a:buNone/>
            </a:pPr>
            <a:r>
              <a:rPr lang="uk-UA" sz="8000" dirty="0" smtClean="0">
                <a:cs typeface="Times New Roman" panose="02020603050405020304" pitchFamily="18" charset="0"/>
              </a:rPr>
              <a:t>     Розглядались скарги з питань порушення Правил торгівлі продовольчими товарами (повертались кошти за придбання неякісних продуктів харчування, торгові зали магазинів приводились у належний санітарний стан; приносились вибачення покупцям за низьку культуру обслуговування; змінювались </a:t>
            </a:r>
            <a:r>
              <a:rPr lang="uk-UA" sz="8000" dirty="0" err="1" smtClean="0">
                <a:cs typeface="Times New Roman" panose="02020603050405020304" pitchFamily="18" charset="0"/>
              </a:rPr>
              <a:t>під'їздні</a:t>
            </a:r>
            <a:r>
              <a:rPr lang="uk-UA" sz="8000" dirty="0" smtClean="0">
                <a:cs typeface="Times New Roman" panose="02020603050405020304" pitchFamily="18" charset="0"/>
              </a:rPr>
              <a:t> шляхи для розвантаження товарів на прилеглих територіях до житлових будинків).</a:t>
            </a:r>
          </a:p>
          <a:p>
            <a:pPr marL="0" indent="0" algn="just">
              <a:buNone/>
            </a:pP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9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614" y="188640"/>
            <a:ext cx="8532440" cy="9906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Відділ торгівлі, побуту та захисту прав споживачів Сумської міської ради  (далі - Відділ)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29600" cy="48882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забезпечує організацію здійснення </a:t>
            </a:r>
            <a:r>
              <a:rPr lang="uk-UA" b="1" dirty="0">
                <a:latin typeface="Calibri" panose="020F0502020204030204" pitchFamily="34" charset="0"/>
                <a:cs typeface="Calibri" panose="020F0502020204030204" pitchFamily="34" charset="0"/>
              </a:rPr>
              <a:t>власних та делегованих повноважень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 органів виконавчої влади у сфері споживчого ринку та захисту прав 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споживачів відповідно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до Положення, затвердженого  рішенням Сумської міської ради від 27.04.2016 № 664-МР «Про Положення про відділ торгівлі, побуту та захисту прав споживачів Сумської міської ради» (зі змінами).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відповідно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до штатного розпису у Відділі працює 7 посадових осіб, які свої обов’язки виконують відповідно до затверджених посадових інструкцій: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начальник відділу – 1 ,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заступник начальника відділу – 1,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головні спеціалісти – 5.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ачальник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відділу (Дубицький О.Ю.) організовує роботу Відділу, заступник (Даценко Г.В.) забезпечує 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якість її виконання.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3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5338936" cy="4960208"/>
          </a:xfrm>
        </p:spPr>
        <p:txBody>
          <a:bodyPr>
            <a:noAutofit/>
          </a:bodyPr>
          <a:lstStyle/>
          <a:p>
            <a:pPr algn="just"/>
            <a:r>
              <a:rPr lang="uk-UA" sz="2200" dirty="0" smtClean="0">
                <a:cs typeface="Times New Roman" panose="02020603050405020304" pitchFamily="18" charset="0"/>
              </a:rPr>
              <a:t>При виникненні ускладнень в ході розгляду скарг, відповідно </a:t>
            </a:r>
            <a:r>
              <a:rPr lang="uk-UA" sz="2200" dirty="0">
                <a:cs typeface="Times New Roman" panose="02020603050405020304" pitchFamily="18" charset="0"/>
              </a:rPr>
              <a:t>до розпоряджень  міського голови </a:t>
            </a:r>
            <a:r>
              <a:rPr lang="uk-UA" sz="2200" dirty="0" smtClean="0">
                <a:cs typeface="Times New Roman" panose="02020603050405020304" pitchFamily="18" charset="0"/>
              </a:rPr>
              <a:t>створювались тимчасові </a:t>
            </a:r>
            <a:r>
              <a:rPr lang="uk-UA" sz="2200" dirty="0">
                <a:cs typeface="Times New Roman" panose="02020603050405020304" pitchFamily="18" charset="0"/>
              </a:rPr>
              <a:t>комісії, до складу яких залучались співробітники Сумського </a:t>
            </a:r>
            <a:r>
              <a:rPr lang="uk-UA" sz="2200" dirty="0" smtClean="0">
                <a:cs typeface="Times New Roman" panose="02020603050405020304" pitchFamily="18" charset="0"/>
              </a:rPr>
              <a:t>відділу </a:t>
            </a:r>
            <a:r>
              <a:rPr lang="uk-UA" sz="2200" dirty="0" err="1" smtClean="0">
                <a:cs typeface="Times New Roman" panose="02020603050405020304" pitchFamily="18" charset="0"/>
              </a:rPr>
              <a:t>Нацполіції</a:t>
            </a:r>
            <a:r>
              <a:rPr lang="uk-UA" sz="2200" dirty="0" smtClean="0">
                <a:cs typeface="Times New Roman" panose="02020603050405020304" pitchFamily="18" charset="0"/>
              </a:rPr>
              <a:t>,                                  ГУ Держпродспоживслужби</a:t>
            </a:r>
            <a:r>
              <a:rPr lang="uk-UA" sz="2200" dirty="0">
                <a:cs typeface="Times New Roman" panose="02020603050405020304" pitchFamily="18" charset="0"/>
              </a:rPr>
              <a:t>, за потреби – структурні підрозділи  ВК СМР. Комісії працювали з виходом на місце, визначали шляхи вирішення проблемних питань. </a:t>
            </a:r>
            <a:endParaRPr lang="ru-RU" sz="2200" dirty="0">
              <a:cs typeface="Times New Roman" panose="02020603050405020304" pitchFamily="18" charset="0"/>
            </a:endParaRPr>
          </a:p>
          <a:p>
            <a:pPr algn="just"/>
            <a:r>
              <a:rPr lang="uk-UA" sz="2200" dirty="0">
                <a:cs typeface="Times New Roman" panose="02020603050405020304" pitchFamily="18" charset="0"/>
              </a:rPr>
              <a:t>Організовувалось проведення замірів шуму ДУ «Сумський обласний лабораторний центр МОЗ України».</a:t>
            </a:r>
            <a:endParaRPr lang="ru-RU" sz="2200" dirty="0"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/>
          </a:bodyPr>
          <a:lstStyle/>
          <a:p>
            <a:r>
              <a:rPr lang="uk-UA" b="1" dirty="0" smtClean="0">
                <a:cs typeface="Times New Roman" panose="02020603050405020304" pitchFamily="18" charset="0"/>
              </a:rPr>
              <a:t>Для вирішення скарг населення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484784"/>
            <a:ext cx="2664296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3861048"/>
            <a:ext cx="274664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5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76422" cy="105960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cs typeface="Times New Roman" panose="02020603050405020304" pitchFamily="18" charset="0"/>
              </a:rPr>
              <a:t>Протягом року Відділом організовано роботу   </a:t>
            </a:r>
            <a:r>
              <a:rPr lang="en-US" sz="2400" b="1" dirty="0" smtClean="0">
                <a:cs typeface="Times New Roman" panose="02020603050405020304" pitchFamily="18" charset="0"/>
              </a:rPr>
              <a:t>              </a:t>
            </a:r>
            <a:r>
              <a:rPr lang="uk-UA" sz="2400" b="1" dirty="0" smtClean="0">
                <a:cs typeface="Times New Roman" panose="02020603050405020304" pitchFamily="18" charset="0"/>
              </a:rPr>
              <a:t>                  7 тимчасових комісій та робочих груп</a:t>
            </a:r>
            <a:r>
              <a:rPr lang="ru-RU" sz="2400" b="1" dirty="0" smtClean="0"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cs typeface="Times New Roman" panose="02020603050405020304" pitchFamily="18" charset="0"/>
              </a:rPr>
            </a:br>
            <a:endParaRPr lang="ru-RU" sz="2400" b="1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butter-3411126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4592" y="1052736"/>
            <a:ext cx="2135583" cy="2376264"/>
          </a:xfrm>
          <a:prstGeom prst="rect">
            <a:avLst/>
          </a:prstGeom>
        </p:spPr>
      </p:pic>
      <p:pic>
        <p:nvPicPr>
          <p:cNvPr id="5" name="Рисунок 4" descr="7264-2-5a78a4ac9bd5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501008"/>
            <a:ext cx="2284771" cy="2592288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6275040" cy="5184576"/>
          </a:xfrm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lvl="0" algn="just"/>
            <a:r>
              <a:rPr lang="uk-UA" dirty="0" smtClean="0">
                <a:cs typeface="Times New Roman" panose="02020603050405020304" pitchFamily="18" charset="0"/>
              </a:rPr>
              <a:t>робочою групою з проведення моніторингу об’єктів роздрібної торгівлі та продовольчих ринків, розташованих на території міста Суми (щодо недопущення у продажу фальсифікованого масла вершкового) обстежено понад 80 об'єктів торгівлі, ринків міста та направлено інформаційні листи керівникам відділу охорони здоров'я, управління освіти, КОРП «Дрібнооптовий» з питань недопущення фальсифікату до використання у закладах;</a:t>
            </a:r>
          </a:p>
          <a:p>
            <a:pPr lvl="0" algn="just"/>
            <a:r>
              <a:rPr lang="uk-UA" dirty="0" smtClean="0">
                <a:cs typeface="Times New Roman" panose="02020603050405020304" pitchFamily="18" charset="0"/>
              </a:rPr>
              <a:t>комісією з проведення моніторингу точок продажу вуличної їжі та закладів швидкого харчування у тому числі у невстановлених місцях, розташованих на території міста Суми обстежено  об'єкти швидкого харчування, розташованих біля ТЦ «Київ», де господарську діяльність здійснюють громадяни Туреччини. На кожному з них виявлені порушення Правил торговельного обслуговування, санітарних норм; більшість з них усувались на місті. За результатами проведеної роботи, направлено інформацію до ГУ Держпродспоживслужби у Сумській області для застосування мір адміністративного впливу відповідно до вимог чинного законодавства України;</a:t>
            </a:r>
            <a:endParaRPr lang="ru-RU" dirty="0" smtClean="0">
              <a:cs typeface="Times New Roman" panose="02020603050405020304" pitchFamily="18" charset="0"/>
            </a:endParaRPr>
          </a:p>
          <a:p>
            <a:pPr lvl="0" algn="just"/>
            <a:r>
              <a:rPr lang="uk-UA" dirty="0" smtClean="0">
                <a:cs typeface="Times New Roman" panose="02020603050405020304" pitchFamily="18" charset="0"/>
              </a:rPr>
              <a:t>тимчасова комісія з питань розгляду колективного звернення мешканців будинку №2 по вул. З. </a:t>
            </a:r>
            <a:r>
              <a:rPr lang="uk-UA" dirty="0" err="1" smtClean="0">
                <a:cs typeface="Times New Roman" panose="02020603050405020304" pitchFamily="18" charset="0"/>
              </a:rPr>
              <a:t>Красавицького</a:t>
            </a:r>
            <a:r>
              <a:rPr lang="uk-UA" dirty="0" smtClean="0">
                <a:cs typeface="Times New Roman" panose="02020603050405020304" pitchFamily="18" charset="0"/>
              </a:rPr>
              <a:t> щодо організації роботи кафе «Феєрія». За результатами проведеної роботи  комісією, співпраці з ДФС у Сумській області, за здійснення продажу алкогольних напоїв без ліцензії, порушень Податкового законодавства України, на суб'єкта господарювання накладено штрафні санкції у сумі 170 тис. грн.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68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5770984" cy="5608280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uk-UA" dirty="0" smtClean="0">
                <a:cs typeface="Times New Roman" panose="02020603050405020304" pitchFamily="18" charset="0"/>
              </a:rPr>
              <a:t>комісією </a:t>
            </a:r>
            <a:r>
              <a:rPr lang="uk-UA" dirty="0">
                <a:cs typeface="Times New Roman" panose="02020603050405020304" pitchFamily="18" charset="0"/>
              </a:rPr>
              <a:t>з розгляду депутатського запиту  депутата СМР </a:t>
            </a:r>
            <a:r>
              <a:rPr lang="uk-UA" dirty="0" err="1">
                <a:cs typeface="Times New Roman" panose="02020603050405020304" pitchFamily="18" charset="0"/>
              </a:rPr>
              <a:t>Зименка</a:t>
            </a:r>
            <a:r>
              <a:rPr lang="uk-UA" dirty="0">
                <a:cs typeface="Times New Roman" panose="02020603050405020304" pitchFamily="18" charset="0"/>
              </a:rPr>
              <a:t> О.В. щодо шкідливого впливу шуму зовнішніх блоків холодильного обладнання магазину «Еко» </a:t>
            </a:r>
            <a:r>
              <a:rPr lang="uk-UA" dirty="0" smtClean="0">
                <a:cs typeface="Times New Roman" panose="02020603050405020304" pitchFamily="18" charset="0"/>
              </a:rPr>
              <a:t>проведено заміри рівня шуму в квартирі заявниці по вул. Прокоф'єва, 14/1 з 22.00 до 23.00 години від зовнішніх блоків системи вентиляції, які встановлені біля будівлі «Європорт». За результатами проведеної роботи, надано відповідь депутату СМР;</a:t>
            </a:r>
            <a:endParaRPr lang="ru-RU" dirty="0"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cs typeface="Times New Roman" panose="02020603050405020304" pitchFamily="18" charset="0"/>
              </a:rPr>
              <a:t>комісією </a:t>
            </a:r>
            <a:r>
              <a:rPr lang="uk-UA" dirty="0">
                <a:cs typeface="Times New Roman" panose="02020603050405020304" pitchFamily="18" charset="0"/>
              </a:rPr>
              <a:t>з обстеження місць масового відпочинку в межах прибрежних захисних смуг, розташованих на території міста </a:t>
            </a:r>
            <a:r>
              <a:rPr lang="uk-UA" dirty="0" smtClean="0">
                <a:cs typeface="Times New Roman" panose="02020603050405020304" pitchFamily="18" charset="0"/>
              </a:rPr>
              <a:t>Суми проведено обстеження 16 місць Підсумки проведеної роботи опрацьовано при заступнику міського голови за участю суб'єктів підприємництва;</a:t>
            </a:r>
          </a:p>
          <a:p>
            <a:pPr algn="just"/>
            <a:r>
              <a:rPr lang="uk-UA" dirty="0" smtClean="0">
                <a:cs typeface="Times New Roman" panose="02020603050405020304" pitchFamily="18" charset="0"/>
              </a:rPr>
              <a:t>комісією </a:t>
            </a:r>
            <a:r>
              <a:rPr lang="uk-UA" dirty="0">
                <a:cs typeface="Times New Roman" panose="02020603050405020304" pitchFamily="18" charset="0"/>
              </a:rPr>
              <a:t>з питання розгляду скарги громадянки </a:t>
            </a:r>
            <a:r>
              <a:rPr lang="uk-UA" dirty="0" smtClean="0">
                <a:cs typeface="Times New Roman" panose="02020603050405020304" pitchFamily="18" charset="0"/>
              </a:rPr>
              <a:t>                       </a:t>
            </a:r>
            <a:r>
              <a:rPr lang="uk-UA" dirty="0" err="1" smtClean="0">
                <a:cs typeface="Times New Roman" panose="02020603050405020304" pitchFamily="18" charset="0"/>
              </a:rPr>
              <a:t>Вакал</a:t>
            </a:r>
            <a:r>
              <a:rPr lang="uk-UA" dirty="0" smtClean="0">
                <a:cs typeface="Times New Roman" panose="02020603050405020304" pitchFamily="18" charset="0"/>
              </a:rPr>
              <a:t> </a:t>
            </a:r>
            <a:r>
              <a:rPr lang="uk-UA" dirty="0">
                <a:cs typeface="Times New Roman" panose="02020603050405020304" pitchFamily="18" charset="0"/>
              </a:rPr>
              <a:t>О.П. щодо законності розміщення квіткового магазину у квартирі № 36 будинку № 7 по </a:t>
            </a:r>
            <a:r>
              <a:rPr lang="uk-UA" dirty="0" smtClean="0">
                <a:cs typeface="Times New Roman" panose="02020603050405020304" pitchFamily="18" charset="0"/>
              </a:rPr>
              <a:t>                                  вул</a:t>
            </a:r>
            <a:r>
              <a:rPr lang="uk-UA" dirty="0">
                <a:cs typeface="Times New Roman" panose="02020603050405020304" pitchFamily="18" charset="0"/>
              </a:rPr>
              <a:t>. Харківській та замірів рівня шуму </a:t>
            </a:r>
            <a:r>
              <a:rPr lang="uk-UA" dirty="0" smtClean="0">
                <a:cs typeface="Times New Roman" panose="02020603050405020304" pitchFamily="18" charset="0"/>
              </a:rPr>
              <a:t>(3 рази) від </a:t>
            </a:r>
            <a:r>
              <a:rPr lang="uk-UA" dirty="0">
                <a:cs typeface="Times New Roman" panose="02020603050405020304" pitchFamily="18" charset="0"/>
              </a:rPr>
              <a:t>працюючого обладнання </a:t>
            </a:r>
            <a:r>
              <a:rPr lang="uk-UA" dirty="0" smtClean="0">
                <a:cs typeface="Times New Roman" panose="02020603050405020304" pitchFamily="18" charset="0"/>
              </a:rPr>
              <a:t>магазину проведено опрацювання з виходом на місце для зустрічі з мешканцями під'їзду, підприємцем проведено заходи по зниженню рівня шуму.</a:t>
            </a:r>
            <a:endParaRPr lang="ru-RU" dirty="0"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uk-UA" dirty="0">
                <a:cs typeface="Times New Roman" panose="02020603050405020304" pitchFamily="18" charset="0"/>
              </a:rPr>
              <a:t>Про результати роботи </a:t>
            </a:r>
            <a:r>
              <a:rPr lang="uk-UA" dirty="0" smtClean="0">
                <a:cs typeface="Times New Roman" panose="02020603050405020304" pitchFamily="18" charset="0"/>
              </a:rPr>
              <a:t>комісій,  </a:t>
            </a:r>
            <a:r>
              <a:rPr lang="uk-UA" dirty="0">
                <a:cs typeface="Times New Roman" panose="02020603050405020304" pitchFamily="18" charset="0"/>
              </a:rPr>
              <a:t>інформація надавалась міському голові у визначені терміни</a:t>
            </a:r>
            <a:endParaRPr lang="ru-RU" dirty="0"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9" y="692696"/>
            <a:ext cx="2101345" cy="2664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09" y="3645024"/>
            <a:ext cx="210134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47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358774"/>
            <a:ext cx="8157592" cy="1987574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/>
              <a:t/>
            </a:r>
            <a:br>
              <a:rPr lang="uk-UA" sz="3600" b="1" dirty="0"/>
            </a:br>
            <a:r>
              <a:rPr lang="uk-UA" sz="3600" b="1" dirty="0" smtClean="0"/>
              <a:t>Участь спеціалістів Відділу у роботі інших комісій виконавчого комітету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7648313"/>
              </p:ext>
            </p:extLst>
          </p:nvPr>
        </p:nvGraphicFramePr>
        <p:xfrm>
          <a:off x="240541" y="1287896"/>
          <a:ext cx="4618856" cy="5021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b48b26d041673fc9b0a329fc45570901_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4295355"/>
            <a:ext cx="3600398" cy="2013965"/>
          </a:xfrm>
          <a:prstGeom prst="rect">
            <a:avLst/>
          </a:prstGeom>
        </p:spPr>
      </p:pic>
      <p:pic>
        <p:nvPicPr>
          <p:cNvPr id="5" name="Рисунок 4" descr="0_b0140_cda493ae_XX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79" y="1227662"/>
            <a:ext cx="1584175" cy="1481257"/>
          </a:xfrm>
          <a:prstGeom prst="rect">
            <a:avLst/>
          </a:prstGeom>
        </p:spPr>
      </p:pic>
      <p:pic>
        <p:nvPicPr>
          <p:cNvPr id="6" name="Рисунок 5" descr="5a62253e7ada85d512a8c1bbd2baa0e8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6055" y="1227662"/>
            <a:ext cx="2016223" cy="1481257"/>
          </a:xfrm>
          <a:prstGeom prst="rect">
            <a:avLst/>
          </a:prstGeom>
        </p:spPr>
      </p:pic>
      <p:pic>
        <p:nvPicPr>
          <p:cNvPr id="7" name="Рисунок 6" descr="MAF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76055" y="2852936"/>
            <a:ext cx="3597803" cy="129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47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531440"/>
            <a:ext cx="8229600" cy="216024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cs typeface="Times New Roman" panose="02020603050405020304" pitchFamily="18" charset="0"/>
              </a:rPr>
              <a:t>З метою надання консультативної, організаційної допомоги суб’єктам підприємництва   у 2018 році </a:t>
            </a:r>
            <a:br>
              <a:rPr lang="uk-UA" sz="2400" b="1" dirty="0" smtClean="0">
                <a:cs typeface="Times New Roman" panose="02020603050405020304" pitchFamily="18" charset="0"/>
              </a:rPr>
            </a:br>
            <a:endParaRPr lang="ru-RU" sz="24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78484641"/>
              </p:ext>
            </p:extLst>
          </p:nvPr>
        </p:nvGraphicFramePr>
        <p:xfrm>
          <a:off x="457200" y="1268760"/>
          <a:ext cx="562696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pidp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1340768"/>
            <a:ext cx="2476500" cy="2286000"/>
          </a:xfrm>
          <a:prstGeom prst="rect">
            <a:avLst/>
          </a:prstGeom>
        </p:spPr>
      </p:pic>
      <p:pic>
        <p:nvPicPr>
          <p:cNvPr id="6" name="Рисунок 5" descr="Без названия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4168" y="4221088"/>
            <a:ext cx="22669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34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cs typeface="Times New Roman" panose="02020603050405020304" pitchFamily="18" charset="0"/>
              </a:rPr>
              <a:t>З метою забезпечення тиші в нічні часи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5698976" cy="532859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dirty="0" smtClean="0">
                <a:cs typeface="Times New Roman" panose="02020603050405020304" pitchFamily="18" charset="0"/>
              </a:rPr>
              <a:t>З керівниками магазинів та підприємств ресторанного господарства постійно проводилась роз’яснювальна робота та надавались консультації щодо забезпечення дотримання права мешканців на тишу.                            </a:t>
            </a:r>
          </a:p>
          <a:p>
            <a:pPr marL="0" indent="0" algn="just">
              <a:buNone/>
            </a:pPr>
            <a:r>
              <a:rPr lang="uk-UA" dirty="0" smtClean="0">
                <a:cs typeface="Times New Roman" panose="02020603050405020304" pitchFamily="18" charset="0"/>
              </a:rPr>
              <a:t>Надано понад </a:t>
            </a:r>
            <a:r>
              <a:rPr lang="uk-UA" b="1" dirty="0" smtClean="0">
                <a:cs typeface="Times New Roman" panose="02020603050405020304" pitchFamily="18" charset="0"/>
              </a:rPr>
              <a:t>50 </a:t>
            </a:r>
            <a:r>
              <a:rPr lang="uk-UA" dirty="0" smtClean="0">
                <a:cs typeface="Times New Roman" panose="02020603050405020304" pitchFamily="18" charset="0"/>
              </a:rPr>
              <a:t>консультацій суб'єктам господарювання з питань встановлення зручних для населення режимів роботи об'єктів торгівлі та ресторанного господарства.</a:t>
            </a:r>
          </a:p>
          <a:p>
            <a:pPr marL="0" indent="0" algn="just">
              <a:buNone/>
            </a:pPr>
            <a:r>
              <a:rPr lang="uk-UA" dirty="0" smtClean="0">
                <a:cs typeface="Times New Roman" panose="02020603050405020304" pitchFamily="18" charset="0"/>
              </a:rPr>
              <a:t>За матеріалами опрацювання з суб'єктами господарювання виконавчим комітетом погоджено режими роботи у денний час 28 об'єктам торгівлі; прийнято 5 рішень ВК СМР про встановлення режимів роботи у нічний час.</a:t>
            </a:r>
          </a:p>
          <a:p>
            <a:pPr marL="0" indent="0" algn="just">
              <a:buNone/>
            </a:pPr>
            <a:endParaRPr lang="uk-UA" dirty="0" smtClean="0"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cs typeface="Times New Roman" panose="02020603050405020304" pitchFamily="18" charset="0"/>
              </a:rPr>
              <a:t>Відповідно до Закону України «Про засади державної регуляторної політики у сфері господарської діяльності», з метою дотримання прав і законних інтересів громадян щодо дотримання тиші на території м. Суми,  Відділом підготовлено регуляторний акт,  Сумською міською радою прийнято рішення  від 29.08.2018 № 3797-МР </a:t>
            </a:r>
            <a:r>
              <a:rPr lang="uk-UA" b="1" dirty="0" smtClean="0">
                <a:cs typeface="Times New Roman" panose="02020603050405020304" pitchFamily="18" charset="0"/>
              </a:rPr>
              <a:t>«Про Правила додержання тиші в місті Суми».</a:t>
            </a:r>
          </a:p>
          <a:p>
            <a:pPr marL="0" indent="0" algn="just">
              <a:buNone/>
            </a:pPr>
            <a:endParaRPr lang="uk-UA" b="1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cs typeface="Times New Roman" panose="02020603050405020304" pitchFamily="18" charset="0"/>
              </a:rPr>
              <a:t>В подальшому проведені заходи сприятимуть зменшенню кількості скарг від мешканців міста з питань забезпечення прав мешканців на тишу, особливо у весняно-літній період. 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0533" y="1268760"/>
            <a:ext cx="2304256" cy="1800200"/>
          </a:xfrm>
          <a:prstGeom prst="rect">
            <a:avLst/>
          </a:prstGeom>
        </p:spPr>
      </p:pic>
      <p:pic>
        <p:nvPicPr>
          <p:cNvPr id="10" name="Рисунок 9" descr="magaz_zasta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356992"/>
            <a:ext cx="2466605" cy="257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25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4474840" cy="5040560"/>
          </a:xfrm>
          <a:ln>
            <a:solidFill>
              <a:schemeClr val="bg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>
                <a:cs typeface="Times New Roman" panose="02020603050405020304" pitchFamily="18" charset="0"/>
              </a:rPr>
              <a:t>з </a:t>
            </a:r>
            <a:r>
              <a:rPr lang="uk-UA" dirty="0">
                <a:cs typeface="Times New Roman" panose="02020603050405020304" pitchFamily="18" charset="0"/>
              </a:rPr>
              <a:t>метою сприяння підтриманню громадського порядку, зменшення кількості злочинів, скоєних у стані алкогольного </a:t>
            </a:r>
            <a:r>
              <a:rPr lang="uk-UA" dirty="0" smtClean="0">
                <a:cs typeface="Times New Roman" panose="02020603050405020304" pitchFamily="18" charset="0"/>
              </a:rPr>
              <a:t>сп’яніння, Відділом </a:t>
            </a:r>
            <a:r>
              <a:rPr lang="uk-UA" dirty="0">
                <a:cs typeface="Times New Roman" panose="02020603050405020304" pitchFamily="18" charset="0"/>
              </a:rPr>
              <a:t>був підготовлений регуляторний акт </a:t>
            </a:r>
            <a:r>
              <a:rPr lang="uk-UA" dirty="0" smtClean="0">
                <a:cs typeface="Times New Roman" panose="02020603050405020304" pitchFamily="18" charset="0"/>
              </a:rPr>
              <a:t>– рішення </a:t>
            </a:r>
            <a:r>
              <a:rPr lang="uk-UA" dirty="0">
                <a:cs typeface="Times New Roman" panose="02020603050405020304" pitchFamily="18" charset="0"/>
              </a:rPr>
              <a:t>Сумської міської ради, доопрацюваний відповідно до пропозицій та зауважень Державної регуляторної служби України та </a:t>
            </a:r>
            <a:r>
              <a:rPr lang="uk-UA" dirty="0" smtClean="0">
                <a:cs typeface="Times New Roman" panose="02020603050405020304" pitchFamily="18" charset="0"/>
              </a:rPr>
              <a:t>прийнятий 28.11.2018 № </a:t>
            </a:r>
            <a:r>
              <a:rPr lang="uk-UA" dirty="0">
                <a:cs typeface="Times New Roman" panose="02020603050405020304" pitchFamily="18" charset="0"/>
              </a:rPr>
              <a:t>4246-МР </a:t>
            </a:r>
            <a:r>
              <a:rPr lang="uk-UA" b="1" dirty="0">
                <a:cs typeface="Times New Roman" panose="02020603050405020304" pitchFamily="18" charset="0"/>
              </a:rPr>
              <a:t>«Про заборону продажу пива (крім безалкогольного), алкогольних, слабоалкогольних напоїв, вин столових суб’єктами господарювання (крім закладів ресторанного господарства) на території міста Суми у визначений час доби</a:t>
            </a:r>
            <a:r>
              <a:rPr lang="uk-UA" b="1" dirty="0" smtClean="0">
                <a:cs typeface="Times New Roman" panose="02020603050405020304" pitchFamily="18" charset="0"/>
              </a:rPr>
              <a:t>».</a:t>
            </a:r>
          </a:p>
          <a:p>
            <a:pPr marL="0" indent="0" algn="just">
              <a:buNone/>
            </a:pPr>
            <a:r>
              <a:rPr lang="uk-UA" dirty="0" smtClean="0">
                <a:cs typeface="Times New Roman" panose="02020603050405020304" pitchFamily="18" charset="0"/>
              </a:rPr>
              <a:t>Проект рішення опрацьовано з підприємцями міста, які реалізують алкогольні напої та пиво через наради, засоби масової інформації для обговорення з мешканцями </a:t>
            </a:r>
            <a:endParaRPr lang="ru-RU" dirty="0"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 descr="no_sale_alcohol-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340768"/>
            <a:ext cx="3533192" cy="2088232"/>
          </a:xfrm>
          <a:prstGeom prst="rect">
            <a:avLst/>
          </a:prstGeom>
        </p:spPr>
      </p:pic>
      <p:pic>
        <p:nvPicPr>
          <p:cNvPr id="5" name="Рисунок 4" descr="0Ew2oPZqptknT2WzA0H5.w6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645024"/>
            <a:ext cx="3550906" cy="2736304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552" y="-675456"/>
            <a:ext cx="8280920" cy="2448272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>
                <a:latin typeface="+mn-lt"/>
                <a:cs typeface="Times New Roman" panose="02020603050405020304" pitchFamily="18" charset="0"/>
              </a:rPr>
              <a:t>Для вирішення проблеми щодо наслідків реалізації алкогольних, слабоалкогольних напоїв, пива у вечірній та нічний час</a:t>
            </a:r>
            <a:r>
              <a:rPr lang="uk-UA" sz="28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latin typeface="+mn-lt"/>
                <a:cs typeface="Times New Roman" panose="02020603050405020304" pitchFamily="18" charset="0"/>
              </a:rPr>
            </a:br>
            <a:endParaRPr lang="ru-RU" sz="2800" b="1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4536504" cy="51845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>
                <a:cs typeface="Times New Roman" panose="02020603050405020304" pitchFamily="18" charset="0"/>
              </a:rPr>
              <a:t>Розглядаються </a:t>
            </a:r>
            <a:r>
              <a:rPr lang="uk-UA" dirty="0">
                <a:cs typeface="Times New Roman" panose="02020603050405020304" pitchFamily="18" charset="0"/>
              </a:rPr>
              <a:t>спеціалістами Відділу відповідно до вимог законів України «Про захист прав споживачів», «Про місцеве самоврядування в Україні». </a:t>
            </a:r>
            <a:endParaRPr lang="ru-RU" dirty="0"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cs typeface="Times New Roman" panose="02020603050405020304" pitchFamily="18" charset="0"/>
              </a:rPr>
              <a:t>За 2018 рік до Відділу надійшло </a:t>
            </a:r>
            <a:r>
              <a:rPr lang="uk-UA" b="1" dirty="0">
                <a:cs typeface="Times New Roman" panose="02020603050405020304" pitchFamily="18" charset="0"/>
              </a:rPr>
              <a:t>180</a:t>
            </a:r>
            <a:r>
              <a:rPr lang="uk-UA" dirty="0">
                <a:cs typeface="Times New Roman" panose="02020603050405020304" pitchFamily="18" charset="0"/>
              </a:rPr>
              <a:t> письмових звернень на факти порушення прав споживачів при придбанні товарів неналежної якості, а також у сфері надання послуг; </a:t>
            </a:r>
            <a:endParaRPr lang="uk-UA" dirty="0" smtClean="0"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cs typeface="Times New Roman" panose="02020603050405020304" pitchFamily="18" charset="0"/>
              </a:rPr>
              <a:t>розглянуто </a:t>
            </a:r>
            <a:r>
              <a:rPr lang="uk-UA" dirty="0">
                <a:cs typeface="Times New Roman" panose="02020603050405020304" pitchFamily="18" charset="0"/>
              </a:rPr>
              <a:t>– </a:t>
            </a:r>
            <a:r>
              <a:rPr lang="uk-UA" b="1" dirty="0" smtClean="0">
                <a:cs typeface="Times New Roman" panose="02020603050405020304" pitchFamily="18" charset="0"/>
              </a:rPr>
              <a:t>180 </a:t>
            </a:r>
            <a:r>
              <a:rPr lang="uk-UA" dirty="0" smtClean="0">
                <a:cs typeface="Times New Roman" panose="02020603050405020304" pitchFamily="18" charset="0"/>
              </a:rPr>
              <a:t>звернень</a:t>
            </a:r>
            <a:r>
              <a:rPr lang="uk-UA" dirty="0">
                <a:cs typeface="Times New Roman" panose="02020603050405020304" pitchFamily="18" charset="0"/>
              </a:rPr>
              <a:t>;</a:t>
            </a:r>
            <a:r>
              <a:rPr lang="uk-UA" dirty="0" smtClean="0"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uk-UA" dirty="0" smtClean="0">
                <a:cs typeface="Times New Roman" panose="02020603050405020304" pitchFamily="18" charset="0"/>
              </a:rPr>
              <a:t>вирішено </a:t>
            </a:r>
            <a:r>
              <a:rPr lang="uk-UA" dirty="0">
                <a:cs typeface="Times New Roman" panose="02020603050405020304" pitchFamily="18" charset="0"/>
              </a:rPr>
              <a:t>на користь </a:t>
            </a:r>
            <a:r>
              <a:rPr lang="uk-UA" dirty="0" smtClean="0">
                <a:cs typeface="Times New Roman" panose="02020603050405020304" pitchFamily="18" charset="0"/>
              </a:rPr>
              <a:t>споживачів                   </a:t>
            </a:r>
            <a:r>
              <a:rPr lang="uk-UA" b="1" dirty="0" smtClean="0">
                <a:cs typeface="Times New Roman" panose="02020603050405020304" pitchFamily="18" charset="0"/>
              </a:rPr>
              <a:t>157 </a:t>
            </a:r>
            <a:r>
              <a:rPr lang="uk-UA" b="1" dirty="0">
                <a:cs typeface="Times New Roman" panose="02020603050405020304" pitchFamily="18" charset="0"/>
              </a:rPr>
              <a:t>звернень</a:t>
            </a:r>
            <a:r>
              <a:rPr lang="uk-UA" dirty="0">
                <a:cs typeface="Times New Roman" panose="02020603050405020304" pitchFamily="18" charset="0"/>
              </a:rPr>
              <a:t>  (80%) </a:t>
            </a:r>
            <a:r>
              <a:rPr lang="uk-UA" dirty="0" smtClean="0">
                <a:cs typeface="Times New Roman" panose="02020603050405020304" pitchFamily="18" charset="0"/>
              </a:rPr>
              <a:t>та</a:t>
            </a:r>
          </a:p>
          <a:p>
            <a:pPr algn="just"/>
            <a:r>
              <a:rPr lang="uk-UA" dirty="0" smtClean="0">
                <a:cs typeface="Times New Roman" panose="02020603050405020304" pitchFamily="18" charset="0"/>
              </a:rPr>
              <a:t>повернуто </a:t>
            </a:r>
            <a:r>
              <a:rPr lang="uk-UA" dirty="0">
                <a:cs typeface="Times New Roman" panose="02020603050405020304" pitchFamily="18" charset="0"/>
              </a:rPr>
              <a:t>коштів споживачам за неналежної якості товари та </a:t>
            </a:r>
            <a:r>
              <a:rPr lang="uk-UA" dirty="0" smtClean="0">
                <a:cs typeface="Times New Roman" panose="02020603050405020304" pitchFamily="18" charset="0"/>
              </a:rPr>
              <a:t>послуги </a:t>
            </a:r>
            <a:r>
              <a:rPr lang="uk-UA" b="1" dirty="0" smtClean="0">
                <a:cs typeface="Times New Roman" panose="02020603050405020304" pitchFamily="18" charset="0"/>
              </a:rPr>
              <a:t>на </a:t>
            </a:r>
            <a:r>
              <a:rPr lang="uk-UA" b="1" dirty="0">
                <a:cs typeface="Times New Roman" panose="02020603050405020304" pitchFamily="18" charset="0"/>
              </a:rPr>
              <a:t>суму</a:t>
            </a:r>
            <a:r>
              <a:rPr lang="uk-UA" dirty="0">
                <a:cs typeface="Times New Roman" panose="02020603050405020304" pitchFamily="18" charset="0"/>
              </a:rPr>
              <a:t> </a:t>
            </a:r>
            <a:r>
              <a:rPr lang="uk-UA" b="1" dirty="0">
                <a:cs typeface="Times New Roman" panose="02020603050405020304" pitchFamily="18" charset="0"/>
              </a:rPr>
              <a:t>85 033 </a:t>
            </a:r>
            <a:r>
              <a:rPr lang="uk-UA" b="1" dirty="0" smtClean="0">
                <a:cs typeface="Times New Roman" panose="02020603050405020304" pitchFamily="18" charset="0"/>
              </a:rPr>
              <a:t>гривень</a:t>
            </a:r>
            <a:r>
              <a:rPr lang="uk-UA" dirty="0" smtClean="0"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uk-UA" b="1" dirty="0" smtClean="0">
                <a:cs typeface="Times New Roman" panose="02020603050405020304" pitchFamily="18" charset="0"/>
              </a:rPr>
              <a:t>проведено </a:t>
            </a:r>
            <a:r>
              <a:rPr lang="uk-UA" b="1" dirty="0">
                <a:cs typeface="Times New Roman" panose="02020603050405020304" pitchFamily="18" charset="0"/>
              </a:rPr>
              <a:t>обмін товарів на </a:t>
            </a:r>
            <a:r>
              <a:rPr lang="uk-UA" b="1" dirty="0" smtClean="0">
                <a:cs typeface="Times New Roman" panose="02020603050405020304" pitchFamily="18" charset="0"/>
              </a:rPr>
              <a:t>суму 142</a:t>
            </a:r>
            <a:r>
              <a:rPr lang="uk-UA" b="1" dirty="0">
                <a:cs typeface="Times New Roman" panose="02020603050405020304" pitchFamily="18" charset="0"/>
              </a:rPr>
              <a:t> 343 грн. </a:t>
            </a:r>
            <a:endParaRPr lang="ru-RU" dirty="0"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630_360_1454665435-1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797152"/>
            <a:ext cx="3600400" cy="1584176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44" y="321505"/>
            <a:ext cx="8280920" cy="720080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 dirty="0">
                <a:cs typeface="Times New Roman" panose="02020603050405020304" pitchFamily="18" charset="0"/>
              </a:rPr>
              <a:t>Звернення громадян щодо захисту їх прав та інтересів як споживачів 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991226"/>
              </p:ext>
            </p:extLst>
          </p:nvPr>
        </p:nvGraphicFramePr>
        <p:xfrm>
          <a:off x="4968044" y="1656516"/>
          <a:ext cx="3888432" cy="299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" name="Диаграмма" r:id="rId4" imgW="4892040" imgH="2865120" progId="Excel.Chart.8">
                  <p:embed/>
                </p:oleObj>
              </mc:Choice>
              <mc:Fallback>
                <p:oleObj name="Диаграмма" r:id="rId4" imgW="4892040" imgH="2865120" progId="Excel.Chart.8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044" y="1656516"/>
                        <a:ext cx="3888432" cy="2996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942675" y="1115462"/>
            <a:ext cx="4201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Динаміка кількості звернень по захисту прав споживачів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5544616" cy="5400600"/>
          </a:xfrm>
          <a:ln>
            <a:solidFill>
              <a:schemeClr val="bg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>
                <a:cs typeface="Times New Roman" panose="02020603050405020304" pitchFamily="18" charset="0"/>
              </a:rPr>
              <a:t>57 </a:t>
            </a:r>
            <a:r>
              <a:rPr lang="uk-UA" dirty="0">
                <a:cs typeface="Times New Roman" panose="02020603050405020304" pitchFamily="18" charset="0"/>
              </a:rPr>
              <a:t>скарг або 32% із загальної кількості </a:t>
            </a:r>
            <a:r>
              <a:rPr lang="uk-UA" dirty="0" smtClean="0">
                <a:cs typeface="Times New Roman" panose="02020603050405020304" pitchFamily="18" charset="0"/>
              </a:rPr>
              <a:t>отриманих – порушення термінів договорів та надання неналежної якості послуг;</a:t>
            </a:r>
          </a:p>
          <a:p>
            <a:pPr algn="just"/>
            <a:r>
              <a:rPr lang="uk-UA" dirty="0" smtClean="0">
                <a:cs typeface="Times New Roman" panose="02020603050405020304" pitchFamily="18" charset="0"/>
              </a:rPr>
              <a:t>22 </a:t>
            </a:r>
            <a:r>
              <a:rPr lang="uk-UA" dirty="0">
                <a:cs typeface="Times New Roman" panose="02020603050405020304" pitchFamily="18" charset="0"/>
              </a:rPr>
              <a:t>скарги або 12</a:t>
            </a:r>
            <a:r>
              <a:rPr lang="uk-UA" dirty="0" smtClean="0">
                <a:cs typeface="Times New Roman" panose="02020603050405020304" pitchFamily="18" charset="0"/>
              </a:rPr>
              <a:t>% – неналежна якість взуття; </a:t>
            </a:r>
          </a:p>
          <a:p>
            <a:pPr algn="just"/>
            <a:r>
              <a:rPr lang="uk-UA" dirty="0" smtClean="0">
                <a:cs typeface="Times New Roman" panose="02020603050405020304" pitchFamily="18" charset="0"/>
              </a:rPr>
              <a:t>21 </a:t>
            </a:r>
            <a:r>
              <a:rPr lang="uk-UA" dirty="0">
                <a:cs typeface="Times New Roman" panose="02020603050405020304" pitchFamily="18" charset="0"/>
              </a:rPr>
              <a:t>скарга або 12</a:t>
            </a:r>
            <a:r>
              <a:rPr lang="uk-UA" dirty="0" smtClean="0">
                <a:cs typeface="Times New Roman" panose="02020603050405020304" pitchFamily="18" charset="0"/>
              </a:rPr>
              <a:t>% – неналежна якість мобільних телефонів; </a:t>
            </a:r>
          </a:p>
          <a:p>
            <a:pPr algn="just"/>
            <a:r>
              <a:rPr lang="uk-UA" dirty="0" smtClean="0">
                <a:cs typeface="Times New Roman" panose="02020603050405020304" pitchFamily="18" charset="0"/>
              </a:rPr>
              <a:t>18 </a:t>
            </a:r>
            <a:r>
              <a:rPr lang="uk-UA" dirty="0">
                <a:cs typeface="Times New Roman" panose="02020603050405020304" pitchFamily="18" charset="0"/>
              </a:rPr>
              <a:t>скарг або 10</a:t>
            </a:r>
            <a:r>
              <a:rPr lang="uk-UA" dirty="0" smtClean="0">
                <a:cs typeface="Times New Roman" panose="02020603050405020304" pitchFamily="18" charset="0"/>
              </a:rPr>
              <a:t>% – порушення правил торгівлі; </a:t>
            </a:r>
          </a:p>
          <a:p>
            <a:pPr algn="just"/>
            <a:r>
              <a:rPr lang="uk-UA" dirty="0" smtClean="0">
                <a:cs typeface="Times New Roman" panose="02020603050405020304" pitchFamily="18" charset="0"/>
              </a:rPr>
              <a:t>17 </a:t>
            </a:r>
            <a:r>
              <a:rPr lang="uk-UA" dirty="0">
                <a:cs typeface="Times New Roman" panose="02020603050405020304" pitchFamily="18" charset="0"/>
              </a:rPr>
              <a:t>скарг або 10</a:t>
            </a:r>
            <a:r>
              <a:rPr lang="uk-UA" dirty="0" smtClean="0">
                <a:cs typeface="Times New Roman" panose="02020603050405020304" pitchFamily="18" charset="0"/>
              </a:rPr>
              <a:t>% – неналежна якість побутової техніки.</a:t>
            </a:r>
            <a:endParaRPr lang="ru-RU" dirty="0"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cs typeface="Times New Roman" panose="02020603050405020304" pitchFamily="18" charset="0"/>
              </a:rPr>
              <a:t>Спеціалістами </a:t>
            </a:r>
            <a:r>
              <a:rPr lang="uk-UA" dirty="0">
                <a:cs typeface="Times New Roman" panose="02020603050405020304" pitchFamily="18" charset="0"/>
              </a:rPr>
              <a:t>відділу надано </a:t>
            </a:r>
            <a:r>
              <a:rPr lang="uk-UA" b="1" dirty="0">
                <a:cs typeface="Times New Roman" panose="02020603050405020304" pitchFamily="18" charset="0"/>
              </a:rPr>
              <a:t>понад 800 консультацій</a:t>
            </a:r>
            <a:r>
              <a:rPr lang="uk-UA" dirty="0">
                <a:cs typeface="Times New Roman" panose="02020603050405020304" pitchFamily="18" charset="0"/>
              </a:rPr>
              <a:t> споживачам з питань захисту прав споживачів, відповідно до яких, питання були вирішені по суті,  без подальшого складання письмових скарг</a:t>
            </a:r>
            <a:r>
              <a:rPr lang="uk-UA" dirty="0" smtClean="0">
                <a:cs typeface="Times New Roman" panose="02020603050405020304" pitchFamily="18" charset="0"/>
              </a:rPr>
              <a:t>.</a:t>
            </a:r>
            <a:endParaRPr lang="ru-RU" dirty="0"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c5242d0938e78bb93e87eabdf99b27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556792"/>
            <a:ext cx="2952749" cy="1662112"/>
          </a:xfrm>
          <a:prstGeom prst="rect">
            <a:avLst/>
          </a:prstGeom>
        </p:spPr>
      </p:pic>
      <p:pic>
        <p:nvPicPr>
          <p:cNvPr id="6" name="Рисунок 5" descr="THPc5M_600w_350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284984"/>
            <a:ext cx="2971104" cy="1728192"/>
          </a:xfrm>
          <a:prstGeom prst="rect">
            <a:avLst/>
          </a:prstGeom>
        </p:spPr>
      </p:pic>
      <p:pic>
        <p:nvPicPr>
          <p:cNvPr id="7" name="Рисунок 6" descr="ome_to_lectronic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5085184"/>
            <a:ext cx="3024336" cy="151216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60648"/>
            <a:ext cx="8280920" cy="780937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800" b="1" dirty="0" smtClean="0">
                <a:latin typeface="+mn-lt"/>
                <a:cs typeface="Times New Roman" panose="02020603050405020304" pitchFamily="18" charset="0"/>
              </a:rPr>
              <a:t>Із загальної кількості опрацьованих звернень, більшість їх була  з наступних питань</a:t>
            </a:r>
            <a:endParaRPr lang="ru-RU" sz="2800" b="1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/>
              <a:t>Приклади з вирішення питань щодо захисту прав споживачів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63272" cy="4937760"/>
          </a:xfrm>
        </p:spPr>
        <p:txBody>
          <a:bodyPr>
            <a:noAutofit/>
          </a:bodyPr>
          <a:lstStyle/>
          <a:p>
            <a:pPr algn="just"/>
            <a:r>
              <a:rPr lang="uk-UA" sz="1600" dirty="0" smtClean="0"/>
              <a:t>Підприємець заключав договори на встановлення вікон з обов'язковою 100% передплатою, зобов’язання по договору не виконував. За результатами проведеної роботи Відділом, споживачу повернуто кошти в сумі 19 550 грн. </a:t>
            </a:r>
          </a:p>
          <a:p>
            <a:pPr algn="just"/>
            <a:r>
              <a:rPr lang="uk-UA" sz="1600" dirty="0" smtClean="0"/>
              <a:t>Після надання Відділом матеріалів до суду, заявнику повернуто кошти у сумі 15 100 грн. ще 2 споживачам за не ненадані послуги по утепленню квартир. </a:t>
            </a:r>
          </a:p>
          <a:p>
            <a:pPr algn="just"/>
            <a:r>
              <a:rPr lang="uk-UA" sz="1600" dirty="0" smtClean="0"/>
              <a:t>Завдяки опрацювання скарги Відділом, заявнику проведено обмін та встановлено нові вікна на суму 12 500 грн.</a:t>
            </a:r>
          </a:p>
          <a:p>
            <a:pPr algn="just"/>
            <a:r>
              <a:rPr lang="uk-UA" sz="1600" dirty="0" smtClean="0"/>
              <a:t>Заявнику повернуто кошти  у сумі 5 999 грн. за неналежну якість мобільного телефону «</a:t>
            </a:r>
            <a:r>
              <a:rPr lang="en-US" sz="1600" dirty="0" smtClean="0"/>
              <a:t>Huawei</a:t>
            </a:r>
            <a:r>
              <a:rPr lang="uk-UA" sz="1600" dirty="0" smtClean="0"/>
              <a:t>»</a:t>
            </a:r>
            <a:r>
              <a:rPr lang="ru-RU" sz="1600" dirty="0" smtClean="0"/>
              <a:t>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раз’ясненная</a:t>
            </a:r>
            <a:r>
              <a:rPr lang="ru-RU" sz="1600" dirty="0" smtClean="0"/>
              <a:t> </a:t>
            </a:r>
            <a:r>
              <a:rPr lang="ru-RU" sz="1600" dirty="0" err="1" smtClean="0"/>
              <a:t>вимог</a:t>
            </a:r>
            <a:r>
              <a:rPr lang="ru-RU" sz="1600" dirty="0" smtClean="0"/>
              <a:t> ЗУ «Про </a:t>
            </a:r>
            <a:r>
              <a:rPr lang="ru-RU" sz="1600" dirty="0" err="1" smtClean="0"/>
              <a:t>захист</a:t>
            </a:r>
            <a:r>
              <a:rPr lang="ru-RU" sz="1600" dirty="0" smtClean="0"/>
              <a:t> прав </a:t>
            </a:r>
            <a:r>
              <a:rPr lang="ru-RU" sz="1600" dirty="0" err="1" smtClean="0"/>
              <a:t>споживачів</a:t>
            </a:r>
            <a:r>
              <a:rPr lang="ru-RU" sz="1600" dirty="0" smtClean="0"/>
              <a:t>» </a:t>
            </a:r>
            <a:r>
              <a:rPr lang="ru-RU" sz="1600" dirty="0" err="1" smtClean="0"/>
              <a:t>адміністрації</a:t>
            </a:r>
            <a:r>
              <a:rPr lang="ru-RU" sz="1600" dirty="0" smtClean="0"/>
              <a:t> магазину. </a:t>
            </a:r>
          </a:p>
          <a:p>
            <a:pPr algn="just"/>
            <a:r>
              <a:rPr lang="ru-RU" sz="1600" dirty="0" err="1" smtClean="0"/>
              <a:t>Заявнику</a:t>
            </a:r>
            <a:r>
              <a:rPr lang="ru-RU" sz="1600" dirty="0" smtClean="0"/>
              <a:t> Кузьменко А.М. магазином п</a:t>
            </a:r>
            <a:r>
              <a:rPr lang="uk-UA" sz="1600" dirty="0" err="1" smtClean="0"/>
              <a:t>роведено</a:t>
            </a:r>
            <a:r>
              <a:rPr lang="uk-UA" sz="1600" dirty="0" smtClean="0"/>
              <a:t> обмін неналежної якості ноутбуку «ASUS», вартістю 9500 грн. </a:t>
            </a:r>
          </a:p>
          <a:p>
            <a:pPr algn="just"/>
            <a:r>
              <a:rPr lang="uk-UA" sz="1600" dirty="0" smtClean="0"/>
              <a:t>СЦ «</a:t>
            </a:r>
            <a:r>
              <a:rPr lang="uk-UA" sz="1600" dirty="0" err="1" smtClean="0"/>
              <a:t>Техносервіс</a:t>
            </a:r>
            <a:r>
              <a:rPr lang="uk-UA" sz="1600" dirty="0" smtClean="0"/>
              <a:t>» надав Акт про технічний стан витяжки «ELEUS» і споживачу повернули кошти в сумі 8 950 грн. </a:t>
            </a:r>
          </a:p>
          <a:p>
            <a:pPr algn="just"/>
            <a:r>
              <a:rPr lang="uk-UA" sz="1600" dirty="0" smtClean="0"/>
              <a:t>Завдяки своєчасно наданій консультації заявнику з приводу написання заяви до магазину «Алло», підготовленого листа-запиту, заявнику повернуто кошти за мобільний телефон «</a:t>
            </a:r>
            <a:r>
              <a:rPr lang="en-US" sz="1600" dirty="0" smtClean="0"/>
              <a:t>Sony </a:t>
            </a:r>
            <a:r>
              <a:rPr lang="en-US" sz="1600" dirty="0" err="1" smtClean="0"/>
              <a:t>Experia</a:t>
            </a:r>
            <a:r>
              <a:rPr lang="uk-UA" sz="1600" dirty="0" smtClean="0"/>
              <a:t>» неналежної якості в сумі 5 555 грн. та виплачена неустойка в розмірі 1 111 грн.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7938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cs typeface="Calibri" panose="020F0502020204030204" pitchFamily="34" charset="0"/>
              </a:rPr>
              <a:t>Основні напрямки роботи спеціалістів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11952" cy="5306144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координація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роботи об’єктів торгівлі з продажу продовольчих товарів (Якубовська С.А.);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координація роботи ринків та об’єктів торгівлі з продажу непродовольчих товарів (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Мареха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Л.Д.);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координація роботи підприємств ресторанного господарства (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Старцева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О.В.);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координація роботи підприємств з побутового обслуговування населення, діловодство відділу 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(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Сотник З.Б.);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контроль за дотриманням законодавства з питань захисту прав споживачів (</a:t>
            </a:r>
            <a:r>
              <a:rPr lang="uk-UA" dirty="0" err="1">
                <a:latin typeface="Calibri" panose="020F0502020204030204" pitchFamily="34" charset="0"/>
                <a:cs typeface="Calibri" panose="020F0502020204030204" pitchFamily="34" charset="0"/>
              </a:rPr>
              <a:t>Горбатенко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 Т.П.)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Чисельність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посадових осіб 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зменшилась на 4 одиниці з квітня </a:t>
            </a:r>
            <a:r>
              <a:rPr lang="uk-UA" dirty="0">
                <a:latin typeface="Calibri" panose="020F0502020204030204" pitchFamily="34" charset="0"/>
                <a:cs typeface="Calibri" panose="020F0502020204030204" pitchFamily="34" charset="0"/>
              </a:rPr>
              <a:t>2016 </a:t>
            </a:r>
            <a:r>
              <a:rPr lang="uk-UA" dirty="0" smtClean="0">
                <a:latin typeface="Calibri" panose="020F0502020204030204" pitchFamily="34" charset="0"/>
                <a:cs typeface="Calibri" panose="020F0502020204030204" pitchFamily="34" charset="0"/>
              </a:rPr>
              <a:t>року, але обсяги посадових обов'язків не зменшились,</a:t>
            </a:r>
            <a:r>
              <a:rPr lang="uk-UA" dirty="0" smtClean="0">
                <a:cs typeface="Calibri" panose="020F0502020204030204" pitchFamily="34" charset="0"/>
              </a:rPr>
              <a:t> кількість </a:t>
            </a:r>
            <a:r>
              <a:rPr lang="uk-UA" dirty="0">
                <a:cs typeface="Calibri" panose="020F0502020204030204" pitchFamily="34" charset="0"/>
              </a:rPr>
              <a:t>скарг від населення </a:t>
            </a:r>
            <a:r>
              <a:rPr lang="uk-UA" dirty="0" smtClean="0">
                <a:cs typeface="Calibri" panose="020F0502020204030204" pitchFamily="34" charset="0"/>
              </a:rPr>
              <a:t>на обслуговування в сфері торгівлі та придбання неякісних товарів збільшується. 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35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835086"/>
              </p:ext>
            </p:extLst>
          </p:nvPr>
        </p:nvGraphicFramePr>
        <p:xfrm>
          <a:off x="1979712" y="656667"/>
          <a:ext cx="5494338" cy="2628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9" name="Диаграмма" r:id="rId3" imgW="5501640" imgH="2865120" progId="Excel.Chart.8">
                  <p:embed/>
                </p:oleObj>
              </mc:Choice>
              <mc:Fallback>
                <p:oleObj name="Диаграмма" r:id="rId3" imgW="5501640" imgH="2865120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656667"/>
                        <a:ext cx="5494338" cy="26283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237722"/>
              </p:ext>
            </p:extLst>
          </p:nvPr>
        </p:nvGraphicFramePr>
        <p:xfrm>
          <a:off x="1979712" y="3736261"/>
          <a:ext cx="5570538" cy="2789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0" name="Диаграмма" r:id="rId5" imgW="5577840" imgH="2941320" progId="Excel.Chart.8">
                  <p:embed/>
                </p:oleObj>
              </mc:Choice>
              <mc:Fallback>
                <p:oleObj name="Диаграмма" r:id="rId5" imgW="5577840" imgH="2941320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736261"/>
                        <a:ext cx="5570538" cy="27890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23311" y="174613"/>
            <a:ext cx="545239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Динаміка кількості повернутих коштів по зверненням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щодо  захисту прав споживачів 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835696" y="3523951"/>
            <a:ext cx="55127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Динаміка кількості проведеного обміну товарів на суму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184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68089"/>
            <a:ext cx="4248472" cy="49685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/>
              <a:t>У </a:t>
            </a:r>
            <a:r>
              <a:rPr lang="uk-UA" dirty="0"/>
              <a:t>місті Суми станом на </a:t>
            </a:r>
            <a:r>
              <a:rPr lang="uk-UA" dirty="0" smtClean="0"/>
              <a:t>01.01.2019 </a:t>
            </a:r>
            <a:r>
              <a:rPr lang="uk-UA" dirty="0"/>
              <a:t>працює 11 ринків, за </a:t>
            </a:r>
            <a:r>
              <a:rPr lang="uk-UA" dirty="0" smtClean="0"/>
              <a:t>спеціалізацією: </a:t>
            </a:r>
          </a:p>
          <a:p>
            <a:pPr algn="just"/>
            <a:r>
              <a:rPr lang="uk-UA" dirty="0" smtClean="0"/>
              <a:t>1 продовольчий; </a:t>
            </a:r>
          </a:p>
          <a:p>
            <a:pPr algn="just"/>
            <a:r>
              <a:rPr lang="uk-UA" dirty="0" smtClean="0"/>
              <a:t>2 непродовольчих; </a:t>
            </a:r>
          </a:p>
          <a:p>
            <a:pPr algn="just"/>
            <a:r>
              <a:rPr lang="uk-UA" dirty="0" smtClean="0"/>
              <a:t>8 </a:t>
            </a:r>
            <a:r>
              <a:rPr lang="uk-UA" dirty="0"/>
              <a:t>змішаних, на яких </a:t>
            </a:r>
            <a:r>
              <a:rPr lang="uk-UA" dirty="0" err="1" smtClean="0"/>
              <a:t>облаштовано</a:t>
            </a:r>
            <a:r>
              <a:rPr lang="uk-UA" dirty="0" smtClean="0"/>
              <a:t>: </a:t>
            </a:r>
          </a:p>
          <a:p>
            <a:pPr algn="just"/>
            <a:r>
              <a:rPr lang="uk-UA" dirty="0" smtClean="0"/>
              <a:t>4502 </a:t>
            </a:r>
            <a:r>
              <a:rPr lang="uk-UA" dirty="0"/>
              <a:t>торгових </a:t>
            </a:r>
            <a:r>
              <a:rPr lang="uk-UA" dirty="0" smtClean="0"/>
              <a:t>місця, з них 928 місць для </a:t>
            </a:r>
            <a:r>
              <a:rPr lang="uk-UA" dirty="0"/>
              <a:t>реалізації сільськогосподарської </a:t>
            </a:r>
            <a:r>
              <a:rPr lang="uk-UA" dirty="0" smtClean="0"/>
              <a:t>продукції;</a:t>
            </a:r>
          </a:p>
          <a:p>
            <a:pPr algn="just"/>
            <a:r>
              <a:rPr lang="uk-UA" dirty="0" smtClean="0"/>
              <a:t>Чисельність працівників ринків міста становить 254 особи. </a:t>
            </a:r>
          </a:p>
          <a:p>
            <a:pPr marL="0" indent="0" algn="just">
              <a:buNone/>
            </a:pPr>
            <a:r>
              <a:rPr lang="uk-UA" dirty="0" smtClean="0"/>
              <a:t>Ринки міста відіграють важливу роль у безперебійному забезпеченню потреби мешканців у якісній сільгосппродукції та інших продовольчих товарах. </a:t>
            </a:r>
          </a:p>
          <a:p>
            <a:pPr algn="just"/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Тому, </a:t>
            </a:r>
            <a:r>
              <a:rPr lang="uk-UA" dirty="0"/>
              <a:t>ринкам </a:t>
            </a:r>
            <a:r>
              <a:rPr lang="uk-UA" dirty="0" smtClean="0"/>
              <a:t>міста Суми приділяється значна увага.  </a:t>
            </a:r>
          </a:p>
        </p:txBody>
      </p:sp>
      <p:pic>
        <p:nvPicPr>
          <p:cNvPr id="4" name="Рисунок 3" descr="ri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376772"/>
            <a:ext cx="4077204" cy="478853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455419"/>
            <a:ext cx="8229600" cy="625759"/>
          </a:xfrm>
          <a:prstGeom prst="rect">
            <a:avLst/>
          </a:prstGeom>
        </p:spPr>
        <p:txBody>
          <a:bodyPr vert="horz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/>
              <a:t>Координація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ринків</a:t>
            </a:r>
            <a:r>
              <a:rPr lang="ru-RU" b="1" dirty="0" smtClean="0"/>
              <a:t> </a:t>
            </a:r>
            <a:r>
              <a:rPr lang="ru-RU" b="1" dirty="0" err="1" smtClean="0"/>
              <a:t>міста</a:t>
            </a:r>
            <a:r>
              <a:rPr lang="ru-RU" b="1" dirty="0" smtClean="0"/>
              <a:t> </a:t>
            </a:r>
            <a:r>
              <a:rPr lang="ru-RU" b="1" dirty="0" err="1" smtClean="0"/>
              <a:t>Суми</a:t>
            </a:r>
            <a:endParaRPr lang="ru-RU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Торгова площа ринків становить 44 140 м. кв.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23117"/>
            <a:ext cx="4161652" cy="459817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/>
              <a:t>Розміщені </a:t>
            </a:r>
            <a:r>
              <a:rPr lang="uk-UA" dirty="0"/>
              <a:t>ринки на земельних ділянках відповідно до рішень Сумської міської ради та забезпечують своєчасну сплату орендної плати за користування земельними ділянками відповідно до укладених договорів</a:t>
            </a:r>
            <a:r>
              <a:rPr lang="uk-UA" dirty="0" smtClean="0"/>
              <a:t>.</a:t>
            </a:r>
          </a:p>
          <a:p>
            <a:pPr algn="just">
              <a:buNone/>
            </a:pPr>
            <a:endParaRPr lang="ru-RU" dirty="0"/>
          </a:p>
          <a:p>
            <a:pPr algn="just"/>
            <a:r>
              <a:rPr lang="uk-UA" dirty="0" smtClean="0"/>
              <a:t>Діючі </a:t>
            </a:r>
            <a:r>
              <a:rPr lang="uk-UA" dirty="0"/>
              <a:t>ринки міста  Суми на даний час забезпечують робочими місцями сумчан, дають можливість власникам вирощеної (виробленої) сільськогосподарської продукції реалізувати її надлишки</a:t>
            </a:r>
            <a:r>
              <a:rPr lang="uk-UA" dirty="0" smtClean="0"/>
              <a:t>.</a:t>
            </a:r>
          </a:p>
        </p:txBody>
      </p:sp>
      <p:pic>
        <p:nvPicPr>
          <p:cNvPr id="6" name="Рисунок 5" descr="runku.jpg"/>
          <p:cNvPicPr>
            <a:picLocks noChangeAspect="1"/>
          </p:cNvPicPr>
          <p:nvPr/>
        </p:nvPicPr>
        <p:blipFill>
          <a:blip r:embed="rId2" cstate="print"/>
          <a:srcRect l="4971" r="10528"/>
          <a:stretch>
            <a:fillRect/>
          </a:stretch>
        </p:blipFill>
        <p:spPr>
          <a:xfrm>
            <a:off x="4618852" y="3861048"/>
            <a:ext cx="4176860" cy="2304256"/>
          </a:xfrm>
          <a:prstGeom prst="rect">
            <a:avLst/>
          </a:prstGeom>
        </p:spPr>
      </p:pic>
      <p:pic>
        <p:nvPicPr>
          <p:cNvPr id="8" name="Рисунок 7" descr="68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8852" y="1262608"/>
            <a:ext cx="4176860" cy="238241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496944" cy="72008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Було проведено моніторинги стану готовності ринків міста Суми до роботи у весняно-літній період 2018 року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4896544" cy="4685506"/>
          </a:xfrm>
          <a:ln>
            <a:solidFill>
              <a:schemeClr val="bg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uk-UA" sz="1800" dirty="0"/>
              <a:t>З метою забезпечення дотримання вимог чинного законодавства у сфері торговельного обслуговування населення  на ринках міста Суми при реалізації продовольчих та непродовольчих товарів, </a:t>
            </a:r>
            <a:endParaRPr lang="uk-UA" sz="1800" dirty="0" smtClean="0"/>
          </a:p>
          <a:p>
            <a:pPr algn="just"/>
            <a:r>
              <a:rPr lang="uk-UA" sz="1800" dirty="0" smtClean="0"/>
              <a:t>недопущення </a:t>
            </a:r>
            <a:r>
              <a:rPr lang="uk-UA" sz="1800" dirty="0"/>
              <a:t>розповсюдження гострих кишкових інфекційних захворювань серед населення міста в літній період, </a:t>
            </a:r>
            <a:endParaRPr lang="uk-UA" sz="1800" dirty="0" smtClean="0"/>
          </a:p>
          <a:p>
            <a:pPr algn="just"/>
            <a:r>
              <a:rPr lang="uk-UA" sz="1800" dirty="0" err="1" smtClean="0"/>
              <a:t>Моніторінг</a:t>
            </a:r>
            <a:r>
              <a:rPr lang="uk-UA" sz="1800" dirty="0" smtClean="0"/>
              <a:t> проводився Відділом спільно </a:t>
            </a:r>
            <a:r>
              <a:rPr lang="uk-UA" sz="1800" dirty="0"/>
              <a:t>із спеціалістами Сумської регіональної державної лабораторії Державної служби України з питань безпечності харчових продуктів та захисту споживачів та Сумського міського управління </a:t>
            </a:r>
            <a:r>
              <a:rPr lang="uk-UA" sz="1800" dirty="0" err="1"/>
              <a:t>Держпродспоживслуби</a:t>
            </a:r>
            <a:r>
              <a:rPr lang="uk-UA" sz="1800" dirty="0"/>
              <a:t> у Сумській </a:t>
            </a:r>
            <a:r>
              <a:rPr lang="uk-UA" sz="1800" dirty="0" smtClean="0"/>
              <a:t>області.</a:t>
            </a:r>
            <a:endParaRPr lang="ru-RU" sz="1800" dirty="0"/>
          </a:p>
          <a:p>
            <a:pPr algn="just"/>
            <a:endParaRPr lang="ru-RU" sz="2000" dirty="0"/>
          </a:p>
        </p:txBody>
      </p:sp>
      <p:pic>
        <p:nvPicPr>
          <p:cNvPr id="4" name="Рисунок 3" descr="1281347827_sumskoj-ry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80504" y="9333656"/>
            <a:ext cx="1823103" cy="1752327"/>
          </a:xfrm>
          <a:prstGeom prst="rect">
            <a:avLst/>
          </a:prstGeom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628800"/>
            <a:ext cx="3570102" cy="1656184"/>
          </a:xfrm>
          <a:prstGeom prst="rect">
            <a:avLst/>
          </a:prstGeom>
        </p:spPr>
      </p:pic>
      <p:pic>
        <p:nvPicPr>
          <p:cNvPr id="5122" name="Picture 2" descr="http://everyday.sumy.ua/wp-content/uploads/2017/07/DSC07993-630x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01008"/>
            <a:ext cx="3570103" cy="279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8640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За результатами проведених моніторингів виконавчим комітетом Сумської міської  ради </a:t>
            </a:r>
            <a:r>
              <a:rPr lang="uk-UA" b="1" dirty="0" smtClean="0"/>
              <a:t>прийняті </a:t>
            </a:r>
            <a:r>
              <a:rPr lang="uk-UA" b="1" dirty="0"/>
              <a:t>рішення</a:t>
            </a:r>
            <a:r>
              <a:rPr lang="uk-UA" b="1" dirty="0" smtClean="0"/>
              <a:t>:</a:t>
            </a:r>
            <a:br>
              <a:rPr lang="uk-UA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4824536" cy="475252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dirty="0" smtClean="0"/>
              <a:t>Визнано незадовільною роботу </a:t>
            </a:r>
            <a:r>
              <a:rPr lang="uk-UA" dirty="0"/>
              <a:t>ринку міста Суми ТОВ «Тютюнова компанія «Суми </a:t>
            </a:r>
            <a:r>
              <a:rPr lang="uk-UA" dirty="0" err="1"/>
              <a:t>Тобакко</a:t>
            </a:r>
            <a:r>
              <a:rPr lang="uk-UA" dirty="0"/>
              <a:t>» в частині дотримання санітарних норм і правил, створення належних умов відповідно до Правил торгівлі на ринках міста Суми при реалізації </a:t>
            </a:r>
            <a:r>
              <a:rPr lang="uk-UA" dirty="0" smtClean="0"/>
              <a:t>товарів;</a:t>
            </a:r>
          </a:p>
          <a:p>
            <a:pPr algn="just">
              <a:buNone/>
            </a:pPr>
            <a:endParaRPr lang="ru-RU" dirty="0"/>
          </a:p>
          <a:p>
            <a:pPr algn="just"/>
            <a:r>
              <a:rPr lang="uk-UA" dirty="0" smtClean="0"/>
              <a:t>Керівникам </a:t>
            </a:r>
            <a:r>
              <a:rPr lang="uk-UA" dirty="0"/>
              <a:t>ринків рекомендовано усунути усі недоліки, виявлені при проведенні моніторингів, та посилити контроль за дотриманням Правил торгівлі на ринках міста Суми</a:t>
            </a:r>
            <a:r>
              <a:rPr lang="uk-UA" dirty="0" smtClean="0"/>
              <a:t>;</a:t>
            </a:r>
          </a:p>
          <a:p>
            <a:pPr algn="just">
              <a:buNone/>
            </a:pPr>
            <a:endParaRPr lang="ru-RU" dirty="0"/>
          </a:p>
          <a:p>
            <a:pPr algn="just"/>
            <a:r>
              <a:rPr lang="uk-UA" dirty="0" smtClean="0"/>
              <a:t>Сумському </a:t>
            </a:r>
            <a:r>
              <a:rPr lang="uk-UA" dirty="0"/>
              <a:t>міському управлінню Держпродспоживслужби в Сумській області та Сумській регіональній державній лабораторії Державної служби України з питань безпечності харчових продуктів та захисту </a:t>
            </a:r>
            <a:r>
              <a:rPr lang="uk-UA" dirty="0" smtClean="0"/>
              <a:t>споживачів рекомендовано здійснювати контроль за недопущенням у обігу об’єктів санітарних заходів без  документів, які повинні їх супроводжувати відповідно до вимог чинного законодавства.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licdetai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609" y="4005064"/>
            <a:ext cx="3070101" cy="2046734"/>
          </a:xfrm>
          <a:prstGeom prst="rect">
            <a:avLst/>
          </a:prstGeom>
        </p:spPr>
      </p:pic>
      <p:pic>
        <p:nvPicPr>
          <p:cNvPr id="5" name="Рисунок 4" descr="2062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484784"/>
            <a:ext cx="1905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Для забезпечення жителів міста доступними по ціні продовольчими товарами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7150" y="1268759"/>
            <a:ext cx="3640793" cy="4896543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/>
              <a:t>Підприємці </a:t>
            </a:r>
            <a:r>
              <a:rPr lang="uk-UA" dirty="0"/>
              <a:t>та товаровиробники міста залучалися до участі у обласних </a:t>
            </a:r>
            <a:r>
              <a:rPr lang="uk-UA" dirty="0" smtClean="0"/>
              <a:t>сільськогосподарських </a:t>
            </a:r>
            <a:r>
              <a:rPr lang="uk-UA" dirty="0"/>
              <a:t>ярмарках </a:t>
            </a:r>
            <a:r>
              <a:rPr lang="uk-UA" dirty="0" smtClean="0"/>
              <a:t>до: </a:t>
            </a:r>
            <a:endParaRPr lang="en-US" dirty="0" smtClean="0"/>
          </a:p>
          <a:p>
            <a:pPr algn="just"/>
            <a:r>
              <a:rPr lang="uk-UA" dirty="0" smtClean="0"/>
              <a:t>Великодніх свят;  </a:t>
            </a:r>
            <a:endParaRPr lang="en-US" dirty="0" smtClean="0"/>
          </a:p>
          <a:p>
            <a:pPr algn="just"/>
            <a:r>
              <a:rPr lang="uk-UA" dirty="0" smtClean="0"/>
              <a:t>Покрови </a:t>
            </a:r>
            <a:r>
              <a:rPr lang="uk-UA" dirty="0"/>
              <a:t>Пресвятої </a:t>
            </a:r>
            <a:r>
              <a:rPr lang="uk-UA" dirty="0" smtClean="0"/>
              <a:t>Богородиці;</a:t>
            </a:r>
            <a:endParaRPr lang="en-US" dirty="0" smtClean="0"/>
          </a:p>
          <a:p>
            <a:pPr algn="just"/>
            <a:r>
              <a:rPr lang="uk-UA" dirty="0" smtClean="0"/>
              <a:t>Новорічних </a:t>
            </a:r>
            <a:r>
              <a:rPr lang="uk-UA" dirty="0"/>
              <a:t>та Різдвяних свят. 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Ð¤Ð¾ÑÐ¾ Ð¡ÑÐ¼ÑÑÐºÐ¾Ñ ÐÐÐ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59"/>
            <a:ext cx="4091473" cy="273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4005064"/>
            <a:ext cx="3923928" cy="216023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9906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Для просування товарів місцевих товаровиробників на ринку споживчих товарів України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3384376" cy="453650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/>
              <a:t>товаровиробникам міста надавалась інформація про проведення ярмаркових заходів в інших регіонах України та за її межами:</a:t>
            </a:r>
          </a:p>
          <a:p>
            <a:pPr algn="just"/>
            <a:r>
              <a:rPr lang="uk-UA" dirty="0" smtClean="0"/>
              <a:t>Сорочинський ярмарок;</a:t>
            </a:r>
          </a:p>
          <a:p>
            <a:pPr algn="just"/>
            <a:r>
              <a:rPr lang="uk-UA" dirty="0" smtClean="0"/>
              <a:t>Фестиваль «Солодкий </a:t>
            </a:r>
            <a:r>
              <a:rPr lang="uk-UA" dirty="0" err="1" smtClean="0"/>
              <a:t>Кременчуг</a:t>
            </a:r>
            <a:r>
              <a:rPr lang="uk-UA" dirty="0" smtClean="0"/>
              <a:t>»;</a:t>
            </a:r>
          </a:p>
          <a:p>
            <a:pPr algn="just"/>
            <a:r>
              <a:rPr lang="uk-UA" dirty="0" smtClean="0"/>
              <a:t>Покровський ярмарок у                                   м. Запоріжжі;</a:t>
            </a:r>
          </a:p>
          <a:p>
            <a:pPr algn="just"/>
            <a:r>
              <a:rPr lang="uk-UA" dirty="0" smtClean="0"/>
              <a:t>Всеукраїнський благодійний ярмарок до Великодня у м. Київ.</a:t>
            </a:r>
          </a:p>
        </p:txBody>
      </p:sp>
      <p:pic>
        <p:nvPicPr>
          <p:cNvPr id="4" name="Рисунок 3" descr="Без названия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8384" y="1359994"/>
            <a:ext cx="2719818" cy="1528192"/>
          </a:xfrm>
          <a:prstGeom prst="rect">
            <a:avLst/>
          </a:prstGeom>
        </p:spPr>
      </p:pic>
      <p:pic>
        <p:nvPicPr>
          <p:cNvPr id="5" name="Рисунок 4" descr="maxresdefault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055458"/>
            <a:ext cx="2736304" cy="1539171"/>
          </a:xfrm>
          <a:prstGeom prst="rect">
            <a:avLst/>
          </a:prstGeom>
        </p:spPr>
      </p:pic>
      <p:pic>
        <p:nvPicPr>
          <p:cNvPr id="6" name="Рисунок 5" descr="1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8526" y="1324424"/>
            <a:ext cx="2268250" cy="1512167"/>
          </a:xfrm>
          <a:prstGeom prst="rect">
            <a:avLst/>
          </a:prstGeom>
        </p:spPr>
      </p:pic>
      <p:pic>
        <p:nvPicPr>
          <p:cNvPr id="7" name="Рисунок 6" descr="festival-pisanok-na-sofijsk_42784_p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797152"/>
            <a:ext cx="2688299" cy="1584176"/>
          </a:xfrm>
          <a:prstGeom prst="rect">
            <a:avLst/>
          </a:prstGeom>
        </p:spPr>
      </p:pic>
      <p:pic>
        <p:nvPicPr>
          <p:cNvPr id="8" name="Рисунок 7" descr="image-0-02-05-4a18c468626f048c0498ff33d98e9ef14122cc8cb719b177044f4d5397b598bb-V-1024x576.jpg"/>
          <p:cNvPicPr>
            <a:picLocks noChangeAspect="1"/>
          </p:cNvPicPr>
          <p:nvPr/>
        </p:nvPicPr>
        <p:blipFill>
          <a:blip r:embed="rId6" cstate="print"/>
          <a:srcRect l="5595" r="8929"/>
          <a:stretch>
            <a:fillRect/>
          </a:stretch>
        </p:blipFill>
        <p:spPr>
          <a:xfrm>
            <a:off x="6663423" y="2918520"/>
            <a:ext cx="2297874" cy="1676109"/>
          </a:xfrm>
          <a:prstGeom prst="rect">
            <a:avLst/>
          </a:prstGeom>
        </p:spPr>
      </p:pic>
      <p:pic>
        <p:nvPicPr>
          <p:cNvPr id="10" name="Рисунок 9" descr="21376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4797152"/>
            <a:ext cx="2304256" cy="158417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2016224"/>
          </a:xfrm>
        </p:spPr>
        <p:txBody>
          <a:bodyPr>
            <a:normAutofit/>
          </a:bodyPr>
          <a:lstStyle/>
          <a:p>
            <a:r>
              <a:rPr lang="uk-UA" b="1" dirty="0" smtClean="0"/>
              <a:t>З нагоди святкування Дня Незалежності України   проведено заходи: </a:t>
            </a:r>
            <a:br>
              <a:rPr lang="uk-UA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2736304" cy="3289920"/>
          </a:xfrm>
        </p:spPr>
        <p:txBody>
          <a:bodyPr>
            <a:normAutofit/>
          </a:bodyPr>
          <a:lstStyle/>
          <a:p>
            <a:r>
              <a:rPr lang="uk-UA" dirty="0" smtClean="0"/>
              <a:t>фестиваль напоїв, сиру та джазу </a:t>
            </a:r>
          </a:p>
          <a:p>
            <a:pPr>
              <a:buNone/>
            </a:pPr>
            <a:r>
              <a:rPr lang="uk-UA" dirty="0" smtClean="0"/>
              <a:t>    «</a:t>
            </a:r>
            <a:r>
              <a:rPr lang="en-US" dirty="0" smtClean="0"/>
              <a:t>WINE</a:t>
            </a:r>
            <a:r>
              <a:rPr lang="uk-UA" dirty="0" smtClean="0"/>
              <a:t>  </a:t>
            </a:r>
            <a:r>
              <a:rPr lang="en-US" dirty="0" smtClean="0"/>
              <a:t>FEST</a:t>
            </a:r>
            <a:r>
              <a:rPr lang="uk-UA" dirty="0" smtClean="0"/>
              <a:t>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8591" y="1322423"/>
            <a:ext cx="2611519" cy="2103187"/>
          </a:xfrm>
          <a:prstGeom prst="rect">
            <a:avLst/>
          </a:prstGeom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186" y="4941168"/>
            <a:ext cx="2525704" cy="1459695"/>
          </a:xfrm>
          <a:prstGeom prst="rect">
            <a:avLst/>
          </a:prstGeom>
        </p:spPr>
      </p:pic>
      <p:pic>
        <p:nvPicPr>
          <p:cNvPr id="11" name="Рисунок 10" descr="ВінФес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268760"/>
            <a:ext cx="3312368" cy="2592288"/>
          </a:xfrm>
          <a:prstGeom prst="rect">
            <a:avLst/>
          </a:prstGeom>
        </p:spPr>
      </p:pic>
      <p:pic>
        <p:nvPicPr>
          <p:cNvPr id="14" name="Рисунок 13" descr="IMG_199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68592" y="4672671"/>
            <a:ext cx="2611520" cy="1728192"/>
          </a:xfrm>
          <a:prstGeom prst="rect">
            <a:avLst/>
          </a:prstGeom>
        </p:spPr>
      </p:pic>
      <p:pic>
        <p:nvPicPr>
          <p:cNvPr id="16" name="Рисунок 15" descr="IMG_19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9532" y="3054415"/>
            <a:ext cx="2556284" cy="1728192"/>
          </a:xfrm>
          <a:prstGeom prst="rect">
            <a:avLst/>
          </a:prstGeom>
        </p:spPr>
      </p:pic>
      <p:pic>
        <p:nvPicPr>
          <p:cNvPr id="18" name="Рисунок 17" descr="IMG_198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61814" y="3933055"/>
            <a:ext cx="3302673" cy="2467807"/>
          </a:xfrm>
          <a:prstGeom prst="rect">
            <a:avLst/>
          </a:prstGeom>
        </p:spPr>
      </p:pic>
      <p:pic>
        <p:nvPicPr>
          <p:cNvPr id="19" name="Рисунок 18" descr="IMG_199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68592" y="3482605"/>
            <a:ext cx="2611520" cy="113307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1988840"/>
          </a:xfrm>
        </p:spPr>
        <p:txBody>
          <a:bodyPr>
            <a:normAutofit/>
          </a:bodyPr>
          <a:lstStyle/>
          <a:p>
            <a:r>
              <a:rPr lang="uk-UA" sz="2700" b="1" dirty="0" smtClean="0"/>
              <a:t>З нагоди святкування Дня Незалежності України   проведено заходи: фестиваль вуличної їжі  та фарб Халі «</a:t>
            </a:r>
            <a:r>
              <a:rPr lang="en-US" sz="2700" b="1" dirty="0" smtClean="0"/>
              <a:t>S</a:t>
            </a:r>
            <a:r>
              <a:rPr lang="uk-UA" sz="2700" b="1" dirty="0" smtClean="0"/>
              <a:t>-публіка»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ru-RU" b="1" dirty="0"/>
          </a:p>
        </p:txBody>
      </p:sp>
      <p:pic>
        <p:nvPicPr>
          <p:cNvPr id="4" name="Содержимое 3" descr="с-публік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779280" y="3789040"/>
            <a:ext cx="2172368" cy="2458265"/>
          </a:xfrm>
          <a:prstGeom prst="rect">
            <a:avLst/>
          </a:prstGeom>
        </p:spPr>
      </p:pic>
      <p:pic>
        <p:nvPicPr>
          <p:cNvPr id="5" name="Рисунок 4" descr="с-публі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357298"/>
            <a:ext cx="3135974" cy="2302716"/>
          </a:xfrm>
          <a:prstGeom prst="rect">
            <a:avLst/>
          </a:prstGeom>
        </p:spPr>
      </p:pic>
      <p:pic>
        <p:nvPicPr>
          <p:cNvPr id="6" name="Рисунок 5" descr="С-публік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693967"/>
            <a:ext cx="3131114" cy="2553337"/>
          </a:xfrm>
          <a:prstGeom prst="rect">
            <a:avLst/>
          </a:prstGeom>
        </p:spPr>
      </p:pic>
      <p:pic>
        <p:nvPicPr>
          <p:cNvPr id="7" name="Рисунок 6" descr="С-публік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86001" y="3823994"/>
            <a:ext cx="2933928" cy="2423310"/>
          </a:xfrm>
          <a:prstGeom prst="rect">
            <a:avLst/>
          </a:prstGeom>
        </p:spPr>
      </p:pic>
      <p:pic>
        <p:nvPicPr>
          <p:cNvPr id="8" name="Рисунок 7" descr="С-публік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1357299"/>
            <a:ext cx="3131114" cy="2246184"/>
          </a:xfrm>
          <a:prstGeom prst="rect">
            <a:avLst/>
          </a:prstGeom>
        </p:spPr>
      </p:pic>
      <p:pic>
        <p:nvPicPr>
          <p:cNvPr id="10" name="Рисунок 9" descr="С-публік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1357298"/>
            <a:ext cx="2147400" cy="233301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Проведення міського конкурсу «Кращий сумський кондитер»</a:t>
            </a:r>
            <a:r>
              <a:rPr lang="uk-UA" b="1" dirty="0"/>
              <a:t> </a:t>
            </a:r>
            <a:r>
              <a:rPr lang="uk-UA" b="1" dirty="0" smtClean="0"/>
              <a:t>до </a:t>
            </a:r>
            <a:r>
              <a:rPr lang="uk-UA" b="1" dirty="0"/>
              <a:t>Дня міста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1882552" cy="496855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dirty="0" smtClean="0"/>
              <a:t>Мета - популяризація </a:t>
            </a:r>
            <a:r>
              <a:rPr lang="uk-UA" dirty="0"/>
              <a:t>професії кулінара, </a:t>
            </a:r>
            <a:r>
              <a:rPr lang="uk-UA" dirty="0" smtClean="0"/>
              <a:t>обмін </a:t>
            </a:r>
            <a:r>
              <a:rPr lang="uk-UA" dirty="0"/>
              <a:t>досвідом  майстрів кондитерської </a:t>
            </a:r>
            <a:r>
              <a:rPr lang="uk-UA" dirty="0" smtClean="0"/>
              <a:t>справи</a:t>
            </a:r>
            <a:r>
              <a:rPr lang="uk-UA" b="1" dirty="0" smtClean="0"/>
              <a:t>.</a:t>
            </a:r>
            <a:r>
              <a:rPr lang="uk-UA" dirty="0" smtClean="0"/>
              <a:t> </a:t>
            </a:r>
          </a:p>
          <a:p>
            <a:pPr algn="just"/>
            <a:r>
              <a:rPr lang="uk-UA" dirty="0" smtClean="0"/>
              <a:t>У </a:t>
            </a:r>
            <a:r>
              <a:rPr lang="uk-UA" dirty="0"/>
              <a:t>конкурсі </a:t>
            </a:r>
            <a:r>
              <a:rPr lang="uk-UA" dirty="0" smtClean="0"/>
              <a:t>взяли участь </a:t>
            </a:r>
            <a:r>
              <a:rPr lang="uk-UA" dirty="0"/>
              <a:t>11 кондитерів з </a:t>
            </a:r>
            <a:endParaRPr lang="uk-UA" dirty="0" smtClean="0"/>
          </a:p>
          <a:p>
            <a:pPr algn="just"/>
            <a:r>
              <a:rPr lang="uk-UA" dirty="0" smtClean="0"/>
              <a:t>підприємств </a:t>
            </a:r>
            <a:r>
              <a:rPr lang="uk-UA" dirty="0"/>
              <a:t>ресторанного господарства</a:t>
            </a:r>
            <a:r>
              <a:rPr lang="uk-UA" dirty="0" smtClean="0"/>
              <a:t>,</a:t>
            </a:r>
          </a:p>
          <a:p>
            <a:pPr algn="just"/>
            <a:r>
              <a:rPr lang="uk-UA" dirty="0" smtClean="0"/>
              <a:t>виробників </a:t>
            </a:r>
            <a:r>
              <a:rPr lang="uk-UA" dirty="0"/>
              <a:t>кондитерських виробів  </a:t>
            </a:r>
            <a:endParaRPr lang="uk-UA" dirty="0" smtClean="0"/>
          </a:p>
          <a:p>
            <a:pPr algn="just"/>
            <a:r>
              <a:rPr lang="uk-UA" dirty="0" smtClean="0"/>
              <a:t>та </a:t>
            </a:r>
            <a:r>
              <a:rPr lang="uk-UA" dirty="0"/>
              <a:t>кондитери  - початківці – учні навчальних закладів міста Суми. 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Рисунок 3" descr="IMG_79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196753"/>
            <a:ext cx="2277831" cy="1519714"/>
          </a:xfrm>
          <a:prstGeom prst="rect">
            <a:avLst/>
          </a:prstGeom>
        </p:spPr>
      </p:pic>
      <p:pic>
        <p:nvPicPr>
          <p:cNvPr id="5" name="Рисунок 4" descr="IMG_79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96752"/>
            <a:ext cx="2028789" cy="1435845"/>
          </a:xfrm>
          <a:prstGeom prst="rect">
            <a:avLst/>
          </a:prstGeom>
        </p:spPr>
      </p:pic>
      <p:pic>
        <p:nvPicPr>
          <p:cNvPr id="7" name="Рисунок 6" descr="IMG_7913.JPG"/>
          <p:cNvPicPr>
            <a:picLocks noChangeAspect="1"/>
          </p:cNvPicPr>
          <p:nvPr/>
        </p:nvPicPr>
        <p:blipFill>
          <a:blip r:embed="rId4" cstate="print"/>
          <a:srcRect r="19999"/>
          <a:stretch>
            <a:fillRect/>
          </a:stretch>
        </p:blipFill>
        <p:spPr>
          <a:xfrm>
            <a:off x="6884283" y="1196752"/>
            <a:ext cx="1998971" cy="1407914"/>
          </a:xfrm>
          <a:prstGeom prst="rect">
            <a:avLst/>
          </a:prstGeom>
        </p:spPr>
      </p:pic>
      <p:pic>
        <p:nvPicPr>
          <p:cNvPr id="9" name="Рисунок 8" descr="IMG_80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2716" y="2786058"/>
            <a:ext cx="1900538" cy="1612764"/>
          </a:xfrm>
          <a:prstGeom prst="rect">
            <a:avLst/>
          </a:prstGeom>
        </p:spPr>
      </p:pic>
      <p:pic>
        <p:nvPicPr>
          <p:cNvPr id="15" name="Рисунок 14" descr="IMG_79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4029" y="4593844"/>
            <a:ext cx="1831439" cy="1571460"/>
          </a:xfrm>
          <a:prstGeom prst="rect">
            <a:avLst/>
          </a:prstGeom>
        </p:spPr>
      </p:pic>
      <p:pic>
        <p:nvPicPr>
          <p:cNvPr id="16" name="Рисунок 15" descr="IMG_79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2786058"/>
            <a:ext cx="2168267" cy="1651054"/>
          </a:xfrm>
          <a:prstGeom prst="rect">
            <a:avLst/>
          </a:prstGeom>
        </p:spPr>
      </p:pic>
      <p:pic>
        <p:nvPicPr>
          <p:cNvPr id="18" name="Рисунок 17" descr="IMG_791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9752" y="4581128"/>
            <a:ext cx="2277831" cy="1584176"/>
          </a:xfrm>
          <a:prstGeom prst="rect">
            <a:avLst/>
          </a:prstGeom>
        </p:spPr>
      </p:pic>
      <p:pic>
        <p:nvPicPr>
          <p:cNvPr id="21" name="Рисунок 20" descr="IMG_796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339752" y="2786058"/>
            <a:ext cx="2277831" cy="1651054"/>
          </a:xfrm>
          <a:prstGeom prst="rect">
            <a:avLst/>
          </a:prstGeom>
        </p:spPr>
      </p:pic>
      <p:pic>
        <p:nvPicPr>
          <p:cNvPr id="25" name="Рисунок 24" descr="IMG_795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57329" y="4581128"/>
            <a:ext cx="2126954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uk-UA" dirty="0">
                <a:cs typeface="Times New Roman" panose="02020603050405020304" pitchFamily="18" charset="0"/>
              </a:rPr>
              <a:t>Станом на 01.01.2019 року в м. Суми </a:t>
            </a:r>
            <a:r>
              <a:rPr lang="uk-UA" dirty="0" smtClean="0">
                <a:cs typeface="Times New Roman" panose="02020603050405020304" pitchFamily="18" charset="0"/>
              </a:rPr>
              <a:t>працює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496944" cy="273630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uk-UA" dirty="0" smtClean="0">
                <a:cs typeface="Times New Roman" panose="02020603050405020304" pitchFamily="18" charset="0"/>
              </a:rPr>
              <a:t>близько </a:t>
            </a:r>
            <a:r>
              <a:rPr lang="uk-UA" b="1" dirty="0">
                <a:cs typeface="Times New Roman" panose="02020603050405020304" pitchFamily="18" charset="0"/>
              </a:rPr>
              <a:t>1300 магазинів</a:t>
            </a:r>
            <a:r>
              <a:rPr lang="uk-UA" dirty="0">
                <a:cs typeface="Times New Roman" panose="02020603050405020304" pitchFamily="18" charset="0"/>
              </a:rPr>
              <a:t> (</a:t>
            </a:r>
            <a:r>
              <a:rPr lang="uk-UA" b="1" dirty="0" smtClean="0">
                <a:cs typeface="Times New Roman" panose="02020603050405020304" pitchFamily="18" charset="0"/>
              </a:rPr>
              <a:t>450 </a:t>
            </a:r>
            <a:r>
              <a:rPr lang="uk-UA" b="1" dirty="0">
                <a:cs typeface="Times New Roman" panose="02020603050405020304" pitchFamily="18" charset="0"/>
              </a:rPr>
              <a:t>продовольчих</a:t>
            </a:r>
            <a:r>
              <a:rPr lang="uk-UA" dirty="0">
                <a:cs typeface="Times New Roman" panose="02020603050405020304" pitchFamily="18" charset="0"/>
              </a:rPr>
              <a:t>, із них 30 супермаркетів: «Сільпо», «ЕКО - маркет»,  «АТБ маркет», «Сам маркет», «Кошик», «</a:t>
            </a:r>
            <a:r>
              <a:rPr lang="uk-UA" dirty="0" err="1">
                <a:cs typeface="Times New Roman" panose="02020603050405020304" pitchFamily="18" charset="0"/>
              </a:rPr>
              <a:t>Амбар</a:t>
            </a:r>
            <a:r>
              <a:rPr lang="uk-UA" dirty="0">
                <a:cs typeface="Times New Roman" panose="02020603050405020304" pitchFamily="18" charset="0"/>
              </a:rPr>
              <a:t>», «Наш маркет»; </a:t>
            </a:r>
            <a:endParaRPr lang="uk-UA" dirty="0" smtClean="0">
              <a:cs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cs typeface="Times New Roman" panose="02020603050405020304" pitchFamily="18" charset="0"/>
              </a:rPr>
              <a:t>850 </a:t>
            </a:r>
            <a:r>
              <a:rPr lang="uk-UA" b="1" dirty="0">
                <a:cs typeface="Times New Roman" panose="02020603050405020304" pitchFamily="18" charset="0"/>
              </a:rPr>
              <a:t>непродовольчих</a:t>
            </a:r>
            <a:r>
              <a:rPr lang="uk-UA" dirty="0">
                <a:cs typeface="Times New Roman" panose="02020603050405020304" pitchFamily="18" charset="0"/>
              </a:rPr>
              <a:t>, із них: </a:t>
            </a:r>
            <a:r>
              <a:rPr lang="uk-UA" dirty="0" smtClean="0">
                <a:cs typeface="Times New Roman" panose="02020603050405020304" pitchFamily="18" charset="0"/>
              </a:rPr>
              <a:t>по </a:t>
            </a:r>
            <a:r>
              <a:rPr lang="uk-UA" dirty="0">
                <a:cs typeface="Times New Roman" panose="02020603050405020304" pitchFamily="18" charset="0"/>
              </a:rPr>
              <a:t>реалізації побутової техніки: «Ельдорадо», «</a:t>
            </a:r>
            <a:r>
              <a:rPr lang="en-US" dirty="0" err="1">
                <a:cs typeface="Times New Roman" panose="02020603050405020304" pitchFamily="18" charset="0"/>
              </a:rPr>
              <a:t>Comfi</a:t>
            </a:r>
            <a:r>
              <a:rPr lang="uk-UA" dirty="0">
                <a:cs typeface="Times New Roman" panose="02020603050405020304" pitchFamily="18" charset="0"/>
              </a:rPr>
              <a:t>», «Фокстрот»; маркет будівельних матеріалів «Рона», «</a:t>
            </a:r>
            <a:r>
              <a:rPr lang="uk-UA" dirty="0" err="1">
                <a:cs typeface="Times New Roman" panose="02020603050405020304" pitchFamily="18" charset="0"/>
              </a:rPr>
              <a:t>Віста</a:t>
            </a:r>
            <a:r>
              <a:rPr lang="uk-UA" dirty="0">
                <a:cs typeface="Times New Roman" panose="02020603050405020304" pitchFamily="18" charset="0"/>
              </a:rPr>
              <a:t>», «Епіцентр</a:t>
            </a:r>
            <a:r>
              <a:rPr lang="uk-UA" dirty="0" smtClean="0">
                <a:cs typeface="Times New Roman" panose="02020603050405020304" pitchFamily="18" charset="0"/>
              </a:rPr>
              <a:t>»; три </a:t>
            </a:r>
            <a:r>
              <a:rPr lang="uk-UA" dirty="0">
                <a:cs typeface="Times New Roman" panose="02020603050405020304" pitchFamily="18" charset="0"/>
              </a:rPr>
              <a:t>торгово-розважальні центри: «Лавина», «Атріум», «Мануфактура» з використанням сучасної сервісної інфраструктури, </a:t>
            </a:r>
            <a:r>
              <a:rPr lang="uk-UA" dirty="0" smtClean="0">
                <a:cs typeface="Times New Roman" panose="02020603050405020304" pitchFamily="18" charset="0"/>
              </a:rPr>
              <a:t>наданням </a:t>
            </a:r>
            <a:r>
              <a:rPr lang="uk-UA" dirty="0">
                <a:cs typeface="Times New Roman" panose="02020603050405020304" pitchFamily="18" charset="0"/>
              </a:rPr>
              <a:t>населенню додаткових послуг: продаж товарів в кредит, доставка товарів додому, знижки постійним покупцям за дисконтними картками; </a:t>
            </a:r>
            <a:endParaRPr lang="uk-UA" dirty="0" smtClean="0">
              <a:cs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cs typeface="Times New Roman" panose="02020603050405020304" pitchFamily="18" charset="0"/>
              </a:rPr>
              <a:t>410</a:t>
            </a:r>
            <a:r>
              <a:rPr lang="uk-UA" dirty="0" smtClean="0">
                <a:cs typeface="Times New Roman" panose="02020603050405020304" pitchFamily="18" charset="0"/>
              </a:rPr>
              <a:t> </a:t>
            </a:r>
            <a:r>
              <a:rPr lang="uk-UA" dirty="0">
                <a:cs typeface="Times New Roman" panose="02020603050405020304" pitchFamily="18" charset="0"/>
              </a:rPr>
              <a:t>закладів ресторанного господарства (із них 290 -загальнодоступних) з сучасним інтер’єром, вишуканою кухнею та високим рівнем обслуговування; </a:t>
            </a:r>
            <a:endParaRPr lang="uk-UA" dirty="0" smtClean="0">
              <a:cs typeface="Times New Roman" panose="02020603050405020304" pitchFamily="18" charset="0"/>
            </a:endParaRPr>
          </a:p>
          <a:p>
            <a:pPr algn="just"/>
            <a:r>
              <a:rPr lang="uk-UA" b="1" dirty="0" smtClean="0">
                <a:cs typeface="Times New Roman" panose="02020603050405020304" pitchFamily="18" charset="0"/>
              </a:rPr>
              <a:t>810</a:t>
            </a:r>
            <a:r>
              <a:rPr lang="uk-UA" dirty="0" smtClean="0">
                <a:cs typeface="Times New Roman" panose="02020603050405020304" pitchFamily="18" charset="0"/>
              </a:rPr>
              <a:t> </a:t>
            </a:r>
            <a:r>
              <a:rPr lang="uk-UA" dirty="0">
                <a:cs typeface="Times New Roman" panose="02020603050405020304" pitchFamily="18" charset="0"/>
              </a:rPr>
              <a:t>підприємств по наданню побутових послуг </a:t>
            </a:r>
            <a:r>
              <a:rPr lang="uk-UA" dirty="0" smtClean="0">
                <a:cs typeface="Times New Roman" panose="02020603050405020304" pitchFamily="18" charset="0"/>
              </a:rPr>
              <a:t>населенню серед </a:t>
            </a:r>
            <a:r>
              <a:rPr lang="uk-UA" dirty="0">
                <a:cs typeface="Times New Roman" panose="02020603050405020304" pitchFamily="18" charset="0"/>
              </a:rPr>
              <a:t>яких  </a:t>
            </a:r>
            <a:r>
              <a:rPr lang="uk-UA" dirty="0" smtClean="0">
                <a:cs typeface="Times New Roman" panose="02020603050405020304" pitchFamily="18" charset="0"/>
              </a:rPr>
              <a:t>домінують: послуги </a:t>
            </a:r>
            <a:r>
              <a:rPr lang="uk-UA" dirty="0">
                <a:cs typeface="Times New Roman" panose="02020603050405020304" pitchFamily="18" charset="0"/>
              </a:rPr>
              <a:t>перукарень та салонів краси; </a:t>
            </a:r>
            <a:r>
              <a:rPr lang="uk-UA" dirty="0" smtClean="0">
                <a:cs typeface="Times New Roman" panose="02020603050405020304" pitchFamily="18" charset="0"/>
              </a:rPr>
              <a:t>з </a:t>
            </a:r>
            <a:r>
              <a:rPr lang="uk-UA" dirty="0">
                <a:cs typeface="Times New Roman" panose="02020603050405020304" pitchFamily="18" charset="0"/>
              </a:rPr>
              <a:t>прокату речей особистого користування та побутових </a:t>
            </a:r>
            <a:r>
              <a:rPr lang="uk-UA" dirty="0" smtClean="0">
                <a:cs typeface="Times New Roman" panose="02020603050405020304" pitchFamily="18" charset="0"/>
              </a:rPr>
              <a:t>товарів; з </a:t>
            </a:r>
            <a:r>
              <a:rPr lang="uk-UA" dirty="0">
                <a:cs typeface="Times New Roman" panose="02020603050405020304" pitchFamily="18" charset="0"/>
              </a:rPr>
              <a:t>пошиття та ремонту взуття; </a:t>
            </a:r>
            <a:r>
              <a:rPr lang="uk-UA" dirty="0" smtClean="0">
                <a:cs typeface="Times New Roman" panose="02020603050405020304" pitchFamily="18" charset="0"/>
              </a:rPr>
              <a:t>технічного </a:t>
            </a:r>
            <a:r>
              <a:rPr lang="uk-UA" dirty="0">
                <a:cs typeface="Times New Roman" panose="02020603050405020304" pitchFamily="18" charset="0"/>
              </a:rPr>
              <a:t>обслуговування автомобілів. </a:t>
            </a:r>
            <a:endParaRPr lang="ru-RU" dirty="0"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545135"/>
              </p:ext>
            </p:extLst>
          </p:nvPr>
        </p:nvGraphicFramePr>
        <p:xfrm>
          <a:off x="1573530" y="3573016"/>
          <a:ext cx="5996940" cy="3014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9"/>
            <a:ext cx="8856984" cy="1008112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Проведення</a:t>
            </a:r>
            <a:r>
              <a:rPr lang="uk-UA" sz="2000" dirty="0" smtClean="0"/>
              <a:t> </a:t>
            </a:r>
            <a:r>
              <a:rPr lang="uk-UA" sz="2000" b="1" dirty="0" smtClean="0"/>
              <a:t>щорічного відкритого Сумського регіонального чемпіонату з перукарського мистецтва, нігтьової естетики та макіяжу (травень 2018 року)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3168352" cy="50405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/>
              <a:t>Мета - створення </a:t>
            </a:r>
            <a:r>
              <a:rPr lang="uk-UA" dirty="0"/>
              <a:t>умов для реалізації потенціалу молодих спеціалістів, підвищення іміджу міста Суми, створення нових робочих </a:t>
            </a:r>
            <a:r>
              <a:rPr lang="uk-UA" dirty="0" smtClean="0"/>
              <a:t>місць.</a:t>
            </a:r>
          </a:p>
          <a:p>
            <a:pPr algn="just"/>
            <a:r>
              <a:rPr lang="uk-UA" dirty="0" smtClean="0"/>
              <a:t>До </a:t>
            </a:r>
            <a:r>
              <a:rPr lang="uk-UA" dirty="0"/>
              <a:t>участі у </a:t>
            </a:r>
            <a:r>
              <a:rPr lang="uk-UA" dirty="0" smtClean="0"/>
              <a:t>чемпіонаті залучались судді </a:t>
            </a:r>
            <a:r>
              <a:rPr lang="uk-UA" dirty="0"/>
              <a:t>міжнародного класу. </a:t>
            </a:r>
            <a:endParaRPr lang="uk-UA" dirty="0" smtClean="0"/>
          </a:p>
          <a:p>
            <a:pPr algn="just"/>
            <a:r>
              <a:rPr lang="uk-UA" dirty="0" smtClean="0"/>
              <a:t>Загальна </a:t>
            </a:r>
            <a:r>
              <a:rPr lang="uk-UA" dirty="0"/>
              <a:t>кількість учасників чемпіонату </a:t>
            </a:r>
            <a:r>
              <a:rPr lang="uk-UA" dirty="0" smtClean="0"/>
              <a:t>– </a:t>
            </a:r>
            <a:r>
              <a:rPr lang="uk-UA" dirty="0"/>
              <a:t>220  з </a:t>
            </a:r>
            <a:r>
              <a:rPr lang="uk-UA" dirty="0" smtClean="0"/>
              <a:t>міста </a:t>
            </a:r>
            <a:r>
              <a:rPr lang="uk-UA" dirty="0"/>
              <a:t>Суми, Харків, Білопілля, Тростянець, Ромни, Конотоп, Шостка, Миргород, Полтава, в тому числі – 126 учнів навчальних  закладів </a:t>
            </a:r>
            <a:r>
              <a:rPr lang="uk-UA" dirty="0" smtClean="0"/>
              <a:t>міста </a:t>
            </a:r>
            <a:r>
              <a:rPr lang="uk-UA" dirty="0"/>
              <a:t>Суми та Сумської області. </a:t>
            </a:r>
            <a:endParaRPr lang="ru-RU" dirty="0"/>
          </a:p>
          <a:p>
            <a:pPr algn="just"/>
            <a:r>
              <a:rPr lang="uk-UA" dirty="0"/>
              <a:t>З 127 призових  місць, 77 (або 61%)  обійняли   сумчани</a:t>
            </a:r>
            <a:r>
              <a:rPr lang="uk-UA" dirty="0" smtClean="0"/>
              <a:t>.</a:t>
            </a: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0521" y="1269721"/>
            <a:ext cx="2615856" cy="1547363"/>
          </a:xfrm>
          <a:prstGeom prst="rect">
            <a:avLst/>
          </a:prstGeom>
        </p:spPr>
      </p:pic>
      <p:pic>
        <p:nvPicPr>
          <p:cNvPr id="7" name="Рисунок 6" descr="images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9314" y="2986244"/>
            <a:ext cx="2761763" cy="1449712"/>
          </a:xfrm>
          <a:prstGeom prst="rect">
            <a:avLst/>
          </a:prstGeom>
        </p:spPr>
      </p:pic>
      <p:pic>
        <p:nvPicPr>
          <p:cNvPr id="8" name="Рисунок 7" descr="images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280632"/>
            <a:ext cx="2756633" cy="1560439"/>
          </a:xfrm>
          <a:prstGeom prst="rect">
            <a:avLst/>
          </a:prstGeom>
        </p:spPr>
      </p:pic>
      <p:pic>
        <p:nvPicPr>
          <p:cNvPr id="10" name="Рисунок 9" descr="images (1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86028" y="4581128"/>
            <a:ext cx="2762485" cy="1663417"/>
          </a:xfrm>
          <a:prstGeom prst="rect">
            <a:avLst/>
          </a:prstGeom>
        </p:spPr>
      </p:pic>
      <p:pic>
        <p:nvPicPr>
          <p:cNvPr id="11" name="Рисунок 10" descr="Без названия (7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38171" y="2962256"/>
            <a:ext cx="2628253" cy="1473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513" y="4581128"/>
            <a:ext cx="2717911" cy="1663417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24936" cy="1152128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/>
              <a:t>ДЯКУЮ ЗА УВАГУ!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147248" cy="5392256"/>
          </a:xfrm>
          <a:effectLst>
            <a:softEdge rad="63500"/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uk-UA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uk-UA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uk-UA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Відділ торгівлі, побуту </a:t>
            </a:r>
          </a:p>
          <a:p>
            <a:pPr marL="0" indent="0" algn="ctr">
              <a:buNone/>
            </a:pPr>
            <a:r>
              <a:rPr lang="uk-UA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та </a:t>
            </a:r>
          </a:p>
          <a:p>
            <a:pPr marL="0" indent="0" algn="ctr">
              <a:buNone/>
            </a:pPr>
            <a:r>
              <a:rPr lang="uk-UA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захисту прав споживачів </a:t>
            </a:r>
          </a:p>
          <a:p>
            <a:pPr marL="0" indent="0" algn="ctr">
              <a:buNone/>
            </a:pPr>
            <a:r>
              <a:rPr lang="uk-UA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Сумської міської ради</a:t>
            </a:r>
          </a:p>
          <a:p>
            <a:pPr marL="0" indent="0" algn="ctr">
              <a:buNone/>
            </a:pPr>
            <a:endParaRPr lang="uk-UA" sz="2800" b="1" dirty="0" smtClean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uk-UA" sz="2800" b="1" dirty="0" smtClean="0">
                <a:cs typeface="Calibri" panose="020F0502020204030204" pitchFamily="34" charset="0"/>
              </a:rPr>
              <a:t>м</a:t>
            </a:r>
            <a:r>
              <a:rPr lang="uk-UA" sz="2800" b="1" dirty="0">
                <a:cs typeface="Calibri" panose="020F0502020204030204" pitchFamily="34" charset="0"/>
              </a:rPr>
              <a:t>. Суми, вул. Горького, 21, </a:t>
            </a:r>
            <a:endParaRPr lang="uk-UA" sz="2800" b="1" dirty="0" smtClean="0"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uk-UA" sz="2800" b="1" dirty="0" err="1" smtClean="0">
                <a:cs typeface="Calibri" panose="020F0502020204030204" pitchFamily="34" charset="0"/>
              </a:rPr>
              <a:t>каб</a:t>
            </a:r>
            <a:r>
              <a:rPr lang="uk-UA" sz="2800" b="1" dirty="0">
                <a:cs typeface="Calibri" panose="020F0502020204030204" pitchFamily="34" charset="0"/>
              </a:rPr>
              <a:t>. № 207а</a:t>
            </a:r>
            <a:r>
              <a:rPr lang="uk-UA" sz="2800" b="1" dirty="0" smtClean="0">
                <a:cs typeface="Calibri" panose="020F0502020204030204" pitchFamily="34" charset="0"/>
              </a:rPr>
              <a:t>, 208, 209, 210</a:t>
            </a:r>
            <a:r>
              <a:rPr lang="uk-UA" sz="2800" b="1" dirty="0">
                <a:cs typeface="Calibri" panose="020F0502020204030204" pitchFamily="34" charset="0"/>
              </a:rPr>
              <a:t>,</a:t>
            </a:r>
            <a:br>
              <a:rPr lang="uk-UA" sz="2800" b="1" dirty="0">
                <a:cs typeface="Calibri" panose="020F0502020204030204" pitchFamily="34" charset="0"/>
              </a:rPr>
            </a:br>
            <a:r>
              <a:rPr lang="uk-UA" sz="2800" b="1" dirty="0">
                <a:cs typeface="Calibri" panose="020F0502020204030204" pitchFamily="34" charset="0"/>
              </a:rPr>
              <a:t>№ </a:t>
            </a:r>
            <a:r>
              <a:rPr lang="uk-UA" sz="2800" b="1" dirty="0" err="1">
                <a:cs typeface="Calibri" panose="020F0502020204030204" pitchFamily="34" charset="0"/>
              </a:rPr>
              <a:t>тел</a:t>
            </a:r>
            <a:r>
              <a:rPr lang="uk-UA" sz="2800" b="1" dirty="0" smtClean="0">
                <a:cs typeface="Calibri" panose="020F0502020204030204" pitchFamily="34" charset="0"/>
              </a:rPr>
              <a:t>. 700-656, 700-652</a:t>
            </a:r>
            <a:r>
              <a:rPr lang="uk-UA" sz="2800" b="1" dirty="0">
                <a:cs typeface="Calibri" panose="020F0502020204030204" pitchFamily="34" charset="0"/>
              </a:rPr>
              <a:t>, </a:t>
            </a:r>
            <a:r>
              <a:rPr lang="uk-UA" sz="2800" b="1" dirty="0" smtClean="0">
                <a:cs typeface="Calibri" panose="020F0502020204030204" pitchFamily="34" charset="0"/>
              </a:rPr>
              <a:t>700-650, 700-654</a:t>
            </a:r>
          </a:p>
          <a:p>
            <a:pPr marL="0" indent="0" algn="ctr">
              <a:buNone/>
            </a:pPr>
            <a:r>
              <a:rPr lang="en-US" b="1" dirty="0"/>
              <a:t>email</a:t>
            </a:r>
            <a:r>
              <a:rPr lang="ru-RU" b="1" dirty="0"/>
              <a:t>: torg@smr.gov.ua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-315416"/>
            <a:ext cx="8942249" cy="2376263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cs typeface="Calibri" panose="020F0502020204030204" pitchFamily="34" charset="0"/>
              </a:rPr>
              <a:t>Торгівля, побут та ресторанне господарство є однією з головних галузей економіки  нашого міста, які забезпечують більшу частку надходжень податків до бюджету</a:t>
            </a:r>
            <a:r>
              <a:rPr lang="uk-UA" sz="2400" dirty="0" smtClean="0"/>
              <a:t>.</a:t>
            </a:r>
            <a:br>
              <a:rPr lang="uk-UA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1" y="1700808"/>
            <a:ext cx="5328593" cy="468052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uk-UA" sz="3200" dirty="0" smtClean="0">
                <a:cs typeface="Times New Roman" panose="02020603050405020304" pitchFamily="18" charset="0"/>
              </a:rPr>
              <a:t>Відповідно </a:t>
            </a:r>
            <a:r>
              <a:rPr lang="uk-UA" sz="3200" dirty="0">
                <a:cs typeface="Times New Roman" panose="02020603050405020304" pitchFamily="18" charset="0"/>
              </a:rPr>
              <a:t>до статистичних даних станом на </a:t>
            </a:r>
            <a:r>
              <a:rPr lang="uk-UA" sz="3200" dirty="0" smtClean="0">
                <a:cs typeface="Times New Roman" panose="02020603050405020304" pitchFamily="18" charset="0"/>
              </a:rPr>
              <a:t>01.09.2018 </a:t>
            </a:r>
            <a:r>
              <a:rPr lang="uk-UA" sz="3200" dirty="0">
                <a:cs typeface="Times New Roman" panose="02020603050405020304" pitchFamily="18" charset="0"/>
              </a:rPr>
              <a:t>року забезпеченість населення міста загальною торговельною площею магазинів відповідно до нормативу складає 197,1 </a:t>
            </a:r>
            <a:r>
              <a:rPr lang="uk-UA" sz="3200" dirty="0" smtClean="0">
                <a:cs typeface="Times New Roman" panose="02020603050405020304" pitchFamily="18" charset="0"/>
              </a:rPr>
              <a:t>%. </a:t>
            </a:r>
            <a:endParaRPr lang="uk-UA" sz="3200" dirty="0">
              <a:cs typeface="Times New Roman" panose="02020603050405020304" pitchFamily="18" charset="0"/>
            </a:endParaRPr>
          </a:p>
          <a:p>
            <a:pPr algn="just"/>
            <a:r>
              <a:rPr lang="uk-UA" sz="3200" dirty="0" smtClean="0">
                <a:cs typeface="Times New Roman" panose="02020603050405020304" pitchFamily="18" charset="0"/>
              </a:rPr>
              <a:t>За </a:t>
            </a:r>
            <a:r>
              <a:rPr lang="uk-UA" sz="3200" dirty="0">
                <a:cs typeface="Times New Roman" panose="02020603050405020304" pitchFamily="18" charset="0"/>
              </a:rPr>
              <a:t>видами побутових послуг: послуги фотографії – 159,0 %, ремонт меблів - 147,5 %, ремонт та технічне обслуговування транспортних заходів – 100,0 </a:t>
            </a:r>
            <a:r>
              <a:rPr lang="uk-UA" sz="3200" dirty="0" smtClean="0">
                <a:cs typeface="Times New Roman" panose="02020603050405020304" pitchFamily="18" charset="0"/>
              </a:rPr>
              <a:t>%.</a:t>
            </a:r>
          </a:p>
          <a:p>
            <a:pPr algn="just"/>
            <a:r>
              <a:rPr lang="uk-UA" sz="3200" dirty="0" smtClean="0">
                <a:cs typeface="Times New Roman" panose="02020603050405020304" pitchFamily="18" charset="0"/>
              </a:rPr>
              <a:t>Роздрібний товарообіг міста Суми (об’єктів торгівлі - юридичних осіб) за 9 місяців 2018 року  склав 4 593,8 млн. грн, що у порівнянні з аналогічним періодом 2017  складає 120,2  %.</a:t>
            </a:r>
            <a:endParaRPr lang="ru-RU" sz="3200" dirty="0" smtClean="0">
              <a:cs typeface="Times New Roman" panose="02020603050405020304" pitchFamily="18" charset="0"/>
            </a:endParaRPr>
          </a:p>
          <a:p>
            <a:pPr algn="just"/>
            <a:r>
              <a:rPr lang="uk-UA" sz="3200" dirty="0" smtClean="0">
                <a:cs typeface="Times New Roman" panose="02020603050405020304" pitchFamily="18" charset="0"/>
              </a:rPr>
              <a:t>Від підприємств торгівлі, ресторанного господарства та побутового обслуговування населення податків з доходів фізичних осіб за 11 місяців</a:t>
            </a:r>
            <a:r>
              <a:rPr lang="en-US" sz="3200" dirty="0" smtClean="0"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cs typeface="Times New Roman" panose="02020603050405020304" pitchFamily="18" charset="0"/>
              </a:rPr>
              <a:t>2018 року надійшло до бюджету 74,3 млн. грн., що у порівнянні до аналогічного періоду  2017 року складає 126,3 % або на 15,4 млн. грн. більше.</a:t>
            </a:r>
            <a:endParaRPr lang="ru-RU" sz="3200" dirty="0" smtClean="0">
              <a:cs typeface="Times New Roman" panose="02020603050405020304" pitchFamily="18" charset="0"/>
            </a:endParaRPr>
          </a:p>
          <a:p>
            <a:endParaRPr lang="ru-RU" sz="32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cap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700807"/>
            <a:ext cx="3096344" cy="1363814"/>
          </a:xfrm>
          <a:prstGeom prst="rect">
            <a:avLst/>
          </a:prstGeom>
        </p:spPr>
      </p:pic>
      <p:pic>
        <p:nvPicPr>
          <p:cNvPr id="6" name="Рисунок 5" descr="captio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4639" y="3210502"/>
            <a:ext cx="3096344" cy="1334722"/>
          </a:xfrm>
          <a:prstGeom prst="rect">
            <a:avLst/>
          </a:prstGeom>
        </p:spPr>
      </p:pic>
      <p:pic>
        <p:nvPicPr>
          <p:cNvPr id="8" name="Рисунок 7" descr="restaraunt_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0058" y="4691105"/>
            <a:ext cx="3060468" cy="16902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cs typeface="Times New Roman" panose="02020603050405020304" pitchFamily="18" charset="0"/>
              </a:rPr>
              <a:t>Делеговані повноваження відділу</a:t>
            </a:r>
            <a:endParaRPr lang="ru-RU" b="1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>
                <a:cs typeface="Times New Roman" panose="02020603050405020304" pitchFamily="18" charset="0"/>
              </a:rPr>
              <a:t>Забезпечення реалізації державної політики у сфері підтримки та розвитку всіх форм торгівлі, громадського харчування і послуг для населення;  розширення та вдосконалення мережі підприємств торгівлі, громадського харчування, побутового обслуговування.</a:t>
            </a:r>
          </a:p>
          <a:p>
            <a:pPr algn="just"/>
            <a:r>
              <a:rPr lang="uk-UA" dirty="0" smtClean="0">
                <a:cs typeface="Times New Roman" panose="02020603050405020304" pitchFamily="18" charset="0"/>
              </a:rPr>
              <a:t>Здійснення відповідно до законодавства контролю за належною організацією обслуговування населення підприємствами торгівлі та громадського харчування, побутового обслуговування.</a:t>
            </a:r>
          </a:p>
          <a:p>
            <a:pPr algn="just"/>
            <a:r>
              <a:rPr lang="uk-UA" dirty="0" smtClean="0">
                <a:cs typeface="Times New Roman" panose="02020603050405020304" pitchFamily="18" charset="0"/>
              </a:rPr>
              <a:t>Організація погодження зручних для населення режимів роботи підприємств торгівлі, ресторанного господарства та побутового обслуговування населення, підготовка пропозицій виконавчому комітету по встановленню нічних режимів роботи підприємств торгівлі та закладів ресторанного господарства.</a:t>
            </a:r>
          </a:p>
          <a:p>
            <a:pPr algn="just"/>
            <a:r>
              <a:rPr lang="uk-UA" dirty="0" smtClean="0">
                <a:cs typeface="Times New Roman" panose="02020603050405020304" pitchFamily="18" charset="0"/>
              </a:rPr>
              <a:t>Організація роботи по виконанню вимог Закону України «Про захист прав споживачів: розгляд звернень споживачів, консультування з питань захисту прав споживачів; проведення аналізу договорів, що укладаються продавцями (виконавцями, виробниками) із споживачами з метою виявлення умов, які обмежують права споживачів. 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58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424936" cy="1944216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cs typeface="Times New Roman" panose="02020603050405020304" pitchFamily="18" charset="0"/>
              </a:rPr>
              <a:t>Під </a:t>
            </a:r>
            <a:r>
              <a:rPr lang="uk-UA" sz="3200" dirty="0">
                <a:cs typeface="Times New Roman" panose="02020603050405020304" pitchFamily="18" charset="0"/>
              </a:rPr>
              <a:t>час виконання зазначених функцій, Відділом отримано </a:t>
            </a:r>
            <a:r>
              <a:rPr lang="uk-UA" sz="3200" dirty="0" smtClean="0">
                <a:cs typeface="Times New Roman" panose="02020603050405020304" pitchFamily="18" charset="0"/>
              </a:rPr>
              <a:t>для опрацювання:</a:t>
            </a:r>
            <a:r>
              <a:rPr lang="ru-RU" sz="3200" dirty="0">
                <a:cs typeface="Times New Roman" panose="02020603050405020304" pitchFamily="18" charset="0"/>
              </a:rPr>
              <a:t/>
            </a:r>
            <a:br>
              <a:rPr lang="ru-RU" sz="3200" dirty="0">
                <a:cs typeface="Times New Roman" panose="02020603050405020304" pitchFamily="18" charset="0"/>
              </a:rPr>
            </a:br>
            <a:endParaRPr lang="ru-RU" sz="3200" dirty="0"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556791"/>
            <a:ext cx="4392488" cy="4680521"/>
          </a:xfrm>
        </p:spPr>
        <p:txBody>
          <a:bodyPr>
            <a:noAutofit/>
          </a:bodyPr>
          <a:lstStyle/>
          <a:p>
            <a:pPr algn="just"/>
            <a:r>
              <a:rPr lang="uk-UA" sz="2200" b="1" dirty="0" smtClean="0">
                <a:cs typeface="Times New Roman" panose="02020603050405020304" pitchFamily="18" charset="0"/>
              </a:rPr>
              <a:t>475 </a:t>
            </a:r>
            <a:r>
              <a:rPr lang="uk-UA" sz="2200" b="1" dirty="0">
                <a:cs typeface="Times New Roman" panose="02020603050405020304" pitchFamily="18" charset="0"/>
              </a:rPr>
              <a:t>листів </a:t>
            </a:r>
            <a:r>
              <a:rPr lang="uk-UA" sz="2200" dirty="0">
                <a:cs typeface="Times New Roman" panose="02020603050405020304" pitchFamily="18" charset="0"/>
              </a:rPr>
              <a:t>від структурних підрозділів СМР, Сумської обласної державної організації, організацій та підприємств міста; </a:t>
            </a:r>
            <a:endParaRPr lang="en-US" sz="2200" dirty="0" smtClean="0">
              <a:cs typeface="Times New Roman" panose="02020603050405020304" pitchFamily="18" charset="0"/>
            </a:endParaRPr>
          </a:p>
          <a:p>
            <a:pPr algn="just"/>
            <a:r>
              <a:rPr lang="uk-UA" sz="2200" b="1" dirty="0" smtClean="0">
                <a:cs typeface="Times New Roman" panose="02020603050405020304" pitchFamily="18" charset="0"/>
              </a:rPr>
              <a:t>5 </a:t>
            </a:r>
            <a:r>
              <a:rPr lang="uk-UA" sz="2200" b="1" dirty="0">
                <a:cs typeface="Times New Roman" panose="02020603050405020304" pitchFamily="18" charset="0"/>
              </a:rPr>
              <a:t>запитів </a:t>
            </a:r>
            <a:r>
              <a:rPr lang="uk-UA" sz="2200" dirty="0">
                <a:cs typeface="Times New Roman" panose="02020603050405020304" pitchFamily="18" charset="0"/>
              </a:rPr>
              <a:t>на отримання публічної інформації; </a:t>
            </a:r>
            <a:endParaRPr lang="en-US" sz="2200" dirty="0" smtClean="0">
              <a:cs typeface="Times New Roman" panose="02020603050405020304" pitchFamily="18" charset="0"/>
            </a:endParaRPr>
          </a:p>
          <a:p>
            <a:pPr algn="just"/>
            <a:r>
              <a:rPr lang="uk-UA" sz="2200" b="1" dirty="0" smtClean="0">
                <a:cs typeface="Times New Roman" panose="02020603050405020304" pitchFamily="18" charset="0"/>
              </a:rPr>
              <a:t>136 </a:t>
            </a:r>
            <a:r>
              <a:rPr lang="uk-UA" sz="2200" b="1" dirty="0">
                <a:cs typeface="Times New Roman" panose="02020603050405020304" pitchFamily="18" charset="0"/>
              </a:rPr>
              <a:t>рішень </a:t>
            </a:r>
            <a:r>
              <a:rPr lang="uk-UA" sz="2200" dirty="0">
                <a:cs typeface="Times New Roman" panose="02020603050405020304" pitchFamily="18" charset="0"/>
              </a:rPr>
              <a:t>Сумської міської ради, виконавчого комітету та доручень міського </a:t>
            </a:r>
            <a:r>
              <a:rPr lang="uk-UA" sz="2200" dirty="0" smtClean="0">
                <a:cs typeface="Times New Roman" panose="02020603050405020304" pitchFamily="18" charset="0"/>
              </a:rPr>
              <a:t>голови;</a:t>
            </a:r>
            <a:endParaRPr lang="en-US" sz="2200" dirty="0" smtClean="0">
              <a:cs typeface="Times New Roman" panose="02020603050405020304" pitchFamily="18" charset="0"/>
            </a:endParaRPr>
          </a:p>
          <a:p>
            <a:pPr algn="just"/>
            <a:r>
              <a:rPr lang="uk-UA" sz="2200" b="1" dirty="0" smtClean="0">
                <a:cs typeface="Times New Roman" panose="02020603050405020304" pitchFamily="18" charset="0"/>
              </a:rPr>
              <a:t>471 скарга </a:t>
            </a:r>
            <a:r>
              <a:rPr lang="uk-UA" sz="2200" dirty="0" smtClean="0">
                <a:cs typeface="Times New Roman" panose="02020603050405020304" pitchFamily="18" charset="0"/>
              </a:rPr>
              <a:t>від мешканців з питань, віднесених до відання Відділу</a:t>
            </a:r>
            <a:endParaRPr lang="ru-RU" sz="2200" dirty="0"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4" name="Рисунок 3" descr="ArticleImage_1435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628800"/>
            <a:ext cx="3596131" cy="2213868"/>
          </a:xfrm>
          <a:prstGeom prst="rect">
            <a:avLst/>
          </a:prstGeom>
        </p:spPr>
      </p:pic>
      <p:pic>
        <p:nvPicPr>
          <p:cNvPr id="5" name="Рисунок 4" descr="Що-краще-віртуальні-або-реальні-лис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005065"/>
            <a:ext cx="356752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2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47248" cy="1728192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700" dirty="0"/>
              <a:t/>
            </a:r>
            <a:br>
              <a:rPr lang="uk-UA" sz="2700" dirty="0"/>
            </a:br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200" b="1" dirty="0" smtClean="0"/>
              <a:t>Опрацьовано 6 електронних петицій з питань, віднесених до відання Відділу, 4 з яких отримали підтримку 250 голосами та по яких підготовлено відповідні проекти рішень Сумської міської ради та виконавчого комітету СМР: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19256" cy="4799456"/>
          </a:xfrm>
        </p:spPr>
        <p:txBody>
          <a:bodyPr>
            <a:normAutofit fontScale="92500"/>
          </a:bodyPr>
          <a:lstStyle/>
          <a:p>
            <a:pPr algn="just"/>
            <a:r>
              <a:rPr lang="uk-UA" dirty="0" smtClean="0"/>
              <a:t>«</a:t>
            </a:r>
            <a:r>
              <a:rPr lang="uk-UA" dirty="0"/>
              <a:t>Про розгляд електронної петиції </a:t>
            </a:r>
            <a:r>
              <a:rPr lang="uk-UA" dirty="0" err="1"/>
              <a:t>Псарьова</a:t>
            </a:r>
            <a:r>
              <a:rPr lang="uk-UA" dirty="0"/>
              <a:t> М.П. «Про закриття розважального клубу «Луна</a:t>
            </a:r>
            <a:r>
              <a:rPr lang="uk-UA" dirty="0" smtClean="0"/>
              <a:t>».</a:t>
            </a:r>
            <a:endParaRPr lang="uk-UA" dirty="0"/>
          </a:p>
          <a:p>
            <a:pPr lvl="0" algn="just"/>
            <a:r>
              <a:rPr lang="uk-UA" dirty="0" smtClean="0"/>
              <a:t>«</a:t>
            </a:r>
            <a:r>
              <a:rPr lang="uk-UA" dirty="0"/>
              <a:t>Про розгляд електронної петиції </a:t>
            </a:r>
            <a:r>
              <a:rPr lang="uk-UA" dirty="0" err="1"/>
              <a:t>Погоренка</a:t>
            </a:r>
            <a:r>
              <a:rPr lang="uk-UA" dirty="0"/>
              <a:t> В.С. щодо закриття кафе «</a:t>
            </a:r>
            <a:r>
              <a:rPr lang="uk-UA" dirty="0" err="1"/>
              <a:t>Тандирний</a:t>
            </a:r>
            <a:r>
              <a:rPr lang="uk-UA" dirty="0"/>
              <a:t> двір» біля річки Псел</a:t>
            </a:r>
            <a:r>
              <a:rPr lang="uk-UA" dirty="0" smtClean="0"/>
              <a:t>»;</a:t>
            </a:r>
            <a:endParaRPr lang="ru-RU" dirty="0"/>
          </a:p>
          <a:p>
            <a:pPr lvl="0" algn="just"/>
            <a:r>
              <a:rPr lang="uk-UA" dirty="0"/>
              <a:t>«Про розгляд електронної петиції Нагорної М.В. «СТОП ШУМ! Заборонити використання  музичної апаратури на відкритих літніх майданчиках міста та внести зміни до проекту </a:t>
            </a:r>
            <a:r>
              <a:rPr lang="uk-UA" dirty="0" smtClean="0"/>
              <a:t>рішення</a:t>
            </a:r>
            <a:endParaRPr lang="en-US" dirty="0" smtClean="0"/>
          </a:p>
          <a:p>
            <a:pPr lvl="0" algn="just"/>
            <a:r>
              <a:rPr lang="uk-UA" dirty="0" smtClean="0"/>
              <a:t>«Про </a:t>
            </a:r>
            <a:r>
              <a:rPr lang="uk-UA" dirty="0"/>
              <a:t>затвердження правил додержання тиші в місті Суми</a:t>
            </a:r>
            <a:r>
              <a:rPr lang="uk-UA" dirty="0" smtClean="0"/>
              <a:t>»;</a:t>
            </a:r>
          </a:p>
          <a:p>
            <a:pPr algn="just"/>
            <a:r>
              <a:rPr lang="uk-UA" dirty="0"/>
              <a:t>«Про розгляд електронної петиції Шевченка В.В. «Заборона використання одноразових поліетиленових пакетів в роздрібній торгівлі та сфері обслуговування</a:t>
            </a:r>
            <a:r>
              <a:rPr lang="uk-UA" dirty="0" smtClean="0"/>
              <a:t>».</a:t>
            </a:r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31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7"/>
            <a:ext cx="8229600" cy="1059656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/>
              <a:t>На виконання делегованих повноважень з питань торговельного та побутового обслуговування населення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5554960" cy="48965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Відділом </a:t>
            </a:r>
            <a:r>
              <a:rPr lang="uk-UA" dirty="0"/>
              <a:t>підготовлено проекти, а                                виконавчим комітетом Сумської міської ради </a:t>
            </a:r>
            <a:r>
              <a:rPr lang="uk-UA" b="1" dirty="0"/>
              <a:t>прийнято 21 рішення</a:t>
            </a:r>
            <a:r>
              <a:rPr lang="uk-UA" dirty="0"/>
              <a:t>.                                                    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На </a:t>
            </a:r>
            <a:r>
              <a:rPr lang="uk-UA" dirty="0"/>
              <a:t>їх виконання спеціалістами  Відділу проведено ряд заходів</a:t>
            </a:r>
            <a:r>
              <a:rPr lang="uk-UA" dirty="0" smtClean="0"/>
              <a:t>:</a:t>
            </a:r>
          </a:p>
          <a:p>
            <a:pPr algn="just"/>
            <a:r>
              <a:rPr lang="uk-UA" dirty="0" smtClean="0"/>
              <a:t>Впорядковано торгівлю живими квітами та сувенірною продукцією (організовано роботу </a:t>
            </a:r>
            <a:r>
              <a:rPr lang="ru-RU" b="1" dirty="0" smtClean="0"/>
              <a:t>38 </a:t>
            </a:r>
            <a:r>
              <a:rPr lang="ru-RU" b="1" dirty="0" err="1" smtClean="0"/>
              <a:t>торгових</a:t>
            </a:r>
            <a:r>
              <a:rPr lang="ru-RU" b="1" dirty="0" smtClean="0"/>
              <a:t> </a:t>
            </a:r>
            <a:r>
              <a:rPr lang="ru-RU" b="1" dirty="0" err="1" smtClean="0"/>
              <a:t>точок</a:t>
            </a:r>
            <a:r>
              <a:rPr lang="ru-RU" b="1" dirty="0" smtClean="0"/>
              <a:t>)</a:t>
            </a:r>
            <a:r>
              <a:rPr lang="ru-RU" dirty="0" smtClean="0"/>
              <a:t> </a:t>
            </a:r>
            <a:r>
              <a:rPr lang="uk-UA" dirty="0" smtClean="0"/>
              <a:t>для забезпечення попиту населення у квітах та зменшення цін на них, до Міжнародного жіночого дня – свята 8 Березня</a:t>
            </a:r>
            <a:endParaRPr lang="ru-RU" dirty="0" smtClean="0"/>
          </a:p>
          <a:p>
            <a:endParaRPr lang="ru-RU" dirty="0" smtClean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4" name="Рисунок 3" descr="58bd01219d0d7-dd8b62d1ffb6391e54cdd52f400fc619-582x4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581128"/>
            <a:ext cx="2631236" cy="1656184"/>
          </a:xfrm>
          <a:prstGeom prst="rect">
            <a:avLst/>
          </a:prstGeom>
        </p:spPr>
      </p:pic>
      <p:pic>
        <p:nvPicPr>
          <p:cNvPr id="5" name="Рисунок 4" descr="939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484784"/>
            <a:ext cx="2631236" cy="1440160"/>
          </a:xfrm>
          <a:prstGeom prst="rect">
            <a:avLst/>
          </a:prstGeom>
        </p:spPr>
      </p:pic>
      <p:pic>
        <p:nvPicPr>
          <p:cNvPr id="6" name="Рисунок 5" descr="10233345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996952"/>
            <a:ext cx="2631236" cy="151216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1624</TotalTime>
  <Words>3797</Words>
  <Application>Microsoft Office PowerPoint</Application>
  <PresentationFormat>Экран (4:3)</PresentationFormat>
  <Paragraphs>243</Paragraphs>
  <Slides>41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Arial</vt:lpstr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Начальная</vt:lpstr>
      <vt:lpstr>Диаграмма</vt:lpstr>
      <vt:lpstr>Звіт за 2018 рік  відділу торгівлі, побуту та захисту прав споживачів  Сумської міської ради  </vt:lpstr>
      <vt:lpstr> Відділ торгівлі, побуту та захисту прав споживачів Сумської міської ради  (далі - Відділ)</vt:lpstr>
      <vt:lpstr>Основні напрямки роботи спеціалістів </vt:lpstr>
      <vt:lpstr>Станом на 01.01.2019 року в м. Суми працює </vt:lpstr>
      <vt:lpstr>Торгівля, побут та ресторанне господарство є однією з головних галузей економіки  нашого міста, які забезпечують більшу частку надходжень податків до бюджету. </vt:lpstr>
      <vt:lpstr>Делеговані повноваження відділу</vt:lpstr>
      <vt:lpstr>                Під час виконання зазначених функцій, Відділом отримано для опрацювання: </vt:lpstr>
      <vt:lpstr>   Опрацьовано 6 електронних петицій з питань, віднесених до відання Відділу, 4 з яких отримали підтримку 250 голосами та по яких підготовлено відповідні проекти рішень Сумської міської ради та виконавчого комітету СМР: </vt:lpstr>
      <vt:lpstr>На виконання делегованих повноважень з питань торговельного та побутового обслуговування населення</vt:lpstr>
      <vt:lpstr>З метою недопущення стихійної торгівлі в центральній частині та на вулицях міста Суми, впорядковано торгівлю  </vt:lpstr>
      <vt:lpstr>До початку весняно-польових робіт та після їх завершення для садівників-городників </vt:lpstr>
      <vt:lpstr>      Організовано  виносну торгівлю продуктами харчування та безалкогольними напоями  (57 торгових точок )</vt:lpstr>
      <vt:lpstr>В цілому для організації роботи зазначених торгових точок на заяви фізичних осіб та підприємців,   Відділом  організовано видачу 78 реєстраційних карток на встановлення торгових точок; 239 рекомендаційних листів про здійснення торгівлі.  Всього -  317  торгових точок.</vt:lpstr>
      <vt:lpstr>Забезпечення виконання чинного законодавства України</vt:lpstr>
      <vt:lpstr>Сприяння покращенню іміджу міста Суми</vt:lpstr>
      <vt:lpstr>Відповідно до звернень мешканців міста</vt:lpstr>
      <vt:lpstr>Схема опрацювання отриманих звернень громадян з питань, віднесених до повноважень відділу</vt:lpstr>
      <vt:lpstr>Презентация PowerPoint</vt:lpstr>
      <vt:lpstr>За результатами опрацювання звернень</vt:lpstr>
      <vt:lpstr>Для вирішення скарг населення</vt:lpstr>
      <vt:lpstr>Протягом року Відділом організовано роботу                                   7 тимчасових комісій та робочих груп </vt:lpstr>
      <vt:lpstr>Презентация PowerPoint</vt:lpstr>
      <vt:lpstr>  Участь спеціалістів Відділу у роботі інших комісій виконавчого комітету </vt:lpstr>
      <vt:lpstr>З метою надання консультативної, організаційної допомоги суб’єктам підприємництва   у 2018 році  </vt:lpstr>
      <vt:lpstr>З метою забезпечення тиші в нічні часи</vt:lpstr>
      <vt:lpstr>Презентация PowerPoint</vt:lpstr>
      <vt:lpstr>Презентация PowerPoint</vt:lpstr>
      <vt:lpstr>Презентация PowerPoint</vt:lpstr>
      <vt:lpstr>Приклади з вирішення питань щодо захисту прав споживачів</vt:lpstr>
      <vt:lpstr>Презентация PowerPoint</vt:lpstr>
      <vt:lpstr>Презентация PowerPoint</vt:lpstr>
      <vt:lpstr>Торгова площа ринків становить 44 140 м. кв.</vt:lpstr>
      <vt:lpstr>Було проведено моніторинги стану готовності ринків міста Суми до роботи у весняно-літній період 2018 року</vt:lpstr>
      <vt:lpstr>За результатами проведених моніторингів виконавчим комітетом Сумської міської  ради прийняті рішення:  </vt:lpstr>
      <vt:lpstr>Для забезпечення жителів міста доступними по ціні продовольчими товарами</vt:lpstr>
      <vt:lpstr>Для просування товарів місцевих товаровиробників на ринку споживчих товарів України</vt:lpstr>
      <vt:lpstr>З нагоди святкування Дня Незалежності України   проведено заходи:  </vt:lpstr>
      <vt:lpstr>З нагоди святкування Дня Незалежності України   проведено заходи: фестиваль вуличної їжі  та фарб Халі «S-публіка» </vt:lpstr>
      <vt:lpstr>Проведення міського конкурсу «Кращий сумський кондитер» до Дня міста </vt:lpstr>
      <vt:lpstr>Проведення щорічного відкритого Сумського регіонального чемпіонату з перукарського мистецтва, нігтьової естетики та макіяжу (травень 2018 року)</vt:lpstr>
      <vt:lpstr>ДЯКУЮ ЗА УВАГУ!</vt:lpstr>
    </vt:vector>
  </TitlesOfParts>
  <Company>New 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New User</dc:creator>
  <cp:lastModifiedBy>Даценко Галина Володимирівна</cp:lastModifiedBy>
  <cp:revision>416</cp:revision>
  <dcterms:created xsi:type="dcterms:W3CDTF">2019-01-27T12:06:17Z</dcterms:created>
  <dcterms:modified xsi:type="dcterms:W3CDTF">2019-02-05T14:42:00Z</dcterms:modified>
</cp:coreProperties>
</file>