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1" r:id="rId4"/>
    <p:sldId id="270" r:id="rId5"/>
    <p:sldId id="285" r:id="rId6"/>
    <p:sldId id="286" r:id="rId7"/>
    <p:sldId id="284" r:id="rId8"/>
    <p:sldId id="257" r:id="rId9"/>
    <p:sldId id="281" r:id="rId10"/>
    <p:sldId id="278" r:id="rId11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84" autoAdjust="0"/>
    <p:restoredTop sz="86387" autoAdjust="0"/>
  </p:normalViewPr>
  <p:slideViewPr>
    <p:cSldViewPr snapToGrid="0">
      <p:cViewPr varScale="1">
        <p:scale>
          <a:sx n="115" d="100"/>
          <a:sy n="115" d="100"/>
        </p:scale>
        <p:origin x="510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4;&#1080;&#1072;&#1075;&#1088;&#1072;&#1084;&#1084;&#1072;%20&#1072;&#1085;&#1072;&#1083;&#1110;&#1079;%20&#1079;&#1072;%202018%20&#1088;&#1110;&#1082;-&#1046;&#1050;&#1055;,%20&#1076;&#1080;&#1090;&#1103;&#1095;&#1110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/>
            </a:pPr>
            <a:r>
              <a:rPr lang="uk-UA"/>
              <a:t>Аналіз проведеного фінансування щодо надання р</a:t>
            </a:r>
            <a:r>
              <a:rPr lang="ru-RU" sz="1440" b="1" i="0" u="none" strike="noStrike" baseline="0">
                <a:effectLst/>
              </a:rPr>
              <a:t>ізних видів державної соціальної допомоги у 2016 - 2018 роках</a:t>
            </a:r>
            <a:endParaRPr lang="uk-UA"/>
          </a:p>
        </c:rich>
      </c:tx>
      <c:layout>
        <c:manualLayout>
          <c:xMode val="edge"/>
          <c:yMode val="edge"/>
          <c:x val="0.19970026357043566"/>
          <c:y val="3.434391514621811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8462865218413479E-2"/>
          <c:y val="0.12818578276619524"/>
          <c:w val="0.9612249474857556"/>
          <c:h val="0.728103632018688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'дитячі-01.01.19'!$B$1</c:f>
              <c:strCache>
                <c:ptCount val="1"/>
                <c:pt idx="0">
                  <c:v>2016 рік, млн.грн.</c:v>
                </c:pt>
              </c:strCache>
            </c:strRef>
          </c:tx>
          <c:spPr>
            <a:solidFill>
              <a:srgbClr val="CC0099"/>
            </a:solidFill>
          </c:spPr>
          <c:invertIfNegative val="0"/>
          <c:dLbls>
            <c:dLbl>
              <c:idx val="1"/>
              <c:layout>
                <c:manualLayout>
                  <c:x val="-1.7625023870111067E-2"/>
                  <c:y val="7.38380773060961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61A-4EF0-9E50-8FEA27A59FDE}"/>
                </c:ext>
              </c:extLst>
            </c:dLbl>
            <c:dLbl>
              <c:idx val="2"/>
              <c:layout>
                <c:manualLayout>
                  <c:x val="-1.23375167090778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61A-4EF0-9E50-8FEA27A59FDE}"/>
                </c:ext>
              </c:extLst>
            </c:dLbl>
            <c:dLbl>
              <c:idx val="4"/>
              <c:layout>
                <c:manualLayout>
                  <c:x val="-1.58625214830999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61A-4EF0-9E50-8FEA27A59F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'дитячі-01.01.19'!$A$2:$A$5</c:f>
              <c:strCache>
                <c:ptCount val="4"/>
                <c:pt idx="0">
                  <c:v>допомога сім'ям з дітьми</c:v>
                </c:pt>
                <c:pt idx="1">
                  <c:v>допомога малозабезпеченим сім'ям</c:v>
                </c:pt>
                <c:pt idx="2">
                  <c:v>допомога особам з інвалідністю з дитинства та дітям з інвалідністю </c:v>
                </c:pt>
                <c:pt idx="3">
                  <c:v>допомога по догляду за психічнохворими</c:v>
                </c:pt>
              </c:strCache>
            </c:strRef>
          </c:cat>
          <c:val>
            <c:numRef>
              <c:f>'дитячі-01.01.19'!$B$2:$B$5</c:f>
              <c:numCache>
                <c:formatCode>General</c:formatCode>
                <c:ptCount val="4"/>
                <c:pt idx="0">
                  <c:v>174.4</c:v>
                </c:pt>
                <c:pt idx="1">
                  <c:v>43.3</c:v>
                </c:pt>
                <c:pt idx="2">
                  <c:v>42</c:v>
                </c:pt>
                <c:pt idx="3">
                  <c:v>8.3000000000000007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61A-4EF0-9E50-8FEA27A59FDE}"/>
            </c:ext>
          </c:extLst>
        </c:ser>
        <c:ser>
          <c:idx val="1"/>
          <c:order val="1"/>
          <c:tx>
            <c:strRef>
              <c:f>'дитячі-01.01.19'!$C$1</c:f>
              <c:strCache>
                <c:ptCount val="1"/>
                <c:pt idx="0">
                  <c:v>2017 рік, млн.грн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-1.6156085244459748E-17"/>
                  <c:y val="-2.364039364338546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61A-4EF0-9E50-8FEA27A59FDE}"/>
                </c:ext>
              </c:extLst>
            </c:dLbl>
            <c:dLbl>
              <c:idx val="1"/>
              <c:layout>
                <c:manualLayout>
                  <c:x val="-3.2312170488919496E-17"/>
                  <c:y val="1.2345682012657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61A-4EF0-9E50-8FEA27A59F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'дитячі-01.01.19'!$A$2:$A$5</c:f>
              <c:strCache>
                <c:ptCount val="4"/>
                <c:pt idx="0">
                  <c:v>допомога сім'ям з дітьми</c:v>
                </c:pt>
                <c:pt idx="1">
                  <c:v>допомога малозабезпеченим сім'ям</c:v>
                </c:pt>
                <c:pt idx="2">
                  <c:v>допомога особам з інвалідністю з дитинства та дітям з інвалідністю </c:v>
                </c:pt>
                <c:pt idx="3">
                  <c:v>допомога по догляду за психічнохворими</c:v>
                </c:pt>
              </c:strCache>
            </c:strRef>
          </c:cat>
          <c:val>
            <c:numRef>
              <c:f>'дитячі-01.01.19'!$C$2:$C$5</c:f>
              <c:numCache>
                <c:formatCode>General</c:formatCode>
                <c:ptCount val="4"/>
                <c:pt idx="0">
                  <c:v>184.2</c:v>
                </c:pt>
                <c:pt idx="1">
                  <c:v>44.8</c:v>
                </c:pt>
                <c:pt idx="2">
                  <c:v>51.4</c:v>
                </c:pt>
                <c:pt idx="3">
                  <c:v>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61A-4EF0-9E50-8FEA27A59FDE}"/>
            </c:ext>
          </c:extLst>
        </c:ser>
        <c:ser>
          <c:idx val="2"/>
          <c:order val="2"/>
          <c:tx>
            <c:strRef>
              <c:f>'дитячі-01.01.19'!$D$1</c:f>
              <c:strCache>
                <c:ptCount val="1"/>
                <c:pt idx="0">
                  <c:v>2018 рік, млн.грн.</c:v>
                </c:pt>
              </c:strCache>
            </c:strRef>
          </c:tx>
          <c:spPr>
            <a:solidFill>
              <a:srgbClr val="0066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'дитячі-01.01.19'!$A$2:$A$5</c:f>
              <c:strCache>
                <c:ptCount val="4"/>
                <c:pt idx="0">
                  <c:v>допомога сім'ям з дітьми</c:v>
                </c:pt>
                <c:pt idx="1">
                  <c:v>допомога малозабезпеченим сім'ям</c:v>
                </c:pt>
                <c:pt idx="2">
                  <c:v>допомога особам з інвалідністю з дитинства та дітям з інвалідністю </c:v>
                </c:pt>
                <c:pt idx="3">
                  <c:v>допомога по догляду за психічнохворими</c:v>
                </c:pt>
              </c:strCache>
            </c:strRef>
          </c:cat>
          <c:val>
            <c:numRef>
              <c:f>'дитячі-01.01.19'!$D$2:$D$5</c:f>
              <c:numCache>
                <c:formatCode>General</c:formatCode>
                <c:ptCount val="4"/>
                <c:pt idx="0">
                  <c:v>163.69999999999999</c:v>
                </c:pt>
                <c:pt idx="1">
                  <c:v>41.3</c:v>
                </c:pt>
                <c:pt idx="2">
                  <c:v>57.7</c:v>
                </c:pt>
                <c:pt idx="3">
                  <c:v>9.8000000000000007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61A-4EF0-9E50-8FEA27A59FD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7471232"/>
        <c:axId val="41401664"/>
      </c:barChart>
      <c:catAx>
        <c:axId val="374712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ysClr val="windowText" lastClr="000000"/>
                </a:solidFill>
              </a:defRPr>
            </a:pPr>
            <a:endParaRPr lang="ru-RU"/>
          </a:p>
        </c:txPr>
        <c:crossAx val="41401664"/>
        <c:crosses val="autoZero"/>
        <c:auto val="1"/>
        <c:lblAlgn val="ctr"/>
        <c:lblOffset val="100"/>
        <c:noMultiLvlLbl val="0"/>
      </c:catAx>
      <c:valAx>
        <c:axId val="414016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747123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69046266936676481"/>
          <c:y val="0.1767550885139054"/>
          <c:w val="0.23079274859332879"/>
          <c:h val="0.22212344022366881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uk-UA" sz="1600" b="1" i="0" u="none" strike="noStrike" kern="1200" cap="none" spc="0" normalizeH="0" baseline="0" noProof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pPr>
            <a:r>
              <a:rPr lang="uk-UA" sz="1600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домогосподарств, </a:t>
            </a:r>
          </a:p>
          <a:p>
            <a:pPr>
              <a:defRPr lang="uk-UA" noProof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uk-UA" sz="1600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 отримували житлову субсидію  </a:t>
            </a:r>
          </a:p>
        </c:rich>
      </c:tx>
      <c:layout>
        <c:manualLayout>
          <c:xMode val="edge"/>
          <c:yMode val="edge"/>
          <c:x val="0.36323386378912326"/>
          <c:y val="3.47222222222222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uk-UA" sz="1600" b="1" i="0" u="none" strike="noStrike" kern="1200" cap="none" spc="0" normalizeH="0" baseline="0" noProof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00E7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718-4641-B807-18C558424C52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718-4641-B807-18C558424C52}"/>
              </c:ext>
            </c:extLst>
          </c:dPt>
          <c:dPt>
            <c:idx val="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718-4641-B807-18C558424C5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73 046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718-4641-B807-18C558424C5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75 061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718-4641-B807-18C558424C5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40 513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718-4641-B807-18C558424C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 01.01.17</c:v>
                </c:pt>
                <c:pt idx="1">
                  <c:v>на 01.01.18</c:v>
                </c:pt>
                <c:pt idx="2">
                  <c:v>на 01.01.19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73046</c:v>
                </c:pt>
                <c:pt idx="1">
                  <c:v>75001</c:v>
                </c:pt>
                <c:pt idx="2">
                  <c:v>40513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718-4641-B807-18C558424C5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90"/>
        <c:overlap val="55"/>
        <c:axId val="35185664"/>
        <c:axId val="97591872"/>
      </c:barChart>
      <c:catAx>
        <c:axId val="35185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1" u="none" strike="noStrike" kern="1200" cap="none" spc="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7591872"/>
        <c:crosses val="autoZero"/>
        <c:auto val="1"/>
        <c:lblAlgn val="ctr"/>
        <c:lblOffset val="100"/>
        <c:noMultiLvlLbl val="0"/>
      </c:catAx>
      <c:valAx>
        <c:axId val="975918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5185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32659-6FE0-413E-9401-8C92D9386F0D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675B6-DFB7-4ECF-8ACA-6760002C0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665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32659-6FE0-413E-9401-8C92D9386F0D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675B6-DFB7-4ECF-8ACA-6760002C0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801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32659-6FE0-413E-9401-8C92D9386F0D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675B6-DFB7-4ECF-8ACA-6760002C0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016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32659-6FE0-413E-9401-8C92D9386F0D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675B6-DFB7-4ECF-8ACA-6760002C0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215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32659-6FE0-413E-9401-8C92D9386F0D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675B6-DFB7-4ECF-8ACA-6760002C0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794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32659-6FE0-413E-9401-8C92D9386F0D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675B6-DFB7-4ECF-8ACA-6760002C0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43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32659-6FE0-413E-9401-8C92D9386F0D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675B6-DFB7-4ECF-8ACA-6760002C0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179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32659-6FE0-413E-9401-8C92D9386F0D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675B6-DFB7-4ECF-8ACA-6760002C0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91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32659-6FE0-413E-9401-8C92D9386F0D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675B6-DFB7-4ECF-8ACA-6760002C0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73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32659-6FE0-413E-9401-8C92D9386F0D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675B6-DFB7-4ECF-8ACA-6760002C0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299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32659-6FE0-413E-9401-8C92D9386F0D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675B6-DFB7-4ECF-8ACA-6760002C0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41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32659-6FE0-413E-9401-8C92D9386F0D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675B6-DFB7-4ECF-8ACA-6760002C0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568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73"/>
          <a:stretch/>
        </p:blipFill>
        <p:spPr>
          <a:xfrm>
            <a:off x="794" y="1596318"/>
            <a:ext cx="12191205" cy="5285128"/>
          </a:xfrm>
          <a:prstGeom prst="rect">
            <a:avLst/>
          </a:prstGeom>
        </p:spPr>
      </p:pic>
      <p:pic>
        <p:nvPicPr>
          <p:cNvPr id="5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38" y="3541474"/>
            <a:ext cx="11793416" cy="3164126"/>
          </a:xfrm>
          <a:prstGeom prst="rect">
            <a:avLst/>
          </a:prstGeom>
        </p:spPr>
      </p:pic>
      <p:pic>
        <p:nvPicPr>
          <p:cNvPr id="9" name="Picture 9" descr="C:\Users\New User\Desktop\Альтанк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87" y="27831"/>
            <a:ext cx="1779659" cy="3358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Герб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630" y="211690"/>
            <a:ext cx="1042547" cy="131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564" y="389296"/>
            <a:ext cx="1807284" cy="1566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890117" y="2263579"/>
            <a:ext cx="8618423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uk-UA" sz="3000" b="1" dirty="0">
                <a:solidFill>
                  <a:srgbClr val="244061"/>
                </a:solidFill>
                <a:latin typeface="Bookman Old Style" panose="02050604050505020204" pitchFamily="18" charset="0"/>
                <a:ea typeface="Times New Roman"/>
                <a:cs typeface="Times New Roman"/>
              </a:rPr>
              <a:t>ДЕПАРТАМЕНТ СОЦІАЛЬНОГО ЗАХИСТУ НАСЕЛЕННЯ</a:t>
            </a:r>
            <a:endParaRPr lang="ru-RU" sz="3000" dirty="0">
              <a:latin typeface="Bookman Old Style" panose="02050604050505020204" pitchFamily="18" charset="0"/>
              <a:ea typeface="Times New Roman"/>
              <a:cs typeface="Times New Roman"/>
            </a:endParaRPr>
          </a:p>
          <a:p>
            <a:pPr algn="ctr">
              <a:spcAft>
                <a:spcPts val="600"/>
              </a:spcAft>
              <a:tabLst>
                <a:tab pos="810895" algn="l"/>
              </a:tabLst>
            </a:pPr>
            <a:r>
              <a:rPr lang="uk-UA" sz="3000" b="1" dirty="0">
                <a:solidFill>
                  <a:srgbClr val="244061"/>
                </a:solidFill>
                <a:latin typeface="Bookman Old Style" panose="02050604050505020204" pitchFamily="18" charset="0"/>
                <a:ea typeface="Times New Roman"/>
                <a:cs typeface="Times New Roman"/>
              </a:rPr>
              <a:t>СУМСЬКОЇ МІСЬКОЇ РАДИ</a:t>
            </a:r>
            <a:endParaRPr lang="ru-RU" sz="3000" dirty="0">
              <a:latin typeface="Bookman Old Style" panose="02050604050505020204" pitchFamily="18" charset="0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8614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35728" y="4940262"/>
            <a:ext cx="5756272" cy="1960102"/>
          </a:xfrm>
          <a:prstGeom prst="rect">
            <a:avLst/>
          </a:prstGeom>
        </p:spPr>
      </p:pic>
      <p:pic>
        <p:nvPicPr>
          <p:cNvPr id="5" name="Picture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3" y="4946415"/>
            <a:ext cx="6602829" cy="1947797"/>
          </a:xfrm>
          <a:prstGeom prst="rect">
            <a:avLst/>
          </a:prstGeom>
        </p:spPr>
      </p:pic>
      <p:pic>
        <p:nvPicPr>
          <p:cNvPr id="6" name="Picture 22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5629">
            <a:off x="298796" y="247964"/>
            <a:ext cx="2810058" cy="889173"/>
          </a:xfrm>
          <a:prstGeom prst="rect">
            <a:avLst/>
          </a:prstGeom>
        </p:spPr>
      </p:pic>
      <p:pic>
        <p:nvPicPr>
          <p:cNvPr id="7" name="Picture 22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6976" flipH="1">
            <a:off x="9542498" y="396990"/>
            <a:ext cx="2414110" cy="763885"/>
          </a:xfrm>
          <a:prstGeom prst="rect">
            <a:avLst/>
          </a:prstGeom>
        </p:spPr>
      </p:pic>
      <p:sp>
        <p:nvSpPr>
          <p:cNvPr id="13" name="Горизонтальный свиток 12"/>
          <p:cNvSpPr/>
          <p:nvPr/>
        </p:nvSpPr>
        <p:spPr>
          <a:xfrm rot="21448968">
            <a:off x="2718311" y="2050136"/>
            <a:ext cx="6786340" cy="1872570"/>
          </a:xfrm>
          <a:prstGeom prst="horizontalScroll">
            <a:avLst/>
          </a:prstGeom>
          <a:solidFill>
            <a:schemeClr val="accent1">
              <a:lumMod val="40000"/>
              <a:lumOff val="60000"/>
              <a:alpha val="9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 rot="21365470">
            <a:off x="2600262" y="2541942"/>
            <a:ext cx="7150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Дякуємо </a:t>
            </a:r>
            <a:r>
              <a:rPr lang="uk-UA" sz="36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за увагу !</a:t>
            </a:r>
            <a:endParaRPr lang="ru-RU" sz="3600" b="1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34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73"/>
          <a:stretch/>
        </p:blipFill>
        <p:spPr>
          <a:xfrm>
            <a:off x="0" y="539520"/>
            <a:ext cx="12192000" cy="6353649"/>
          </a:xfrm>
          <a:prstGeom prst="rect">
            <a:avLst/>
          </a:prstGeom>
        </p:spPr>
      </p:pic>
      <p:pic>
        <p:nvPicPr>
          <p:cNvPr id="5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62" y="3590514"/>
            <a:ext cx="11805138" cy="310336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71600" y="2271789"/>
            <a:ext cx="963326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3000" b="1" i="1" dirty="0" smtClean="0">
                <a:latin typeface="Bookman Old Style" panose="02050604050505020204" pitchFamily="18" charset="0"/>
              </a:rPr>
              <a:t>Соціальний захист та </a:t>
            </a:r>
          </a:p>
          <a:p>
            <a:pPr algn="ctr">
              <a:spcAft>
                <a:spcPts val="0"/>
              </a:spcAft>
            </a:pPr>
            <a:r>
              <a:rPr lang="uk-UA" sz="3000" b="1" i="1" dirty="0" smtClean="0">
                <a:latin typeface="Bookman Old Style" panose="02050604050505020204" pitchFamily="18" charset="0"/>
              </a:rPr>
              <a:t>соціальне забезпечення:</a:t>
            </a:r>
          </a:p>
          <a:p>
            <a:pPr algn="ctr">
              <a:spcAft>
                <a:spcPts val="0"/>
              </a:spcAft>
            </a:pPr>
            <a:endParaRPr lang="ru-RU" sz="3000" b="1" i="1" dirty="0">
              <a:latin typeface="Bookman Old Style" panose="02050604050505020204" pitchFamily="18" charset="0"/>
            </a:endParaRPr>
          </a:p>
          <a:p>
            <a:pPr algn="just"/>
            <a:r>
              <a:rPr lang="uk-UA" sz="2400" i="1" dirty="0">
                <a:latin typeface="Bookman Old Style" panose="02050604050505020204" pitchFamily="18" charset="0"/>
              </a:rPr>
              <a:t>ц</a:t>
            </a:r>
            <a:r>
              <a:rPr lang="uk-UA" sz="2400" i="1" dirty="0" smtClean="0">
                <a:latin typeface="Bookman Old Style" panose="02050604050505020204" pitchFamily="18" charset="0"/>
              </a:rPr>
              <a:t>ілі та основні ключові завдання: </a:t>
            </a:r>
            <a:r>
              <a:rPr lang="uk-UA" sz="2000" dirty="0">
                <a:latin typeface="Bookman Old Style" panose="02050604050505020204" pitchFamily="18" charset="0"/>
              </a:rPr>
              <a:t>реалізація конституційних гарантій та прав громадян на соціальний захист, забезпечення адресності та матеріальної підтримки малозабезпечених сімей, непрацездатних осіб, громадян похилого віку, сімей з дітьми, дітей з інвалідністю, осіб з обмеженими фізичними можливостями, внутрішньо переміщених осіб, учасників антитерористичної операції й членів їх сімей, та інших осіб, які опинилися в складних життєвих </a:t>
            </a:r>
            <a:r>
              <a:rPr lang="uk-UA" sz="2000" dirty="0" smtClean="0">
                <a:latin typeface="Bookman Old Style" panose="02050604050505020204" pitchFamily="18" charset="0"/>
              </a:rPr>
              <a:t>обставинах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  <p:pic>
        <p:nvPicPr>
          <p:cNvPr id="9" name="Picture 9" descr="C:\Users\New User\Desktop\Альтанк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87" y="27831"/>
            <a:ext cx="1779659" cy="3358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Герб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530" y="211691"/>
            <a:ext cx="619647" cy="78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564" y="389296"/>
            <a:ext cx="1807284" cy="1566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765426" y="1074450"/>
            <a:ext cx="861842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uk-UA" sz="1400" b="1" dirty="0">
                <a:solidFill>
                  <a:srgbClr val="244061"/>
                </a:solidFill>
                <a:latin typeface="Bookman Old Style" panose="02050604050505020204" pitchFamily="18" charset="0"/>
                <a:ea typeface="Times New Roman"/>
                <a:cs typeface="Times New Roman"/>
              </a:rPr>
              <a:t>ДЕПАРТАМЕНТ СОЦІАЛЬНОГО ЗАХИСТУ НАСЕЛЕННЯ</a:t>
            </a:r>
            <a:endParaRPr lang="ru-RU" sz="1400" dirty="0">
              <a:latin typeface="Bookman Old Style" panose="02050604050505020204" pitchFamily="18" charset="0"/>
              <a:ea typeface="Times New Roman"/>
              <a:cs typeface="Times New Roman"/>
            </a:endParaRPr>
          </a:p>
          <a:p>
            <a:pPr algn="ctr">
              <a:spcAft>
                <a:spcPts val="600"/>
              </a:spcAft>
              <a:tabLst>
                <a:tab pos="810895" algn="l"/>
              </a:tabLst>
            </a:pPr>
            <a:r>
              <a:rPr lang="uk-UA" sz="1400" dirty="0">
                <a:solidFill>
                  <a:srgbClr val="244061"/>
                </a:solidFill>
                <a:latin typeface="Bookman Old Style" panose="02050604050505020204" pitchFamily="18" charset="0"/>
                <a:ea typeface="Times New Roman"/>
                <a:cs typeface="Times New Roman"/>
              </a:rPr>
              <a:t>СУМСЬКОЇ МІСЬКОЇ РАДИ</a:t>
            </a:r>
            <a:endParaRPr lang="ru-RU" sz="1400" dirty="0">
              <a:latin typeface="Bookman Old Style" panose="02050604050505020204" pitchFamily="18" charset="0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8112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C:\Users\New User\Desktop\Альтан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27" y="89366"/>
            <a:ext cx="1791448" cy="3362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73"/>
          <a:stretch/>
        </p:blipFill>
        <p:spPr>
          <a:xfrm>
            <a:off x="40937" y="504351"/>
            <a:ext cx="12139340" cy="6353649"/>
          </a:xfrm>
          <a:prstGeom prst="rect">
            <a:avLst/>
          </a:prstGeom>
        </p:spPr>
      </p:pic>
      <p:pic>
        <p:nvPicPr>
          <p:cNvPr id="5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27" y="3541474"/>
            <a:ext cx="11830065" cy="312346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71600" y="2271789"/>
            <a:ext cx="9633263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uk-UA" sz="2400" b="1" i="1" dirty="0" smtClean="0">
                <a:latin typeface="Bookman Old Style" panose="02050604050505020204" pitchFamily="18" charset="0"/>
              </a:rPr>
              <a:t>Основні шляхи досягнення поставлених цілей:</a:t>
            </a:r>
          </a:p>
          <a:p>
            <a:pPr algn="ctr">
              <a:spcBef>
                <a:spcPts val="600"/>
              </a:spcBef>
            </a:pPr>
            <a:endParaRPr lang="uk-UA" sz="2400" b="1" i="1" dirty="0" smtClean="0">
              <a:latin typeface="Bookman Old Style" panose="02050604050505020204" pitchFamily="18" charset="0"/>
            </a:endParaRPr>
          </a:p>
          <a:p>
            <a:pPr marL="285750" lvl="0" indent="-285750" algn="just">
              <a:spcAft>
                <a:spcPts val="600"/>
              </a:spcAft>
              <a:buFontTx/>
              <a:buChar char="-"/>
            </a:pPr>
            <a:r>
              <a:rPr lang="uk-UA" sz="2000" dirty="0" smtClean="0">
                <a:latin typeface="Bookman Old Style" panose="02050604050505020204" pitchFamily="18" charset="0"/>
              </a:rPr>
              <a:t>вчасне </a:t>
            </a:r>
            <a:r>
              <a:rPr lang="uk-UA" sz="2000" dirty="0">
                <a:latin typeface="Bookman Old Style" panose="02050604050505020204" pitchFamily="18" charset="0"/>
              </a:rPr>
              <a:t>нарахування та виплата усіх видів соціальної допомоги</a:t>
            </a:r>
            <a:r>
              <a:rPr lang="uk-UA" sz="2000" b="1" dirty="0">
                <a:latin typeface="Bookman Old Style" panose="02050604050505020204" pitchFamily="18" charset="0"/>
              </a:rPr>
              <a:t>, </a:t>
            </a:r>
            <a:r>
              <a:rPr lang="uk-UA" sz="2000" dirty="0">
                <a:latin typeface="Bookman Old Style" panose="02050604050505020204" pitchFamily="18" charset="0"/>
              </a:rPr>
              <a:t>компенсацій, надання пільг та житлових </a:t>
            </a:r>
            <a:r>
              <a:rPr lang="uk-UA" sz="2000" dirty="0" smtClean="0">
                <a:latin typeface="Bookman Old Style" panose="02050604050505020204" pitchFamily="18" charset="0"/>
              </a:rPr>
              <a:t>субсидій;</a:t>
            </a:r>
            <a:endParaRPr lang="ru-RU" sz="2000" dirty="0">
              <a:latin typeface="Bookman Old Style" panose="02050604050505020204" pitchFamily="18" charset="0"/>
            </a:endParaRPr>
          </a:p>
          <a:p>
            <a:pPr marL="285750" lvl="0" indent="-285750" algn="just">
              <a:spcAft>
                <a:spcPts val="600"/>
              </a:spcAft>
              <a:buFontTx/>
              <a:buChar char="-"/>
            </a:pPr>
            <a:r>
              <a:rPr lang="uk-UA" sz="2000" dirty="0" smtClean="0">
                <a:latin typeface="Bookman Old Style" panose="02050604050505020204" pitchFamily="18" charset="0"/>
              </a:rPr>
              <a:t>проведення </a:t>
            </a:r>
            <a:r>
              <a:rPr lang="uk-UA" sz="2000" dirty="0">
                <a:latin typeface="Bookman Old Style" panose="02050604050505020204" pitchFamily="18" charset="0"/>
              </a:rPr>
              <a:t>моніторингу потреби населення в соціальних послугах та допомогах, визначення та сприяння наданню додаткових пільг та соціальних  гарантій за рахунок коштів міського бюджету </a:t>
            </a:r>
            <a:r>
              <a:rPr lang="uk-UA" sz="2000" dirty="0" err="1">
                <a:latin typeface="Bookman Old Style" panose="02050604050505020204" pitchFamily="18" charset="0"/>
              </a:rPr>
              <a:t>найнужденнішим</a:t>
            </a:r>
            <a:r>
              <a:rPr lang="uk-UA" sz="2000" dirty="0">
                <a:latin typeface="Bookman Old Style" panose="02050604050505020204" pitchFamily="18" charset="0"/>
              </a:rPr>
              <a:t> мешканцям </a:t>
            </a:r>
            <a:r>
              <a:rPr lang="uk-UA" sz="2000" dirty="0" smtClean="0">
                <a:latin typeface="Bookman Old Style" panose="02050604050505020204" pitchFamily="18" charset="0"/>
              </a:rPr>
              <a:t>міста</a:t>
            </a:r>
            <a:endParaRPr lang="ru-RU" sz="2000" dirty="0">
              <a:latin typeface="Bookman Old Style" panose="02050604050505020204" pitchFamily="18" charset="0"/>
            </a:endParaRPr>
          </a:p>
          <a:p>
            <a:pPr marL="285750" lvl="0" indent="-285750" algn="just">
              <a:spcAft>
                <a:spcPts val="600"/>
              </a:spcAft>
              <a:buFontTx/>
              <a:buChar char="-"/>
            </a:pPr>
            <a:r>
              <a:rPr lang="uk-UA" sz="2000" dirty="0" smtClean="0">
                <a:latin typeface="Bookman Old Style" panose="02050604050505020204" pitchFamily="18" charset="0"/>
              </a:rPr>
              <a:t>виконання </a:t>
            </a:r>
            <a:r>
              <a:rPr lang="uk-UA" sz="2000" dirty="0">
                <a:latin typeface="Bookman Old Style" panose="02050604050505020204" pitchFamily="18" charset="0"/>
              </a:rPr>
              <a:t>міських програм соціальної направленості «Місто Суми – територія добра та милосердя» «Соціальна підтримка учасників антитерористичної операції та членів їх сімей</a:t>
            </a:r>
            <a:r>
              <a:rPr lang="uk-UA" sz="2000" dirty="0" smtClean="0">
                <a:latin typeface="Bookman Old Style" panose="02050604050505020204" pitchFamily="18" charset="0"/>
              </a:rPr>
              <a:t>».</a:t>
            </a:r>
            <a:endParaRPr lang="uk-UA" sz="2000" b="1" i="1" dirty="0" smtClean="0">
              <a:latin typeface="Bookman Old Style" panose="02050604050505020204" pitchFamily="18" charset="0"/>
            </a:endParaRPr>
          </a:p>
          <a:p>
            <a:pPr algn="just"/>
            <a:r>
              <a:rPr lang="uk-UA" sz="2400" b="1" i="1" dirty="0" smtClean="0">
                <a:latin typeface="Bookman Old Style" panose="02050604050505020204" pitchFamily="18" charset="0"/>
              </a:rPr>
              <a:t> </a:t>
            </a:r>
          </a:p>
        </p:txBody>
      </p:sp>
      <p:pic>
        <p:nvPicPr>
          <p:cNvPr id="10" name="Picture 8" descr="Герб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530" y="211691"/>
            <a:ext cx="619647" cy="78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564" y="389296"/>
            <a:ext cx="1807284" cy="1566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765426" y="1074450"/>
            <a:ext cx="861842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uk-UA" sz="1400" b="1" dirty="0">
                <a:solidFill>
                  <a:srgbClr val="244061"/>
                </a:solidFill>
                <a:latin typeface="Bookman Old Style" panose="02050604050505020204" pitchFamily="18" charset="0"/>
                <a:ea typeface="Times New Roman"/>
                <a:cs typeface="Times New Roman"/>
              </a:rPr>
              <a:t>ДЕПАРТАМЕНТ СОЦІАЛЬНОГО ЗАХИСТУ НАСЕЛЕННЯ</a:t>
            </a:r>
            <a:endParaRPr lang="ru-RU" sz="1400" dirty="0">
              <a:latin typeface="Bookman Old Style" panose="02050604050505020204" pitchFamily="18" charset="0"/>
              <a:ea typeface="Times New Roman"/>
              <a:cs typeface="Times New Roman"/>
            </a:endParaRPr>
          </a:p>
          <a:p>
            <a:pPr algn="ctr">
              <a:spcAft>
                <a:spcPts val="600"/>
              </a:spcAft>
              <a:tabLst>
                <a:tab pos="810895" algn="l"/>
              </a:tabLst>
            </a:pPr>
            <a:r>
              <a:rPr lang="uk-UA" sz="1400" dirty="0">
                <a:solidFill>
                  <a:srgbClr val="244061"/>
                </a:solidFill>
                <a:latin typeface="Bookman Old Style" panose="02050604050505020204" pitchFamily="18" charset="0"/>
                <a:ea typeface="Times New Roman"/>
                <a:cs typeface="Times New Roman"/>
              </a:rPr>
              <a:t>СУМСЬКОЇ МІСЬКОЇ РАДИ</a:t>
            </a:r>
            <a:endParaRPr lang="ru-RU" sz="1400" dirty="0">
              <a:latin typeface="Bookman Old Style" panose="02050604050505020204" pitchFamily="18" charset="0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0804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C:\Users\New User\Desktop\Альтан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87" y="315883"/>
            <a:ext cx="1693269" cy="241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Гер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530" y="211691"/>
            <a:ext cx="619647" cy="78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716" y="5291686"/>
            <a:ext cx="1807284" cy="1566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8511265"/>
              </p:ext>
            </p:extLst>
          </p:nvPr>
        </p:nvGraphicFramePr>
        <p:xfrm>
          <a:off x="2061556" y="859212"/>
          <a:ext cx="8396414" cy="5464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152996" y="3027512"/>
            <a:ext cx="905249" cy="284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13 417</a:t>
            </a:r>
            <a:endParaRPr lang="en-US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59826" y="3468062"/>
            <a:ext cx="819654" cy="284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12 822</a:t>
            </a:r>
            <a:endParaRPr lang="en-US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79694" y="3931669"/>
            <a:ext cx="926299" cy="284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11 356</a:t>
            </a:r>
            <a:endParaRPr lang="en-US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09353" y="4778144"/>
            <a:ext cx="706931" cy="284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2 110</a:t>
            </a:r>
            <a:endParaRPr lang="en-US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93449" y="4985566"/>
            <a:ext cx="706931" cy="284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2 012</a:t>
            </a:r>
            <a:endParaRPr lang="en-US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93422" y="5129045"/>
            <a:ext cx="706931" cy="284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1 777</a:t>
            </a:r>
            <a:endParaRPr lang="en-US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410177" y="5000979"/>
            <a:ext cx="706931" cy="284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2 690</a:t>
            </a:r>
            <a:endParaRPr lang="en-US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968778" y="4754364"/>
            <a:ext cx="706931" cy="284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2 806</a:t>
            </a:r>
            <a:endParaRPr lang="en-US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612060" y="4612210"/>
            <a:ext cx="706931" cy="284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2 821</a:t>
            </a:r>
            <a:endParaRPr lang="en-US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443472" y="5285286"/>
            <a:ext cx="706931" cy="284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446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8958302" y="5271197"/>
            <a:ext cx="706931" cy="284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458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9427028" y="5269919"/>
            <a:ext cx="706931" cy="284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456</a:t>
            </a:r>
          </a:p>
        </p:txBody>
      </p:sp>
    </p:spTree>
    <p:extLst>
      <p:ext uri="{BB962C8B-B14F-4D97-AF65-F5344CB8AC3E}">
        <p14:creationId xmlns:p14="http://schemas.microsoft.com/office/powerpoint/2010/main" val="335278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73"/>
          <a:stretch/>
        </p:blipFill>
        <p:spPr>
          <a:xfrm>
            <a:off x="34500" y="866124"/>
            <a:ext cx="12157500" cy="6353649"/>
          </a:xfrm>
          <a:prstGeom prst="rect">
            <a:avLst/>
          </a:prstGeom>
        </p:spPr>
      </p:pic>
      <p:pic>
        <p:nvPicPr>
          <p:cNvPr id="9" name="Picture 9" descr="C:\Users\New User\Desktop\Альтан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87" y="315883"/>
            <a:ext cx="1693269" cy="241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Герб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530" y="211691"/>
            <a:ext cx="619647" cy="78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716" y="5291686"/>
            <a:ext cx="1807284" cy="1566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165699677"/>
              </p:ext>
            </p:extLst>
          </p:nvPr>
        </p:nvGraphicFramePr>
        <p:xfrm>
          <a:off x="2061555" y="1172094"/>
          <a:ext cx="8420793" cy="512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70647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73"/>
          <a:stretch/>
        </p:blipFill>
        <p:spPr>
          <a:xfrm>
            <a:off x="34500" y="866124"/>
            <a:ext cx="12157500" cy="6353649"/>
          </a:xfrm>
          <a:prstGeom prst="rect">
            <a:avLst/>
          </a:prstGeom>
        </p:spPr>
      </p:pic>
      <p:pic>
        <p:nvPicPr>
          <p:cNvPr id="9" name="Picture 9" descr="C:\Users\New User\Desktop\Альтан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87" y="315883"/>
            <a:ext cx="1693269" cy="241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Герб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530" y="211691"/>
            <a:ext cx="619647" cy="78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061" y="994967"/>
            <a:ext cx="9285317" cy="55030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08914" y="4042948"/>
            <a:ext cx="4923065" cy="1606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 можна отримати за посиланням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https://subsidii.ioc.gov.ua/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30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73"/>
          <a:stretch/>
        </p:blipFill>
        <p:spPr>
          <a:xfrm>
            <a:off x="3525845" y="2270975"/>
            <a:ext cx="12157500" cy="6353649"/>
          </a:xfrm>
          <a:prstGeom prst="rect">
            <a:avLst/>
          </a:prstGeom>
        </p:spPr>
      </p:pic>
      <p:pic>
        <p:nvPicPr>
          <p:cNvPr id="9" name="Picture 9" descr="C:\Users\New User\Desktop\Альтан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87" y="315883"/>
            <a:ext cx="1693269" cy="241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Герб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530" y="211691"/>
            <a:ext cx="619647" cy="78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491345" y="140485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133" y="994967"/>
            <a:ext cx="8932334" cy="56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69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271" y="193280"/>
            <a:ext cx="1597268" cy="15972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rnd">
            <a:solidFill>
              <a:srgbClr val="FFFFFF"/>
            </a:solidFill>
            <a:miter lim="800000"/>
          </a:ln>
          <a:effectLst>
            <a:outerShdw blurRad="38100" dir="7320000" sx="93000" sy="93000" algn="tl" rotWithShape="0">
              <a:srgbClr val="000000">
                <a:alpha val="50000"/>
              </a:srgbClr>
            </a:outerShdw>
            <a:softEdge rad="12700"/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353" y="457200"/>
            <a:ext cx="8654457" cy="583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38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2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09" y="468565"/>
            <a:ext cx="2103120" cy="665480"/>
          </a:xfrm>
          <a:prstGeom prst="rect">
            <a:avLst/>
          </a:prstGeom>
        </p:spPr>
      </p:pic>
      <p:pic>
        <p:nvPicPr>
          <p:cNvPr id="8" name="Picture 22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84856" y="467039"/>
            <a:ext cx="2103120" cy="6654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24" y="4885266"/>
            <a:ext cx="2223409" cy="2171667"/>
          </a:xfrm>
          <a:prstGeom prst="rect">
            <a:avLst/>
          </a:prstGeom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539945" y="467039"/>
            <a:ext cx="17653234" cy="428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1" y="467039"/>
            <a:ext cx="9537562" cy="527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19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4482</TotalTime>
  <Words>237</Words>
  <Application>Microsoft Office PowerPoint</Application>
  <PresentationFormat>Широкоэкранный</PresentationFormat>
  <Paragraphs>41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Bookman Old Style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Почта</dc:creator>
  <cp:lastModifiedBy>Світлана Борисівна Маринченко</cp:lastModifiedBy>
  <cp:revision>172</cp:revision>
  <cp:lastPrinted>2019-01-30T14:01:21Z</cp:lastPrinted>
  <dcterms:created xsi:type="dcterms:W3CDTF">2018-12-04T06:31:27Z</dcterms:created>
  <dcterms:modified xsi:type="dcterms:W3CDTF">2019-01-31T06:13:26Z</dcterms:modified>
</cp:coreProperties>
</file>