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85;&#1080;&#1075;&#1072;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85;&#1080;&#1075;&#1072;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85;&#1080;&#1075;&#1072;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85;&#1080;&#1075;&#1072;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116367955105791E-2"/>
          <c:y val="3.675273655956765E-2"/>
          <c:w val="0.9558030696144364"/>
          <c:h val="0.8366504848515541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616-4785-A856-72E9D354894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616-4785-A856-72E9D354894E}"/>
              </c:ext>
            </c:extLst>
          </c:dPt>
          <c:dLbls>
            <c:dLbl>
              <c:idx val="0"/>
              <c:layout>
                <c:manualLayout>
                  <c:x val="-0.15903005141376453"/>
                  <c:y val="-0.196073437948406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493175345630659E-2"/>
                      <c:h val="0.104408399109638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616-4785-A856-72E9D354894E}"/>
                </c:ext>
              </c:extLst>
            </c:dLbl>
            <c:dLbl>
              <c:idx val="1"/>
              <c:layout>
                <c:manualLayout>
                  <c:x val="0.15298113178043046"/>
                  <c:y val="0.1029165852752717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F2A80C8-7F5A-4738-99B3-24BC2A134979}" type="VALUE">
                      <a:rPr lang="en-US" sz="1800" smtClean="0">
                        <a:solidFill>
                          <a:schemeClr val="bg1"/>
                        </a:solidFill>
                      </a:rPr>
                      <a:pPr>
                        <a:defRPr sz="1800" b="1">
                          <a:solidFill>
                            <a:schemeClr val="bg1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6270791756336"/>
                      <c:h val="9.828294301637717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616-4785-A856-72E9D35489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364</c:v>
                </c:pt>
                <c:pt idx="1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16-4785-A856-72E9D35489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1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1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1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06-3616-4785-A856-72E9D354894E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08-3616-4785-A856-72E9D354894E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Так</c:v>
                      </c:pt>
                      <c:pt idx="1">
                        <c:v>ні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3616-4785-A856-72E9D354894E}"/>
                  </c:ext>
                </c:extLst>
              </c15:ser>
            </c15:filteredPieSeries>
            <c15:filteredPieSeries>
              <c15:ser>
                <c:idx val="2"/>
                <c:order val="2"/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1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1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1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B-3616-4785-A856-72E9D354894E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D-3616-4785-A856-72E9D354894E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Так</c:v>
                      </c:pt>
                      <c:pt idx="1">
                        <c:v>ні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3616-4785-A856-72E9D354894E}"/>
                  </c:ext>
                </c:extLst>
              </c15:ser>
            </c15:filteredPieSeries>
            <c15:filteredPieSeries>
              <c15:ser>
                <c:idx val="3"/>
                <c:order val="3"/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1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1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1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0-3616-4785-A856-72E9D354894E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2-3616-4785-A856-72E9D354894E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Так</c:v>
                      </c:pt>
                      <c:pt idx="1">
                        <c:v>ні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Лист1!$E$2:$E$3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3-3616-4785-A856-72E9D354894E}"/>
                  </c:ext>
                </c:extLst>
              </c15:ser>
            </c15:filteredPieSeries>
            <c15:filteredPieSeries>
              <c15:ser>
                <c:idx val="4"/>
                <c:order val="4"/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1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1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1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3616-4785-A856-72E9D354894E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3616-4785-A856-72E9D354894E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Так</c:v>
                      </c:pt>
                      <c:pt idx="1">
                        <c:v>ні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Лист1!$F$2:$F$3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8-3616-4785-A856-72E9D354894E}"/>
                  </c:ext>
                </c:extLst>
              </c15:ser>
            </c15:filteredPieSeries>
            <c15:filteredPieSeries>
              <c15:ser>
                <c:idx val="5"/>
                <c:order val="5"/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1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1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1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A-3616-4785-A856-72E9D354894E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3616-4785-A856-72E9D354894E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Так</c:v>
                      </c:pt>
                      <c:pt idx="1">
                        <c:v>ні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Лист1!$G$2:$G$3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D-3616-4785-A856-72E9D354894E}"/>
                  </c:ext>
                </c:extLst>
              </c15:ser>
            </c15:filteredPieSeries>
            <c15:filteredPieSeries>
              <c15:ser>
                <c:idx val="6"/>
                <c:order val="6"/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1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1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1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3616-4785-A856-72E9D354894E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3616-4785-A856-72E9D354894E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Так</c:v>
                      </c:pt>
                      <c:pt idx="1">
                        <c:v>ні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Лист1!$H$2:$H$3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2-3616-4785-A856-72E9D354894E}"/>
                  </c:ext>
                </c:extLst>
              </c15:ser>
            </c15:filteredPieSeries>
            <c15:filteredPieSeries>
              <c15:ser>
                <c:idx val="7"/>
                <c:order val="7"/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1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1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1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3616-4785-A856-72E9D354894E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3616-4785-A856-72E9D354894E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Так</c:v>
                      </c:pt>
                      <c:pt idx="1">
                        <c:v>ні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Лист1!$I$2:$I$3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7-3616-4785-A856-72E9D354894E}"/>
                  </c:ext>
                </c:extLst>
              </c15:ser>
            </c15:filteredPieSeries>
            <c15:filteredPieSeries>
              <c15:ser>
                <c:idx val="8"/>
                <c:order val="8"/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1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1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1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3616-4785-A856-72E9D354894E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3616-4785-A856-72E9D354894E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Так</c:v>
                      </c:pt>
                      <c:pt idx="1">
                        <c:v>ні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Лист1!$J$2:$J$3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3616-4785-A856-72E9D354894E}"/>
                  </c:ext>
                </c:extLst>
              </c15:ser>
            </c15:filteredPieSeries>
            <c15:filteredPieSeries>
              <c15:ser>
                <c:idx val="9"/>
                <c:order val="9"/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1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1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1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3616-4785-A856-72E9D354894E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3616-4785-A856-72E9D354894E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2"/>
                      <c:pt idx="0">
                        <c:v>Так</c:v>
                      </c:pt>
                      <c:pt idx="1">
                        <c:v>ні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Лист1!$K$2:$K$3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1-3616-4785-A856-72E9D354894E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52387771956071E-2"/>
          <c:y val="3.0367927989969238E-2"/>
          <c:w val="0.67061509478680048"/>
          <c:h val="0.939264144020061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Лист2!$A$1</c:f>
              <c:strCache>
                <c:ptCount val="1"/>
                <c:pt idx="0">
                  <c:v>Негативно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1832354563856026E-2"/>
                  <c:y val="8.834306324354687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i="0" u="none" strike="noStrike" baseline="0" dirty="0" smtClean="0">
                        <a:effectLst/>
                      </a:rPr>
                      <a:t>69%</a:t>
                    </a:r>
                    <a:endParaRPr lang="en-US" sz="1400" b="1" baseline="0" dirty="0" smtClean="0"/>
                  </a:p>
                  <a:p>
                    <a:pPr>
                      <a:defRPr sz="1400" b="1"/>
                    </a:pPr>
                    <a:r>
                      <a:rPr lang="en-US" sz="1400" b="1" baseline="0" dirty="0" smtClean="0"/>
                      <a:t> </a:t>
                    </a:r>
                    <a:fld id="{5848A0AB-0D5C-4D73-AC81-7758CC991576}" type="VALUE">
                      <a:rPr lang="en-US" sz="1400" b="1" baseline="0"/>
                      <a:pPr>
                        <a:defRPr sz="1400" b="1"/>
                      </a:pPr>
                      <a:t>[ЗНАЧЕНИЕ]</a:t>
                    </a:fld>
                    <a:endParaRPr lang="en-US" sz="1400" b="1" baseline="0" dirty="0" smtClean="0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8.5823272304357462E-2"/>
                      <c:h val="0.1190466253123744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380-4582-AC81-13AE1BD29ED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Лист2!$B$1</c:f>
              <c:numCache>
                <c:formatCode>General</c:formatCode>
                <c:ptCount val="1"/>
                <c:pt idx="0">
                  <c:v>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80-4582-AC81-13AE1BD29ED5}"/>
            </c:ext>
          </c:extLst>
        </c:ser>
        <c:ser>
          <c:idx val="1"/>
          <c:order val="1"/>
          <c:tx>
            <c:strRef>
              <c:f>Лист2!$A$2</c:f>
              <c:strCache>
                <c:ptCount val="1"/>
                <c:pt idx="0">
                  <c:v>Скоріше негативно, ніж позитивно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554903042570684E-3"/>
                  <c:y val="2.622684690042797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u="none" strike="noStrike" baseline="0" dirty="0" smtClean="0">
                        <a:effectLst/>
                      </a:rPr>
                      <a:t>21,19%</a:t>
                    </a:r>
                  </a:p>
                  <a:p>
                    <a:fld id="{F011AEC7-0917-4D1E-8FA3-504490FAD125}" type="VALUE">
                      <a:rPr lang="en-US" baseline="0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53913309163789"/>
                      <c:h val="0.108458283118649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380-4582-AC81-13AE1BD29ED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Лист2!$B$2</c:f>
              <c:numCache>
                <c:formatCode>General</c:formatCode>
                <c:ptCount val="1"/>
                <c:pt idx="0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80-4582-AC81-13AE1BD29ED5}"/>
            </c:ext>
          </c:extLst>
        </c:ser>
        <c:ser>
          <c:idx val="2"/>
          <c:order val="2"/>
          <c:tx>
            <c:strRef>
              <c:f>Лист2!$A$3</c:f>
              <c:strCache>
                <c:ptCount val="1"/>
                <c:pt idx="0">
                  <c:v>Скоріше позитивно, ніж негативно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554903042570684E-2"/>
                  <c:y val="-2.208576581088671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i="0" u="none" strike="noStrike" baseline="0" dirty="0" smtClean="0">
                        <a:effectLst/>
                      </a:rPr>
                      <a:t>1,05%</a:t>
                    </a:r>
                  </a:p>
                  <a:p>
                    <a:pPr>
                      <a:defRPr sz="1400" b="1"/>
                    </a:pPr>
                    <a:fld id="{A12D5E88-4A45-4B2B-B7DE-078E41B88B1E}" type="VALUE">
                      <a:rPr lang="en-US" b="1" baseline="0" smtClean="0"/>
                      <a:pPr>
                        <a:defRPr sz="1400" b="1"/>
                      </a:pPr>
                      <a:t>[ЗНАЧЕНИЕ]</a:t>
                    </a:fld>
                    <a:endParaRPr lang="ru-RU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380-4582-AC81-13AE1BD29ED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Лист2!$B$3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80-4582-AC81-13AE1BD29ED5}"/>
            </c:ext>
          </c:extLst>
        </c:ser>
        <c:ser>
          <c:idx val="3"/>
          <c:order val="3"/>
          <c:tx>
            <c:strRef>
              <c:f>Лист2!$A$4</c:f>
              <c:strCache>
                <c:ptCount val="1"/>
                <c:pt idx="0">
                  <c:v>Позитивно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329418255423577E-3"/>
                  <c:y val="-5.521441452721689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i="0" u="none" strike="noStrike" baseline="0" dirty="0" smtClean="0">
                        <a:effectLst/>
                      </a:rPr>
                      <a:t>0,88%</a:t>
                    </a:r>
                  </a:p>
                  <a:p>
                    <a:pPr>
                      <a:defRPr sz="1400" b="1"/>
                    </a:pPr>
                    <a:r>
                      <a:rPr lang="en-US" b="1" baseline="0" dirty="0" smtClean="0"/>
                      <a:t> </a:t>
                    </a:r>
                    <a:fld id="{4D42269F-0419-459E-AC7A-0149B50F67CA}" type="VALUE">
                      <a:rPr lang="en-US" b="1" baseline="0"/>
                      <a:pPr>
                        <a:defRPr sz="1400" b="1"/>
                      </a:pPr>
                      <a:t>[ЗНАЧЕНИЕ]</a:t>
                    </a:fld>
                    <a:endParaRPr lang="en-US" b="1" baseline="0" dirty="0" smtClean="0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380-4582-AC81-13AE1BD29ED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Лист2!$B$4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80-4582-AC81-13AE1BD29ED5}"/>
            </c:ext>
          </c:extLst>
        </c:ser>
        <c:ser>
          <c:idx val="4"/>
          <c:order val="4"/>
          <c:tx>
            <c:strRef>
              <c:f>Лист2!$A$5</c:f>
              <c:strCache>
                <c:ptCount val="1"/>
                <c:pt idx="0">
                  <c:v>Не можу визначитися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i="0" u="none" strike="noStrike" baseline="0" dirty="0" smtClean="0">
                        <a:effectLst/>
                      </a:rPr>
                      <a:t>7,88%</a:t>
                    </a:r>
                  </a:p>
                  <a:p>
                    <a:fld id="{BD62B10B-E1D8-432D-8B30-361CAFBEAB3F}" type="VALUE">
                      <a:rPr lang="en-US" baseline="0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380-4582-AC81-13AE1BD29ED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Лист2!$B$5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80-4582-AC81-13AE1BD29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1208816"/>
        <c:axId val="275285104"/>
        <c:axId val="0"/>
      </c:bar3DChart>
      <c:catAx>
        <c:axId val="381208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5285104"/>
        <c:crosses val="autoZero"/>
        <c:auto val="1"/>
        <c:lblAlgn val="ctr"/>
        <c:lblOffset val="100"/>
        <c:noMultiLvlLbl val="0"/>
      </c:catAx>
      <c:valAx>
        <c:axId val="27528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120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347152194331068"/>
          <c:y val="0.13230569308437284"/>
          <c:w val="0.24183253178496603"/>
          <c:h val="0.63324194695590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Лист3!$A$1</c:f>
              <c:strCache>
                <c:ptCount val="1"/>
                <c:pt idx="0">
                  <c:v>Звернутися до правоохоронців та контролюючих органів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i="0" u="none" strike="noStrike" baseline="0" dirty="0" smtClean="0">
                        <a:effectLst/>
                      </a:rPr>
                      <a:t>25,91%</a:t>
                    </a:r>
                  </a:p>
                  <a:p>
                    <a:r>
                      <a:rPr lang="en-US" baseline="0" dirty="0" smtClean="0"/>
                      <a:t> </a:t>
                    </a:r>
                    <a:fld id="{1768B965-CFC3-41CD-B45E-BDA33F7A5951}" type="VALUE">
                      <a:rPr lang="en-US" baseline="0"/>
                      <a:pPr/>
                      <a:t>[ЗНАЧЕНИЕ]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F32-42D6-A28E-F48B28D9E41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Лист3!$B$1</c:f>
              <c:numCache>
                <c:formatCode>General</c:formatCode>
                <c:ptCount val="1"/>
                <c:pt idx="0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32-42D6-A28E-F48B28D9E417}"/>
            </c:ext>
          </c:extLst>
        </c:ser>
        <c:ser>
          <c:idx val="1"/>
          <c:order val="1"/>
          <c:tx>
            <c:strRef>
              <c:f>Лист3!$A$2</c:f>
              <c:strCache>
                <c:ptCount val="1"/>
                <c:pt idx="0">
                  <c:v>Звернутися до вищого керівництва держави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i="0" u="none" strike="noStrike" baseline="0" dirty="0" smtClean="0">
                        <a:effectLst/>
                      </a:rPr>
                      <a:t>34,67%</a:t>
                    </a:r>
                  </a:p>
                  <a:p>
                    <a:fld id="{43D15610-F5E8-4A7D-9BA6-E64B485E4A6E}" type="VALUE">
                      <a:rPr lang="en-US" baseline="0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F32-42D6-A28E-F48B28D9E41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Лист3!$B$2</c:f>
              <c:numCache>
                <c:formatCode>General</c:formatCode>
                <c:ptCount val="1"/>
                <c:pt idx="0">
                  <c:v>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32-42D6-A28E-F48B28D9E417}"/>
            </c:ext>
          </c:extLst>
        </c:ser>
        <c:ser>
          <c:idx val="2"/>
          <c:order val="2"/>
          <c:tx>
            <c:strRef>
              <c:f>Лист3!$A$3</c:f>
              <c:strCache>
                <c:ptCount val="1"/>
                <c:pt idx="0">
                  <c:v>Звернутися до обласної влади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092021706500403E-3"/>
                  <c:y val="-4.000000000000008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u="none" strike="noStrike" baseline="0" dirty="0" smtClean="0">
                        <a:effectLst/>
                      </a:rPr>
                      <a:t>15,93%</a:t>
                    </a:r>
                  </a:p>
                  <a:p>
                    <a:fld id="{5C505721-DDFF-4F41-AE7E-CC9DF394B6A5}" type="VALUE">
                      <a:rPr lang="en-US" baseline="0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F32-42D6-A28E-F48B28D9E41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Лист3!$B$3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32-42D6-A28E-F48B28D9E417}"/>
            </c:ext>
          </c:extLst>
        </c:ser>
        <c:ser>
          <c:idx val="3"/>
          <c:order val="3"/>
          <c:tx>
            <c:strRef>
              <c:f>Лист3!$A$4</c:f>
              <c:strCache>
                <c:ptCount val="1"/>
                <c:pt idx="0">
                  <c:v>Не спрямовувати кошти з міського бюджету на утримання обласних установ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710426047800486E-2"/>
                  <c:y val="-4.888888888888891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u="none" strike="noStrike" baseline="0" dirty="0" smtClean="0">
                        <a:effectLst/>
                      </a:rPr>
                      <a:t>29,59%</a:t>
                    </a:r>
                  </a:p>
                  <a:p>
                    <a:fld id="{27EB4FD3-A873-47FA-B524-C0AF1D51F2D7}" type="VALUE">
                      <a:rPr lang="en-US" sz="1400" b="1" baseline="0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F32-42D6-A28E-F48B28D9E41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Лист3!$B$4</c:f>
              <c:numCache>
                <c:formatCode>General</c:formatCode>
                <c:ptCount val="1"/>
                <c:pt idx="0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F32-42D6-A28E-F48B28D9E4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9263128"/>
        <c:axId val="379263456"/>
        <c:axId val="0"/>
      </c:bar3DChart>
      <c:catAx>
        <c:axId val="3792631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9263456"/>
        <c:crosses val="autoZero"/>
        <c:auto val="1"/>
        <c:lblAlgn val="ctr"/>
        <c:lblOffset val="100"/>
        <c:noMultiLvlLbl val="0"/>
      </c:catAx>
      <c:valAx>
        <c:axId val="37926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9263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414402263756133"/>
          <c:y val="7.4628302783729783E-2"/>
          <c:w val="0.34026093984528344"/>
          <c:h val="0.793339632545931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7112064962667214E-2"/>
          <c:y val="2.6439087880613572E-2"/>
          <c:w val="0.93984432283043473"/>
          <c:h val="0.858988061606822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'- Студент - Студент - Студент '!$A$1</c:f>
              <c:strCache>
                <c:ptCount val="1"/>
                <c:pt idx="0">
                  <c:v>Студент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i="1" u="none" strike="noStrike" baseline="0" dirty="0" smtClean="0">
                        <a:effectLst/>
                      </a:rPr>
                      <a:t>6,83%</a:t>
                    </a:r>
                  </a:p>
                  <a:p>
                    <a:pPr>
                      <a:defRPr sz="1400" b="1"/>
                    </a:pPr>
                    <a:fld id="{7AA16266-5179-4D1C-A02C-493E8B7097EF}" type="VALUE">
                      <a:rPr lang="en-US" sz="1400" b="1" baseline="0" smtClean="0"/>
                      <a:pPr>
                        <a:defRPr sz="1400" b="1"/>
                      </a:pPr>
                      <a:t>[ЗНАЧЕНИЕ]</a:t>
                    </a:fld>
                    <a:endParaRPr lang="ru-RU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A2D-4AD2-9E20-EDD024D931F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'- Студент - Студент - Студент '!$B$1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2D-4AD2-9E20-EDD024D931F8}"/>
            </c:ext>
          </c:extLst>
        </c:ser>
        <c:ser>
          <c:idx val="1"/>
          <c:order val="1"/>
          <c:tx>
            <c:strRef>
              <c:f>'- Студент - Студент - Студент '!$A$2</c:f>
              <c:strCache>
                <c:ptCount val="1"/>
                <c:pt idx="0">
                  <c:v>Працівник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i="1" u="none" strike="noStrike" baseline="0" dirty="0" smtClean="0">
                        <a:effectLst/>
                      </a:rPr>
                      <a:t>62,52%</a:t>
                    </a:r>
                  </a:p>
                  <a:p>
                    <a:fld id="{9BA13ECE-E3AC-4A31-B809-4086E9168D13}" type="VALUE">
                      <a:rPr lang="en-US" baseline="0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A2D-4AD2-9E20-EDD024D931F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'- Студент - Студент - Студент '!$B$2</c:f>
              <c:numCache>
                <c:formatCode>General</c:formatCode>
                <c:ptCount val="1"/>
                <c:pt idx="0">
                  <c:v>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2D-4AD2-9E20-EDD024D931F8}"/>
            </c:ext>
          </c:extLst>
        </c:ser>
        <c:ser>
          <c:idx val="2"/>
          <c:order val="2"/>
          <c:tx>
            <c:strRef>
              <c:f>'- Студент - Студент - Студент '!$A$3</c:f>
              <c:strCache>
                <c:ptCount val="1"/>
                <c:pt idx="0">
                  <c:v>Підприємець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i="1" u="none" strike="noStrike" baseline="0" dirty="0" smtClean="0">
                        <a:effectLst/>
                      </a:rPr>
                      <a:t>5,77%</a:t>
                    </a:r>
                  </a:p>
                  <a:p>
                    <a:r>
                      <a:rPr lang="en-US" b="1" baseline="0" dirty="0" smtClean="0"/>
                      <a:t> </a:t>
                    </a:r>
                    <a:fld id="{123F91FC-E2D7-4B4D-8E6B-32168993C6F0}" type="VALUE">
                      <a:rPr lang="en-US" b="1" baseline="0"/>
                      <a:pPr/>
                      <a:t>[ЗНАЧЕНИЕ]</a:t>
                    </a:fld>
                    <a:endParaRPr lang="en-US" b="1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A2D-4AD2-9E20-EDD024D931F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'- Студент - Студент - Студент '!$B$3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2D-4AD2-9E20-EDD024D931F8}"/>
            </c:ext>
          </c:extLst>
        </c:ser>
        <c:ser>
          <c:idx val="3"/>
          <c:order val="3"/>
          <c:tx>
            <c:strRef>
              <c:f>'- Студент - Студент - Студент '!$A$4</c:f>
              <c:strCache>
                <c:ptCount val="1"/>
                <c:pt idx="0">
                  <c:v>Безробітний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i="1" u="none" strike="noStrike" baseline="0" dirty="0" smtClean="0">
                        <a:effectLst/>
                      </a:rPr>
                      <a:t>4,55%</a:t>
                    </a:r>
                  </a:p>
                  <a:p>
                    <a:pPr>
                      <a:defRPr sz="1400" b="1"/>
                    </a:pPr>
                    <a:fld id="{A882958C-A091-4045-872D-327C62624527}" type="VALUE">
                      <a:rPr lang="en-US" sz="1400" b="1" baseline="0" smtClean="0"/>
                      <a:pPr>
                        <a:defRPr sz="1400" b="1"/>
                      </a:pPr>
                      <a:t>[ЗНАЧЕНИЕ]</a:t>
                    </a:fld>
                    <a:endParaRPr lang="ru-RU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A2D-4AD2-9E20-EDD024D931F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'- Студент - Студент - Студент '!$B$4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A2D-4AD2-9E20-EDD024D931F8}"/>
            </c:ext>
          </c:extLst>
        </c:ser>
        <c:ser>
          <c:idx val="4"/>
          <c:order val="4"/>
          <c:tx>
            <c:strRef>
              <c:f>'- Студент - Студент - Студент '!$A$5</c:f>
              <c:strCache>
                <c:ptCount val="1"/>
                <c:pt idx="0">
                  <c:v>Пенсіонер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i="1" u="none" strike="noStrike" baseline="0" dirty="0" smtClean="0">
                        <a:effectLst/>
                      </a:rPr>
                      <a:t>15,93%</a:t>
                    </a:r>
                  </a:p>
                  <a:p>
                    <a:fld id="{485B331F-B4C8-4879-A13A-278314A4B068}" type="VALUE">
                      <a:rPr lang="en-US" baseline="0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A2D-4AD2-9E20-EDD024D931F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'- Студент - Студент - Студент '!$B$5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2D-4AD2-9E20-EDD024D931F8}"/>
            </c:ext>
          </c:extLst>
        </c:ser>
        <c:ser>
          <c:idx val="5"/>
          <c:order val="5"/>
          <c:tx>
            <c:strRef>
              <c:f>'- Студент - Студент - Студент '!$A$6</c:f>
              <c:strCache>
                <c:ptCount val="1"/>
                <c:pt idx="0">
                  <c:v>Інше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478501972416485E-2"/>
                  <c:y val="-3.1726905456736378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1" u="none" strike="noStrike" baseline="0" dirty="0" smtClean="0">
                        <a:effectLst/>
                      </a:rPr>
                      <a:t>3,15%</a:t>
                    </a:r>
                  </a:p>
                  <a:p>
                    <a:fld id="{6924B10F-7B9D-4E31-B3F4-285F505D5E94}" type="VALUE">
                      <a:rPr lang="en-US" baseline="0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955051958893964E-2"/>
                      <c:h val="9.926045499380244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A2D-4AD2-9E20-EDD024D931F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'- Студент - Студент - Студент '!$B$6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A2D-4AD2-9E20-EDD024D931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4519264"/>
        <c:axId val="354518608"/>
        <c:axId val="0"/>
      </c:bar3DChart>
      <c:catAx>
        <c:axId val="354519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4518608"/>
        <c:crosses val="autoZero"/>
        <c:auto val="1"/>
        <c:lblAlgn val="ctr"/>
        <c:lblOffset val="100"/>
        <c:noMultiLvlLbl val="0"/>
      </c:catAx>
      <c:valAx>
        <c:axId val="35451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451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Лист5!$A$1</c:f>
              <c:strCache>
                <c:ptCount val="1"/>
                <c:pt idx="0">
                  <c:v>16 – 25 років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i="1" u="none" strike="noStrike" baseline="0" dirty="0" smtClean="0">
                        <a:effectLst/>
                      </a:rPr>
                      <a:t>9,98%</a:t>
                    </a:r>
                  </a:p>
                  <a:p>
                    <a:fld id="{BF22A2B2-5130-48C0-AE2A-9166229B6EAF}" type="VALUE">
                      <a:rPr lang="en-US" baseline="0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BA1-4A62-AC22-A274D511482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Лист5!$B$1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1-4A62-AC22-A274D5114826}"/>
            </c:ext>
          </c:extLst>
        </c:ser>
        <c:ser>
          <c:idx val="1"/>
          <c:order val="1"/>
          <c:tx>
            <c:strRef>
              <c:f>Лист5!$A$2</c:f>
              <c:strCache>
                <c:ptCount val="1"/>
                <c:pt idx="0">
                  <c:v>26 - 40 років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i="1" u="none" strike="noStrike" baseline="0" dirty="0" smtClean="0">
                        <a:effectLst/>
                      </a:rPr>
                      <a:t>36,42%</a:t>
                    </a:r>
                  </a:p>
                  <a:p>
                    <a:fld id="{AE7D27B8-D8DA-40BB-933E-F6A0130DD758}" type="VALUE">
                      <a:rPr lang="en-US" baseline="0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BA1-4A62-AC22-A274D511482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Лист5!$B$2</c:f>
              <c:numCache>
                <c:formatCode>General</c:formatCode>
                <c:ptCount val="1"/>
                <c:pt idx="0">
                  <c:v>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A1-4A62-AC22-A274D5114826}"/>
            </c:ext>
          </c:extLst>
        </c:ser>
        <c:ser>
          <c:idx val="2"/>
          <c:order val="2"/>
          <c:tx>
            <c:strRef>
              <c:f>Лист5!$A$3</c:f>
              <c:strCache>
                <c:ptCount val="1"/>
                <c:pt idx="0">
                  <c:v>41 – 50 років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i="1" u="none" strike="noStrike" baseline="0" dirty="0" smtClean="0">
                        <a:effectLst/>
                      </a:rPr>
                      <a:t>19,43%</a:t>
                    </a:r>
                  </a:p>
                  <a:p>
                    <a:fld id="{31C8DF35-9D1C-4531-B6C0-1F16D7DB2150}" type="VALUE">
                      <a:rPr lang="en-US" baseline="0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BA1-4A62-AC22-A274D511482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Лист5!$B$3</c:f>
              <c:numCache>
                <c:formatCode>General</c:formatCode>
                <c:ptCount val="1"/>
                <c:pt idx="0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A1-4A62-AC22-A274D5114826}"/>
            </c:ext>
          </c:extLst>
        </c:ser>
        <c:ser>
          <c:idx val="3"/>
          <c:order val="3"/>
          <c:tx>
            <c:strRef>
              <c:f>Лист5!$A$4</c:f>
              <c:strCache>
                <c:ptCount val="1"/>
                <c:pt idx="0">
                  <c:v>51 – 60 років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i="1" u="none" strike="noStrike" baseline="0" dirty="0" smtClean="0">
                        <a:effectLst/>
                      </a:rPr>
                      <a:t>23,46%</a:t>
                    </a:r>
                  </a:p>
                  <a:p>
                    <a:fld id="{0A894CE3-DB66-4D10-8EE3-CAA2566D3A1A}" type="VALUE">
                      <a:rPr lang="en-US" baseline="0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BA1-4A62-AC22-A274D511482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Лист5!$B$4</c:f>
              <c:numCache>
                <c:formatCode>General</c:formatCode>
                <c:ptCount val="1"/>
                <c:pt idx="0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A1-4A62-AC22-A274D5114826}"/>
            </c:ext>
          </c:extLst>
        </c:ser>
        <c:ser>
          <c:idx val="4"/>
          <c:order val="4"/>
          <c:tx>
            <c:strRef>
              <c:f>Лист5!$A$5</c:f>
              <c:strCache>
                <c:ptCount val="1"/>
                <c:pt idx="0">
                  <c:v>61 - 70 років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i="1" u="none" strike="noStrike" baseline="0" dirty="0" smtClean="0">
                        <a:effectLst/>
                      </a:rPr>
                      <a:t>8,75%</a:t>
                    </a:r>
                  </a:p>
                  <a:p>
                    <a:fld id="{EC4DCC71-BC78-49D2-8533-C5CDD6794BB3}" type="VALUE">
                      <a:rPr lang="en-US" baseline="0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1BA1-4A62-AC22-A274D511482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Лист5!$B$5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A1-4A62-AC22-A274D5114826}"/>
            </c:ext>
          </c:extLst>
        </c:ser>
        <c:ser>
          <c:idx val="5"/>
          <c:order val="5"/>
          <c:tx>
            <c:strRef>
              <c:f>Лист5!$A$6</c:f>
              <c:strCache>
                <c:ptCount val="1"/>
                <c:pt idx="0">
                  <c:v>71 рік та більше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763239785554727E-2"/>
                  <c:y val="-3.555813675363411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1" u="none" strike="noStrike" baseline="0" dirty="0" smtClean="0">
                        <a:effectLst/>
                      </a:rPr>
                      <a:t>1,4%</a:t>
                    </a:r>
                  </a:p>
                  <a:p>
                    <a:r>
                      <a:rPr lang="en-US" baseline="0" dirty="0" smtClean="0"/>
                      <a:t> </a:t>
                    </a:r>
                    <a:fld id="{DB787258-A8CA-49AE-AAA0-871B27E66BEA}" type="VALUE">
                      <a:rPr lang="en-US" baseline="0"/>
                      <a:pPr/>
                      <a:t>[ЗНАЧЕНИЕ]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BA1-4A62-AC22-A274D511482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Лист5!$B$6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A1-4A62-AC22-A274D5114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2844560"/>
        <c:axId val="372839312"/>
        <c:axId val="0"/>
      </c:bar3DChart>
      <c:catAx>
        <c:axId val="372844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2839312"/>
        <c:crosses val="autoZero"/>
        <c:auto val="1"/>
        <c:lblAlgn val="ctr"/>
        <c:lblOffset val="100"/>
        <c:noMultiLvlLbl val="0"/>
      </c:catAx>
      <c:valAx>
        <c:axId val="37283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284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5BB-FAA6-4FF3-8AB6-18EF01C3236E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6C42-308C-47C0-9908-1406A1A4A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14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5BB-FAA6-4FF3-8AB6-18EF01C3236E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6C42-308C-47C0-9908-1406A1A4A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91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5BB-FAA6-4FF3-8AB6-18EF01C3236E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6C42-308C-47C0-9908-1406A1A4A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53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5BB-FAA6-4FF3-8AB6-18EF01C3236E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6C42-308C-47C0-9908-1406A1A4A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43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5BB-FAA6-4FF3-8AB6-18EF01C3236E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6C42-308C-47C0-9908-1406A1A4A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49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5BB-FAA6-4FF3-8AB6-18EF01C3236E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6C42-308C-47C0-9908-1406A1A4A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64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5BB-FAA6-4FF3-8AB6-18EF01C3236E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6C42-308C-47C0-9908-1406A1A4A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50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5BB-FAA6-4FF3-8AB6-18EF01C3236E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6C42-308C-47C0-9908-1406A1A4A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3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5BB-FAA6-4FF3-8AB6-18EF01C3236E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6C42-308C-47C0-9908-1406A1A4A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11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5BB-FAA6-4FF3-8AB6-18EF01C3236E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6C42-308C-47C0-9908-1406A1A4A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96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5BB-FAA6-4FF3-8AB6-18EF01C3236E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6C42-308C-47C0-9908-1406A1A4A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81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CA5BB-FAA6-4FF3-8AB6-18EF01C3236E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96C42-308C-47C0-9908-1406A1A4A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70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78372"/>
            <a:ext cx="9483524" cy="1555531"/>
          </a:xfrm>
        </p:spPr>
        <p:txBody>
          <a:bodyPr>
            <a:noAutofit/>
          </a:bodyPr>
          <a:lstStyle/>
          <a:p>
            <a:r>
              <a:rPr lang="uk-UA" sz="3600" b="1" dirty="0"/>
              <a:t>1. Чи знаєте Ви, що обласна влада перереєструвала три десятки обласних закладів поза межами міста Суми?</a:t>
            </a:r>
            <a:endParaRPr lang="ru-RU" sz="36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210099"/>
              </p:ext>
            </p:extLst>
          </p:nvPr>
        </p:nvGraphicFramePr>
        <p:xfrm>
          <a:off x="2060293" y="2057400"/>
          <a:ext cx="7674015" cy="4146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352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78372"/>
            <a:ext cx="9144000" cy="1555531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2. Як Ви ставитесь до того, що через такі дії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uk-UA" sz="3600" b="1" dirty="0" smtClean="0"/>
              <a:t>обласної </a:t>
            </a:r>
            <a:r>
              <a:rPr lang="uk-UA" sz="3600" b="1" dirty="0"/>
              <a:t>влади міський бюджет недоотримає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uk-UA" sz="3600" b="1" dirty="0" smtClean="0"/>
              <a:t>близько </a:t>
            </a:r>
            <a:r>
              <a:rPr lang="uk-UA" sz="3600" b="1" dirty="0"/>
              <a:t>80 млн. грн. на розвиток міста?</a:t>
            </a:r>
            <a:endParaRPr lang="ru-RU" sz="36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5321218"/>
              </p:ext>
            </p:extLst>
          </p:nvPr>
        </p:nvGraphicFramePr>
        <p:xfrm>
          <a:off x="1263370" y="1933903"/>
          <a:ext cx="8725582" cy="4600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5225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78373"/>
            <a:ext cx="9144000" cy="1242084"/>
          </a:xfrm>
        </p:spPr>
        <p:txBody>
          <a:bodyPr>
            <a:normAutofit/>
          </a:bodyPr>
          <a:lstStyle/>
          <a:p>
            <a:r>
              <a:rPr lang="uk-UA" sz="3800" b="1" dirty="0"/>
              <a:t>3. Які заходи має зробити міська влада?</a:t>
            </a:r>
            <a:r>
              <a:rPr lang="ru-RU" dirty="0"/>
              <a:t/>
            </a:r>
            <a:br>
              <a:rPr lang="ru-RU" dirty="0"/>
            </a:br>
            <a:endParaRPr lang="ru-RU" sz="36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451726"/>
              </p:ext>
            </p:extLst>
          </p:nvPr>
        </p:nvGraphicFramePr>
        <p:xfrm>
          <a:off x="1483489" y="1342663"/>
          <a:ext cx="9225022" cy="4953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848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78373"/>
            <a:ext cx="9144000" cy="952716"/>
          </a:xfrm>
        </p:spPr>
        <p:txBody>
          <a:bodyPr>
            <a:normAutofit/>
          </a:bodyPr>
          <a:lstStyle/>
          <a:p>
            <a:r>
              <a:rPr lang="ru-RU" sz="3800" b="1" dirty="0" smtClean="0"/>
              <a:t>Соціальний статус </a:t>
            </a:r>
            <a:r>
              <a:rPr lang="ru-RU" sz="3800" b="1" dirty="0" err="1" smtClean="0"/>
              <a:t>респондентів</a:t>
            </a:r>
            <a:endParaRPr lang="ru-RU" sz="36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055839"/>
              </p:ext>
            </p:extLst>
          </p:nvPr>
        </p:nvGraphicFramePr>
        <p:xfrm>
          <a:off x="1261641" y="1331089"/>
          <a:ext cx="8345347" cy="4803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490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78373"/>
            <a:ext cx="9144000" cy="952716"/>
          </a:xfrm>
        </p:spPr>
        <p:txBody>
          <a:bodyPr>
            <a:normAutofit/>
          </a:bodyPr>
          <a:lstStyle/>
          <a:p>
            <a:r>
              <a:rPr lang="ru-RU" sz="3800" b="1" dirty="0" smtClean="0"/>
              <a:t>В</a:t>
            </a:r>
            <a:r>
              <a:rPr lang="uk-UA" sz="3800" b="1" dirty="0" err="1" smtClean="0"/>
              <a:t>ік</a:t>
            </a:r>
            <a:r>
              <a:rPr lang="uk-UA" sz="3800" b="1" dirty="0" smtClean="0"/>
              <a:t> </a:t>
            </a:r>
            <a:r>
              <a:rPr lang="ru-RU" sz="3800" b="1" dirty="0" err="1" smtClean="0"/>
              <a:t>респондентів</a:t>
            </a:r>
            <a:endParaRPr lang="ru-RU" sz="36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860430"/>
              </p:ext>
            </p:extLst>
          </p:nvPr>
        </p:nvGraphicFramePr>
        <p:xfrm>
          <a:off x="1761281" y="1331089"/>
          <a:ext cx="8669438" cy="5000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07560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116</Words>
  <Application>Microsoft Office PowerPoint</Application>
  <PresentationFormat>Широкоэкранный</PresentationFormat>
  <Paragraphs>49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1. Чи знаєте Ви, що обласна влада перереєструвала три десятки обласних закладів поза межами міста Суми?</vt:lpstr>
      <vt:lpstr>2. Як Ви ставитесь до того, що через такі дії  обласної влади міський бюджет недоотримає  близько 80 млн. грн. на розвиток міста?</vt:lpstr>
      <vt:lpstr>3. Які заходи має зробити міська влада? </vt:lpstr>
      <vt:lpstr>Соціальний статус респондентів</vt:lpstr>
      <vt:lpstr>Вік респондентів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Як Ви ставитесь до того, що через такі дії  обласної влади міський бюджет недоотримає  близько 80 млн. грн. на розвиток міста?</dc:title>
  <dc:creator>Моша Андрій Михайлович</dc:creator>
  <cp:lastModifiedBy>Моша Андрій Михайлович</cp:lastModifiedBy>
  <cp:revision>7</cp:revision>
  <dcterms:created xsi:type="dcterms:W3CDTF">2019-03-25T05:40:11Z</dcterms:created>
  <dcterms:modified xsi:type="dcterms:W3CDTF">2019-03-25T15:17:57Z</dcterms:modified>
</cp:coreProperties>
</file>