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Montserrat SemiBold"/>
      <p:regular r:id="rId22"/>
      <p:bold r:id="rId23"/>
      <p:italic r:id="rId24"/>
      <p:boldItalic r:id="rId25"/>
    </p:embeddedFont>
    <p:embeddedFont>
      <p:font typeface="Proxima Nova"/>
      <p:regular r:id="rId26"/>
      <p:bold r:id="rId27"/>
      <p:italic r:id="rId28"/>
      <p:boldItalic r:id="rId29"/>
    </p:embeddedFont>
    <p:embeddedFont>
      <p:font typeface="Montserrat"/>
      <p:regular r:id="rId30"/>
      <p:bold r:id="rId31"/>
      <p:italic r:id="rId32"/>
      <p:boldItalic r:id="rId33"/>
    </p:embeddedFont>
    <p:embeddedFont>
      <p:font typeface="Montserrat Black"/>
      <p:bold r:id="rId34"/>
      <p:boldItalic r:id="rId35"/>
    </p:embeddedFont>
    <p:embeddedFont>
      <p:font typeface="Montserrat Medium"/>
      <p:regular r:id="rId36"/>
      <p:bold r:id="rId37"/>
      <p:italic r:id="rId38"/>
      <p:boldItalic r:id="rId39"/>
    </p:embeddedFont>
    <p:embeddedFont>
      <p:font typeface="Montserrat ExtraBold"/>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ExtraBold-bold.fntdata"/><Relationship Id="rId20" Type="http://schemas.openxmlformats.org/officeDocument/2006/relationships/slide" Target="slides/slide15.xml"/><Relationship Id="rId41" Type="http://schemas.openxmlformats.org/officeDocument/2006/relationships/font" Target="fonts/MontserratExtraBold-boldItalic.fntdata"/><Relationship Id="rId22" Type="http://schemas.openxmlformats.org/officeDocument/2006/relationships/font" Target="fonts/MontserratSemiBold-regular.fntdata"/><Relationship Id="rId21" Type="http://schemas.openxmlformats.org/officeDocument/2006/relationships/slide" Target="slides/slide16.xml"/><Relationship Id="rId24" Type="http://schemas.openxmlformats.org/officeDocument/2006/relationships/font" Target="fonts/MontserratSemiBold-italic.fntdata"/><Relationship Id="rId23" Type="http://schemas.openxmlformats.org/officeDocument/2006/relationships/font" Target="fonts/Montserrat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regular.fntdata"/><Relationship Id="rId25" Type="http://schemas.openxmlformats.org/officeDocument/2006/relationships/font" Target="fonts/MontserratSemiBold-boldItalic.fntdata"/><Relationship Id="rId28" Type="http://schemas.openxmlformats.org/officeDocument/2006/relationships/font" Target="fonts/ProximaNova-italic.fntdata"/><Relationship Id="rId27"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6.xml"/><Relationship Id="rId33" Type="http://schemas.openxmlformats.org/officeDocument/2006/relationships/font" Target="fonts/Montserrat-boldItalic.fntdata"/><Relationship Id="rId10" Type="http://schemas.openxmlformats.org/officeDocument/2006/relationships/slide" Target="slides/slide5.xml"/><Relationship Id="rId32" Type="http://schemas.openxmlformats.org/officeDocument/2006/relationships/font" Target="fonts/Montserrat-italic.fntdata"/><Relationship Id="rId13" Type="http://schemas.openxmlformats.org/officeDocument/2006/relationships/slide" Target="slides/slide8.xml"/><Relationship Id="rId35" Type="http://schemas.openxmlformats.org/officeDocument/2006/relationships/font" Target="fonts/MontserratBlack-boldItalic.fntdata"/><Relationship Id="rId12" Type="http://schemas.openxmlformats.org/officeDocument/2006/relationships/slide" Target="slides/slide7.xml"/><Relationship Id="rId34" Type="http://schemas.openxmlformats.org/officeDocument/2006/relationships/font" Target="fonts/MontserratBlack-bold.fntdata"/><Relationship Id="rId15" Type="http://schemas.openxmlformats.org/officeDocument/2006/relationships/slide" Target="slides/slide10.xml"/><Relationship Id="rId37" Type="http://schemas.openxmlformats.org/officeDocument/2006/relationships/font" Target="fonts/MontserratMedium-bold.fntdata"/><Relationship Id="rId14" Type="http://schemas.openxmlformats.org/officeDocument/2006/relationships/slide" Target="slides/slide9.xml"/><Relationship Id="rId36" Type="http://schemas.openxmlformats.org/officeDocument/2006/relationships/font" Target="fonts/MontserratMedium-regular.fntdata"/><Relationship Id="rId17" Type="http://schemas.openxmlformats.org/officeDocument/2006/relationships/slide" Target="slides/slide12.xml"/><Relationship Id="rId39" Type="http://schemas.openxmlformats.org/officeDocument/2006/relationships/font" Target="fonts/MontserratMedium-boldItalic.fntdata"/><Relationship Id="rId16" Type="http://schemas.openxmlformats.org/officeDocument/2006/relationships/slide" Target="slides/slide11.xml"/><Relationship Id="rId38" Type="http://schemas.openxmlformats.org/officeDocument/2006/relationships/font" Target="fonts/MontserratMedium-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2c78521a7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2c78521a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7a2e4b13b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g277a2e4b13b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7630d3c28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g27630d3c28d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77a2e4b13b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g277a2e4b13b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77a2e4b13b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g277a2e4b13b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9d3ccd17ef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g29d3ccd17ef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2c78521a70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2c78521a70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9d3ccd17ef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9d3ccd17e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2c78521a70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g22c78521a70_0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77a2e4b13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 name="Google Shape;69;g277a2e4b13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767b81903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g2767b81903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9b03eeb1b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g29b03eeb1b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7630d3c28d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g27630d3c28d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2c78521a70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2c78521a7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2c78521a70_0_4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22c78521a70_0_4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7a2e4b13b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277a2e4b13b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7.jpg"/><Relationship Id="rId5" Type="http://schemas.openxmlformats.org/officeDocument/2006/relationships/image" Target="../media/image10.jpg"/><Relationship Id="rId6"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2.jpg"/><Relationship Id="rId5" Type="http://schemas.openxmlformats.org/officeDocument/2006/relationships/image" Target="../media/image14.jpg"/><Relationship Id="rId6" Type="http://schemas.openxmlformats.org/officeDocument/2006/relationships/image" Target="../media/image6.png"/><Relationship Id="rId7"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1.jpg"/><Relationship Id="rId5" Type="http://schemas.openxmlformats.org/officeDocument/2006/relationships/image" Target="../media/image5.jpg"/><Relationship Id="rId6" Type="http://schemas.openxmlformats.org/officeDocument/2006/relationships/image" Target="../media/image12.jpg"/><Relationship Id="rId7"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2123194" y="1829188"/>
            <a:ext cx="4952400" cy="1591500"/>
          </a:xfrm>
          <a:prstGeom prst="rect">
            <a:avLst/>
          </a:prstGeom>
          <a:noFill/>
          <a:ln>
            <a:noFill/>
          </a:ln>
        </p:spPr>
        <p:txBody>
          <a:bodyPr anchorCtr="0" anchor="t" bIns="34275" lIns="68575" spcFirstLastPara="1" rIns="68575" wrap="square" tIns="34275">
            <a:spAutoFit/>
          </a:bodyPr>
          <a:lstStyle/>
          <a:p>
            <a:pPr indent="0" lvl="0" marL="0" rtl="0" algn="ctr">
              <a:lnSpc>
                <a:spcPct val="90000"/>
              </a:lnSpc>
              <a:spcBef>
                <a:spcPts val="0"/>
              </a:spcBef>
              <a:spcAft>
                <a:spcPts val="0"/>
              </a:spcAft>
              <a:buClr>
                <a:srgbClr val="0468B1"/>
              </a:buClr>
              <a:buSzPts val="2400"/>
              <a:buFont typeface="Arial"/>
              <a:buNone/>
            </a:pPr>
            <a:r>
              <a:rPr b="1" lang="ru" sz="2700">
                <a:solidFill>
                  <a:srgbClr val="02393E"/>
                </a:solidFill>
                <a:latin typeface="Montserrat"/>
                <a:ea typeface="Montserrat"/>
                <a:cs typeface="Montserrat"/>
                <a:sym typeface="Montserrat"/>
              </a:rPr>
              <a:t>Інтегрована модель відновлення та розвитку громади​</a:t>
            </a:r>
            <a:endParaRPr b="1" sz="2700">
              <a:solidFill>
                <a:srgbClr val="02393E"/>
              </a:solidFill>
              <a:latin typeface="Montserrat"/>
              <a:ea typeface="Montserrat"/>
              <a:cs typeface="Montserrat"/>
              <a:sym typeface="Montserrat"/>
            </a:endParaRPr>
          </a:p>
          <a:p>
            <a:pPr indent="0" lvl="0" marL="0" rtl="0" algn="ctr">
              <a:spcBef>
                <a:spcPts val="0"/>
              </a:spcBef>
              <a:spcAft>
                <a:spcPts val="0"/>
              </a:spcAft>
              <a:buClr>
                <a:schemeClr val="dk1"/>
              </a:buClr>
              <a:buSzPts val="800"/>
              <a:buFont typeface="Arial"/>
              <a:buNone/>
            </a:pPr>
            <a:r>
              <a:t/>
            </a:r>
            <a:endParaRPr b="1" sz="2600">
              <a:solidFill>
                <a:srgbClr val="02393E"/>
              </a:solidFill>
              <a:highlight>
                <a:srgbClr val="FED04D"/>
              </a:highlight>
              <a:latin typeface="Montserrat"/>
              <a:ea typeface="Montserrat"/>
              <a:cs typeface="Montserrat"/>
              <a:sym typeface="Montserrat"/>
            </a:endParaRPr>
          </a:p>
        </p:txBody>
      </p:sp>
      <p:pic>
        <p:nvPicPr>
          <p:cNvPr id="55" name="Google Shape;55;p13"/>
          <p:cNvPicPr preferRelativeResize="0"/>
          <p:nvPr/>
        </p:nvPicPr>
        <p:blipFill rotWithShape="1">
          <a:blip r:embed="rId3">
            <a:alphaModFix/>
          </a:blip>
          <a:srcRect b="26908" l="7609" r="14258" t="28892"/>
          <a:stretch/>
        </p:blipFill>
        <p:spPr>
          <a:xfrm>
            <a:off x="5157825" y="466850"/>
            <a:ext cx="1412751" cy="565100"/>
          </a:xfrm>
          <a:prstGeom prst="rect">
            <a:avLst/>
          </a:prstGeom>
          <a:noFill/>
          <a:ln>
            <a:noFill/>
          </a:ln>
        </p:spPr>
      </p:pic>
      <p:pic>
        <p:nvPicPr>
          <p:cNvPr id="56" name="Google Shape;56;p13"/>
          <p:cNvPicPr preferRelativeResize="0"/>
          <p:nvPr/>
        </p:nvPicPr>
        <p:blipFill>
          <a:blip r:embed="rId4">
            <a:alphaModFix/>
          </a:blip>
          <a:stretch>
            <a:fillRect/>
          </a:stretch>
        </p:blipFill>
        <p:spPr>
          <a:xfrm>
            <a:off x="4040972" y="4158056"/>
            <a:ext cx="1116843" cy="129450"/>
          </a:xfrm>
          <a:prstGeom prst="rect">
            <a:avLst/>
          </a:prstGeom>
          <a:noFill/>
          <a:ln>
            <a:noFill/>
          </a:ln>
        </p:spPr>
      </p:pic>
      <p:pic>
        <p:nvPicPr>
          <p:cNvPr id="57" name="Google Shape;57;p13"/>
          <p:cNvPicPr preferRelativeResize="0"/>
          <p:nvPr/>
        </p:nvPicPr>
        <p:blipFill rotWithShape="1">
          <a:blip r:embed="rId5">
            <a:alphaModFix/>
          </a:blip>
          <a:srcRect b="0" l="0" r="0" t="0"/>
          <a:stretch/>
        </p:blipFill>
        <p:spPr>
          <a:xfrm>
            <a:off x="2499075" y="466850"/>
            <a:ext cx="1592115" cy="565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nvSpPr>
        <p:spPr>
          <a:xfrm>
            <a:off x="344475" y="299025"/>
            <a:ext cx="6685800" cy="592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ru" sz="1700">
                <a:solidFill>
                  <a:srgbClr val="02393E"/>
                </a:solidFill>
                <a:latin typeface="Montserrat"/>
                <a:ea typeface="Montserrat"/>
                <a:cs typeface="Montserrat"/>
                <a:sym typeface="Montserrat"/>
              </a:rPr>
              <a:t>ЩО ТАКЕ ОФІС ВПРОВАДЖЕННЯ ІНТЕГРОВАНОЇ МОДЕЛІ ВІДНОВЛЕННЯ ТА РОЗВИТКУ ГРОМАДИ?</a:t>
            </a:r>
            <a:endParaRPr b="1" i="0" sz="1500" u="none" cap="none" strike="noStrike">
              <a:solidFill>
                <a:srgbClr val="41B8C9"/>
              </a:solidFill>
              <a:latin typeface="Montserrat"/>
              <a:ea typeface="Montserrat"/>
              <a:cs typeface="Montserrat"/>
              <a:sym typeface="Montserrat"/>
            </a:endParaRPr>
          </a:p>
        </p:txBody>
      </p:sp>
      <p:sp>
        <p:nvSpPr>
          <p:cNvPr id="147" name="Google Shape;147;p22"/>
          <p:cNvSpPr/>
          <p:nvPr/>
        </p:nvSpPr>
        <p:spPr>
          <a:xfrm>
            <a:off x="955800" y="2342800"/>
            <a:ext cx="2975100" cy="1204800"/>
          </a:xfrm>
          <a:prstGeom prst="roundRect">
            <a:avLst>
              <a:gd fmla="val 4756"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4400"/>
              <a:buFont typeface="Arial"/>
              <a:buNone/>
            </a:pPr>
            <a:r>
              <a:rPr lang="ru" sz="1100">
                <a:latin typeface="Montserrat"/>
                <a:ea typeface="Montserrat"/>
                <a:cs typeface="Montserrat"/>
                <a:sym typeface="Montserrat"/>
              </a:rPr>
              <a:t>це фронт-офіс відділів, які за повноваженнями відповідають за соціально-економічний розвиток, фінансову спроможність, інвестиційну та комунікаційну діяльність. </a:t>
            </a:r>
            <a:endParaRPr sz="1100">
              <a:latin typeface="Montserrat"/>
              <a:ea typeface="Montserrat"/>
              <a:cs typeface="Montserrat"/>
              <a:sym typeface="Montserrat"/>
            </a:endParaRPr>
          </a:p>
        </p:txBody>
      </p:sp>
      <p:sp>
        <p:nvSpPr>
          <p:cNvPr id="148" name="Google Shape;148;p22"/>
          <p:cNvSpPr/>
          <p:nvPr/>
        </p:nvSpPr>
        <p:spPr>
          <a:xfrm>
            <a:off x="5757300" y="1465825"/>
            <a:ext cx="3304500" cy="1204800"/>
          </a:xfrm>
          <a:prstGeom prst="roundRect">
            <a:avLst>
              <a:gd fmla="val 4756"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Clr>
                <a:schemeClr val="dk1"/>
              </a:buClr>
              <a:buSzPts val="1400"/>
              <a:buFont typeface="Arial"/>
              <a:buNone/>
            </a:pPr>
            <a:r>
              <a:rPr lang="ru" sz="1100">
                <a:latin typeface="Montserrat"/>
                <a:ea typeface="Montserrat"/>
                <a:cs typeface="Montserrat"/>
                <a:sym typeface="Montserrat"/>
              </a:rPr>
              <a:t>мультифункціональний простір для прийняття управлінських рішень, комунікаційний вузол, платформа для партнерства, платформа для переговорів, простір для групової та аналітичної роботи. </a:t>
            </a:r>
            <a:endParaRPr sz="1100">
              <a:latin typeface="Montserrat"/>
              <a:ea typeface="Montserrat"/>
              <a:cs typeface="Montserrat"/>
              <a:sym typeface="Montserrat"/>
            </a:endParaRPr>
          </a:p>
          <a:p>
            <a:pPr indent="0" lvl="0" marL="0" rtl="0" algn="l">
              <a:spcBef>
                <a:spcPts val="0"/>
              </a:spcBef>
              <a:spcAft>
                <a:spcPts val="0"/>
              </a:spcAft>
              <a:buNone/>
            </a:pPr>
            <a:r>
              <a:t/>
            </a:r>
            <a:endParaRPr/>
          </a:p>
        </p:txBody>
      </p:sp>
      <p:sp>
        <p:nvSpPr>
          <p:cNvPr id="149" name="Google Shape;149;p22"/>
          <p:cNvSpPr/>
          <p:nvPr/>
        </p:nvSpPr>
        <p:spPr>
          <a:xfrm>
            <a:off x="92900" y="1243000"/>
            <a:ext cx="1321500" cy="1275300"/>
          </a:xfrm>
          <a:prstGeom prst="ellipse">
            <a:avLst/>
          </a:prstGeom>
          <a:solidFill>
            <a:srgbClr val="00AFC8"/>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400"/>
              <a:buFont typeface="Arial"/>
              <a:buNone/>
            </a:pPr>
            <a:r>
              <a:rPr b="1" lang="ru" sz="1200">
                <a:solidFill>
                  <a:srgbClr val="02393E"/>
                </a:solidFill>
                <a:latin typeface="Montserrat"/>
                <a:ea typeface="Montserrat"/>
                <a:cs typeface="Montserrat"/>
                <a:sym typeface="Montserrat"/>
              </a:rPr>
              <a:t>Організаційно </a:t>
            </a:r>
            <a:endParaRPr b="1" i="0" sz="1200" u="none" cap="none" strike="noStrike">
              <a:solidFill>
                <a:srgbClr val="02393E"/>
              </a:solidFill>
              <a:latin typeface="Montserrat"/>
              <a:ea typeface="Montserrat"/>
              <a:cs typeface="Montserrat"/>
              <a:sym typeface="Montserrat"/>
            </a:endParaRPr>
          </a:p>
        </p:txBody>
      </p:sp>
      <p:sp>
        <p:nvSpPr>
          <p:cNvPr id="150" name="Google Shape;150;p22"/>
          <p:cNvSpPr/>
          <p:nvPr/>
        </p:nvSpPr>
        <p:spPr>
          <a:xfrm>
            <a:off x="5158275" y="2771350"/>
            <a:ext cx="3357900" cy="1365000"/>
          </a:xfrm>
          <a:prstGeom prst="roundRect">
            <a:avLst>
              <a:gd fmla="val 4756"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Clr>
                <a:schemeClr val="dk1"/>
              </a:buClr>
              <a:buSzPts val="1400"/>
              <a:buFont typeface="Arial"/>
              <a:buNone/>
            </a:pPr>
            <a:r>
              <a:t/>
            </a:r>
            <a:endParaRPr sz="1200">
              <a:solidFill>
                <a:srgbClr val="0468B1"/>
              </a:solidFill>
              <a:latin typeface="Proxima Nova"/>
              <a:ea typeface="Proxima Nova"/>
              <a:cs typeface="Proxima Nova"/>
              <a:sym typeface="Proxima Nova"/>
            </a:endParaRPr>
          </a:p>
          <a:p>
            <a:pPr indent="0" lvl="0" marL="0" rtl="0" algn="l">
              <a:spcBef>
                <a:spcPts val="0"/>
              </a:spcBef>
              <a:spcAft>
                <a:spcPts val="0"/>
              </a:spcAft>
              <a:buClr>
                <a:schemeClr val="dk1"/>
              </a:buClr>
              <a:buSzPts val="1400"/>
              <a:buFont typeface="Arial"/>
              <a:buNone/>
            </a:pPr>
            <a:r>
              <a:rPr lang="ru" sz="1100">
                <a:latin typeface="Montserrat"/>
                <a:ea typeface="Montserrat"/>
                <a:cs typeface="Montserrat"/>
                <a:sym typeface="Montserrat"/>
              </a:rPr>
              <a:t>створює умови для:</a:t>
            </a:r>
            <a:endParaRPr sz="1100">
              <a:latin typeface="Montserrat"/>
              <a:ea typeface="Montserrat"/>
              <a:cs typeface="Montserrat"/>
              <a:sym typeface="Montserrat"/>
            </a:endParaRPr>
          </a:p>
          <a:p>
            <a:pPr indent="-69850" lvl="0" marL="0" rtl="0" algn="l">
              <a:spcBef>
                <a:spcPts val="0"/>
              </a:spcBef>
              <a:spcAft>
                <a:spcPts val="0"/>
              </a:spcAft>
              <a:buClr>
                <a:srgbClr val="000000"/>
              </a:buClr>
              <a:buSzPts val="1100"/>
              <a:buFont typeface="Montserrat"/>
              <a:buChar char="•"/>
            </a:pPr>
            <a:r>
              <a:rPr lang="ru" sz="1100">
                <a:latin typeface="Montserrat"/>
                <a:ea typeface="Montserrat"/>
                <a:cs typeface="Montserrat"/>
                <a:sym typeface="Montserrat"/>
              </a:rPr>
              <a:t>консолідації зусиль відповідних структур для швидкого реагування та інформування;</a:t>
            </a:r>
            <a:endParaRPr sz="1100">
              <a:latin typeface="Montserrat"/>
              <a:ea typeface="Montserrat"/>
              <a:cs typeface="Montserrat"/>
              <a:sym typeface="Montserrat"/>
            </a:endParaRPr>
          </a:p>
          <a:p>
            <a:pPr indent="-69850" lvl="0" marL="0" rtl="0" algn="l">
              <a:spcBef>
                <a:spcPts val="0"/>
              </a:spcBef>
              <a:spcAft>
                <a:spcPts val="0"/>
              </a:spcAft>
              <a:buClr>
                <a:srgbClr val="000000"/>
              </a:buClr>
              <a:buSzPts val="1100"/>
              <a:buFont typeface="Montserrat"/>
              <a:buChar char="•"/>
            </a:pPr>
            <a:r>
              <a:rPr lang="ru" sz="1100">
                <a:latin typeface="Montserrat"/>
                <a:ea typeface="Montserrat"/>
                <a:cs typeface="Montserrat"/>
                <a:sym typeface="Montserrat"/>
              </a:rPr>
              <a:t>переходу від командно - адміністративного методу управління до проектного менеджменту;</a:t>
            </a:r>
            <a:endParaRPr sz="1100">
              <a:latin typeface="Montserrat"/>
              <a:ea typeface="Montserrat"/>
              <a:cs typeface="Montserrat"/>
              <a:sym typeface="Montserrat"/>
            </a:endParaRPr>
          </a:p>
          <a:p>
            <a:pPr indent="-69850" lvl="0" marL="0" rtl="0" algn="l">
              <a:spcBef>
                <a:spcPts val="0"/>
              </a:spcBef>
              <a:spcAft>
                <a:spcPts val="0"/>
              </a:spcAft>
              <a:buClr>
                <a:srgbClr val="000000"/>
              </a:buClr>
              <a:buSzPts val="1100"/>
              <a:buFont typeface="Montserrat"/>
              <a:buChar char="•"/>
            </a:pPr>
            <a:r>
              <a:rPr lang="ru" sz="1100">
                <a:latin typeface="Montserrat"/>
                <a:ea typeface="Montserrat"/>
                <a:cs typeface="Montserrat"/>
                <a:sym typeface="Montserrat"/>
              </a:rPr>
              <a:t>міжсекторальної взаємодії. </a:t>
            </a:r>
            <a:endParaRPr sz="1100">
              <a:latin typeface="Montserrat"/>
              <a:ea typeface="Montserrat"/>
              <a:cs typeface="Montserrat"/>
              <a:sym typeface="Montserrat"/>
            </a:endParaRPr>
          </a:p>
          <a:p>
            <a:pPr indent="0" lvl="0" marL="0" rtl="0" algn="l">
              <a:spcBef>
                <a:spcPts val="0"/>
              </a:spcBef>
              <a:spcAft>
                <a:spcPts val="0"/>
              </a:spcAft>
              <a:buClr>
                <a:schemeClr val="dk1"/>
              </a:buClr>
              <a:buSzPts val="1400"/>
              <a:buFont typeface="Arial"/>
              <a:buNone/>
            </a:pPr>
            <a:r>
              <a:t/>
            </a:r>
            <a:endParaRPr sz="1200">
              <a:latin typeface="Montserrat"/>
              <a:ea typeface="Montserrat"/>
              <a:cs typeface="Montserrat"/>
              <a:sym typeface="Montserrat"/>
            </a:endParaRPr>
          </a:p>
          <a:p>
            <a:pPr indent="0" lvl="0" marL="0" rtl="0" algn="l">
              <a:spcBef>
                <a:spcPts val="0"/>
              </a:spcBef>
              <a:spcAft>
                <a:spcPts val="0"/>
              </a:spcAft>
              <a:buNone/>
            </a:pPr>
            <a:r>
              <a:t/>
            </a:r>
            <a:endParaRPr/>
          </a:p>
        </p:txBody>
      </p:sp>
      <p:sp>
        <p:nvSpPr>
          <p:cNvPr id="151" name="Google Shape;151;p22"/>
          <p:cNvSpPr/>
          <p:nvPr/>
        </p:nvSpPr>
        <p:spPr>
          <a:xfrm>
            <a:off x="4175125" y="1542125"/>
            <a:ext cx="1410900" cy="1365000"/>
          </a:xfrm>
          <a:prstGeom prst="ellipse">
            <a:avLst/>
          </a:prstGeom>
          <a:solidFill>
            <a:srgbClr val="FED04D"/>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rPr b="1" lang="ru" sz="1200">
                <a:solidFill>
                  <a:srgbClr val="02393E"/>
                </a:solidFill>
                <a:latin typeface="Montserrat"/>
                <a:ea typeface="Montserrat"/>
                <a:cs typeface="Montserrat"/>
                <a:sym typeface="Montserrat"/>
              </a:rPr>
              <a:t>Практично </a:t>
            </a:r>
            <a:endParaRPr b="1" sz="1200">
              <a:solidFill>
                <a:srgbClr val="02393E"/>
              </a:solidFill>
              <a:latin typeface="Montserrat"/>
              <a:ea typeface="Montserrat"/>
              <a:cs typeface="Montserrat"/>
              <a:sym typeface="Montserrat"/>
            </a:endParaRPr>
          </a:p>
        </p:txBody>
      </p:sp>
      <p:sp>
        <p:nvSpPr>
          <p:cNvPr id="152" name="Google Shape;152;p22"/>
          <p:cNvSpPr/>
          <p:nvPr/>
        </p:nvSpPr>
        <p:spPr>
          <a:xfrm>
            <a:off x="0" y="4578350"/>
            <a:ext cx="9144000" cy="565200"/>
          </a:xfrm>
          <a:prstGeom prst="rect">
            <a:avLst/>
          </a:prstGeom>
          <a:solidFill>
            <a:schemeClr val="accent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53" name="Google Shape;153;p22"/>
          <p:cNvPicPr preferRelativeResize="0"/>
          <p:nvPr/>
        </p:nvPicPr>
        <p:blipFill rotWithShape="1">
          <a:blip r:embed="rId3">
            <a:alphaModFix/>
          </a:blip>
          <a:srcRect b="0" l="0" r="0" t="0"/>
          <a:stretch/>
        </p:blipFill>
        <p:spPr>
          <a:xfrm>
            <a:off x="38150" y="4616725"/>
            <a:ext cx="1376100" cy="488425"/>
          </a:xfrm>
          <a:prstGeom prst="rect">
            <a:avLst/>
          </a:prstGeom>
          <a:noFill/>
          <a:ln>
            <a:noFill/>
          </a:ln>
        </p:spPr>
      </p:pic>
      <p:pic>
        <p:nvPicPr>
          <p:cNvPr id="154" name="Google Shape;154;p22"/>
          <p:cNvPicPr preferRelativeResize="0"/>
          <p:nvPr/>
        </p:nvPicPr>
        <p:blipFill rotWithShape="1">
          <a:blip r:embed="rId4">
            <a:alphaModFix/>
          </a:blip>
          <a:srcRect b="26908" l="7609" r="14258" t="28892"/>
          <a:stretch/>
        </p:blipFill>
        <p:spPr>
          <a:xfrm>
            <a:off x="1723775" y="4612300"/>
            <a:ext cx="1243177" cy="4972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3"/>
          <p:cNvSpPr txBox="1"/>
          <p:nvPr/>
        </p:nvSpPr>
        <p:spPr>
          <a:xfrm>
            <a:off x="618100" y="228900"/>
            <a:ext cx="64272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ru" sz="1600">
                <a:solidFill>
                  <a:srgbClr val="02393E"/>
                </a:solidFill>
                <a:latin typeface="Montserrat Black"/>
                <a:ea typeface="Montserrat Black"/>
                <a:cs typeface="Montserrat Black"/>
                <a:sym typeface="Montserrat Black"/>
              </a:rPr>
              <a:t>СТВОРЕННЯ ОФІСУ ВПРОВАДЖЕННЯ ІНТЕГРОВАНОЇ МОДЕЛІ ВІДНОВЛЕННЯ ТА РОЗВИТКУ ГРОМАДИ  </a:t>
            </a:r>
            <a:endParaRPr b="1" i="0" u="none" cap="none" strike="noStrike">
              <a:solidFill>
                <a:srgbClr val="41B8C9"/>
              </a:solidFill>
              <a:latin typeface="Arial"/>
              <a:ea typeface="Arial"/>
              <a:cs typeface="Arial"/>
              <a:sym typeface="Arial"/>
            </a:endParaRPr>
          </a:p>
        </p:txBody>
      </p:sp>
      <p:sp>
        <p:nvSpPr>
          <p:cNvPr id="160" name="Google Shape;160;p23"/>
          <p:cNvSpPr txBox="1"/>
          <p:nvPr/>
        </p:nvSpPr>
        <p:spPr>
          <a:xfrm>
            <a:off x="434950" y="831750"/>
            <a:ext cx="8526000" cy="51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ru" sz="1200">
                <a:solidFill>
                  <a:srgbClr val="02393E"/>
                </a:solidFill>
                <a:latin typeface="Montserrat"/>
                <a:ea typeface="Montserrat"/>
                <a:cs typeface="Montserrat"/>
                <a:sym typeface="Montserrat"/>
              </a:rPr>
              <a:t>Для облаштування Центру, донором проєкту було придбано: обладнання для проведення презентацій та конференцій, комп'ютери та оргтехніка для фронт та бек-офісів, м'які та корпусні меблі.</a:t>
            </a:r>
            <a:r>
              <a:rPr lang="ru" sz="1200">
                <a:solidFill>
                  <a:srgbClr val="0468B1"/>
                </a:solidFill>
                <a:latin typeface="Proxima Nova"/>
                <a:ea typeface="Proxima Nova"/>
                <a:cs typeface="Proxima Nova"/>
                <a:sym typeface="Proxima Nova"/>
              </a:rPr>
              <a:t> </a:t>
            </a:r>
            <a:endParaRPr sz="1200">
              <a:solidFill>
                <a:srgbClr val="0468B1"/>
              </a:solidFill>
            </a:endParaRPr>
          </a:p>
        </p:txBody>
      </p:sp>
      <p:sp>
        <p:nvSpPr>
          <p:cNvPr id="161" name="Google Shape;161;p23"/>
          <p:cNvSpPr txBox="1"/>
          <p:nvPr/>
        </p:nvSpPr>
        <p:spPr>
          <a:xfrm>
            <a:off x="915725" y="1768225"/>
            <a:ext cx="3342900" cy="2947500"/>
          </a:xfrm>
          <a:prstGeom prst="rect">
            <a:avLst/>
          </a:prstGeom>
          <a:noFill/>
          <a:ln cap="flat" cmpd="sng" w="9525">
            <a:solidFill>
              <a:srgbClr val="41B8C9"/>
            </a:solidFill>
            <a:prstDash val="solid"/>
            <a:round/>
            <a:headEnd len="sm" w="sm" type="none"/>
            <a:tailEnd len="sm" w="sm" type="none"/>
          </a:ln>
        </p:spPr>
        <p:txBody>
          <a:bodyPr anchorCtr="0" anchor="t" bIns="34275" lIns="68575" spcFirstLastPara="1" rIns="68575" wrap="square" tIns="34275">
            <a:spAutoFit/>
          </a:bodyPr>
          <a:lstStyle/>
          <a:p>
            <a:pPr indent="-234950" lvl="0" marL="342900" rtl="0" algn="l">
              <a:spcBef>
                <a:spcPts val="0"/>
              </a:spcBef>
              <a:spcAft>
                <a:spcPts val="0"/>
              </a:spcAft>
              <a:buClr>
                <a:schemeClr val="dk1"/>
              </a:buClr>
              <a:buSzPts val="1100"/>
              <a:buFont typeface="Montserrat"/>
              <a:buAutoNum type="arabicPeriod"/>
            </a:pPr>
            <a:r>
              <a:rPr lang="ru" sz="1100">
                <a:solidFill>
                  <a:srgbClr val="02393E"/>
                </a:solidFill>
                <a:latin typeface="Montserrat"/>
                <a:ea typeface="Montserrat"/>
                <a:cs typeface="Montserrat"/>
                <a:sym typeface="Montserrat"/>
              </a:rPr>
              <a:t>Інтерактивний дисплей діагоналлю 86 дюймів </a:t>
            </a:r>
            <a:endParaRPr sz="1100">
              <a:solidFill>
                <a:srgbClr val="02393E"/>
              </a:solidFill>
              <a:latin typeface="Montserrat"/>
              <a:ea typeface="Montserrat"/>
              <a:cs typeface="Montserrat"/>
              <a:sym typeface="Montserrat"/>
            </a:endParaRPr>
          </a:p>
          <a:p>
            <a:pPr indent="-234950" lvl="0" marL="342900" rtl="0" algn="l">
              <a:spcBef>
                <a:spcPts val="0"/>
              </a:spcBef>
              <a:spcAft>
                <a:spcPts val="0"/>
              </a:spcAft>
              <a:buClr>
                <a:schemeClr val="dk1"/>
              </a:buClr>
              <a:buSzPts val="1100"/>
              <a:buFont typeface="Montserrat"/>
              <a:buAutoNum type="arabicPeriod"/>
            </a:pPr>
            <a:r>
              <a:rPr lang="ru" sz="1100">
                <a:solidFill>
                  <a:srgbClr val="02393E"/>
                </a:solidFill>
                <a:latin typeface="Montserrat"/>
                <a:ea typeface="Montserrat"/>
                <a:cs typeface="Montserrat"/>
                <a:sym typeface="Montserrat"/>
              </a:rPr>
              <a:t>Потужні моноблоки у кількості 5 шт</a:t>
            </a:r>
            <a:endParaRPr sz="1100">
              <a:solidFill>
                <a:srgbClr val="02393E"/>
              </a:solidFill>
              <a:latin typeface="Montserrat"/>
              <a:ea typeface="Montserrat"/>
              <a:cs typeface="Montserrat"/>
              <a:sym typeface="Montserrat"/>
            </a:endParaRPr>
          </a:p>
          <a:p>
            <a:pPr indent="-234950" lvl="0" marL="342900" rtl="0" algn="l">
              <a:spcBef>
                <a:spcPts val="0"/>
              </a:spcBef>
              <a:spcAft>
                <a:spcPts val="0"/>
              </a:spcAft>
              <a:buClr>
                <a:schemeClr val="dk1"/>
              </a:buClr>
              <a:buSzPts val="1100"/>
              <a:buFont typeface="Montserrat"/>
              <a:buAutoNum type="arabicPeriod"/>
            </a:pPr>
            <a:r>
              <a:rPr lang="ru" sz="1100">
                <a:solidFill>
                  <a:srgbClr val="02393E"/>
                </a:solidFill>
                <a:latin typeface="Montserrat"/>
                <a:ea typeface="Montserrat"/>
                <a:cs typeface="Montserrat"/>
                <a:sym typeface="Montserrat"/>
              </a:rPr>
              <a:t>Сучасний ноутбук з інстальованим ПЗ необхідним для роботи</a:t>
            </a:r>
            <a:endParaRPr sz="1100">
              <a:solidFill>
                <a:srgbClr val="02393E"/>
              </a:solidFill>
              <a:latin typeface="Montserrat"/>
              <a:ea typeface="Montserrat"/>
              <a:cs typeface="Montserrat"/>
              <a:sym typeface="Montserrat"/>
            </a:endParaRPr>
          </a:p>
          <a:p>
            <a:pPr indent="-234950" lvl="0" marL="342900" rtl="0" algn="l">
              <a:spcBef>
                <a:spcPts val="0"/>
              </a:spcBef>
              <a:spcAft>
                <a:spcPts val="0"/>
              </a:spcAft>
              <a:buClr>
                <a:schemeClr val="dk1"/>
              </a:buClr>
              <a:buSzPts val="1100"/>
              <a:buFont typeface="Montserrat"/>
              <a:buAutoNum type="arabicPeriod"/>
            </a:pPr>
            <a:r>
              <a:rPr lang="ru" sz="1100">
                <a:solidFill>
                  <a:srgbClr val="02393E"/>
                </a:solidFill>
                <a:latin typeface="Montserrat"/>
                <a:ea typeface="Montserrat"/>
                <a:cs typeface="Montserrat"/>
                <a:sym typeface="Montserrat"/>
              </a:rPr>
              <a:t>Комплект обладнання для проведення онлайн конференцій (камери, спікерфони)</a:t>
            </a:r>
            <a:endParaRPr sz="1100">
              <a:solidFill>
                <a:srgbClr val="02393E"/>
              </a:solidFill>
              <a:latin typeface="Montserrat"/>
              <a:ea typeface="Montserrat"/>
              <a:cs typeface="Montserrat"/>
              <a:sym typeface="Montserrat"/>
            </a:endParaRPr>
          </a:p>
          <a:p>
            <a:pPr indent="-234950" lvl="0" marL="342900" rtl="0" algn="l">
              <a:spcBef>
                <a:spcPts val="0"/>
              </a:spcBef>
              <a:spcAft>
                <a:spcPts val="0"/>
              </a:spcAft>
              <a:buClr>
                <a:schemeClr val="dk1"/>
              </a:buClr>
              <a:buSzPts val="1100"/>
              <a:buFont typeface="Montserrat"/>
              <a:buAutoNum type="arabicPeriod"/>
            </a:pPr>
            <a:r>
              <a:rPr lang="ru" sz="1100">
                <a:solidFill>
                  <a:srgbClr val="02393E"/>
                </a:solidFill>
                <a:latin typeface="Montserrat"/>
                <a:ea typeface="Montserrat"/>
                <a:cs typeface="Montserrat"/>
                <a:sym typeface="Montserrat"/>
              </a:rPr>
              <a:t>Бездротова система проведення презентацій</a:t>
            </a:r>
            <a:endParaRPr sz="1100">
              <a:solidFill>
                <a:srgbClr val="02393E"/>
              </a:solidFill>
              <a:latin typeface="Montserrat"/>
              <a:ea typeface="Montserrat"/>
              <a:cs typeface="Montserrat"/>
              <a:sym typeface="Montserrat"/>
            </a:endParaRPr>
          </a:p>
          <a:p>
            <a:pPr indent="-234950" lvl="0" marL="342900" rtl="0" algn="l">
              <a:spcBef>
                <a:spcPts val="0"/>
              </a:spcBef>
              <a:spcAft>
                <a:spcPts val="0"/>
              </a:spcAft>
              <a:buClr>
                <a:schemeClr val="dk1"/>
              </a:buClr>
              <a:buSzPts val="1100"/>
              <a:buFont typeface="Montserrat"/>
              <a:buAutoNum type="arabicPeriod"/>
            </a:pPr>
            <a:r>
              <a:rPr lang="ru" sz="1100">
                <a:solidFill>
                  <a:srgbClr val="02393E"/>
                </a:solidFill>
                <a:latin typeface="Montserrat"/>
                <a:ea typeface="Montserrat"/>
                <a:cs typeface="Montserrat"/>
                <a:sym typeface="Montserrat"/>
              </a:rPr>
              <a:t>Багатофункціональний пристрій з автоподачею документів</a:t>
            </a:r>
            <a:endParaRPr sz="1100">
              <a:solidFill>
                <a:srgbClr val="02393E"/>
              </a:solidFill>
              <a:latin typeface="Montserrat"/>
              <a:ea typeface="Montserrat"/>
              <a:cs typeface="Montserrat"/>
              <a:sym typeface="Montserrat"/>
            </a:endParaRPr>
          </a:p>
          <a:p>
            <a:pPr indent="-234950" lvl="0" marL="3429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Кавомашина</a:t>
            </a:r>
            <a:endParaRPr sz="1100">
              <a:solidFill>
                <a:srgbClr val="02393E"/>
              </a:solidFill>
              <a:latin typeface="Montserrat"/>
              <a:ea typeface="Montserrat"/>
              <a:cs typeface="Montserrat"/>
              <a:sym typeface="Montserrat"/>
            </a:endParaRPr>
          </a:p>
          <a:p>
            <a:pPr indent="-234950" lvl="0" marL="3429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Кондиціонер </a:t>
            </a:r>
            <a:endParaRPr sz="1100">
              <a:solidFill>
                <a:srgbClr val="02393E"/>
              </a:solidFill>
              <a:latin typeface="Montserrat"/>
              <a:ea typeface="Montserrat"/>
              <a:cs typeface="Montserrat"/>
              <a:sym typeface="Montserrat"/>
            </a:endParaRPr>
          </a:p>
          <a:p>
            <a:pPr indent="-234950" lvl="0" marL="3429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Термопот </a:t>
            </a:r>
            <a:endParaRPr sz="1100">
              <a:solidFill>
                <a:srgbClr val="02393E"/>
              </a:solidFill>
              <a:latin typeface="Montserrat"/>
              <a:ea typeface="Montserrat"/>
              <a:cs typeface="Montserrat"/>
              <a:sym typeface="Montserrat"/>
            </a:endParaRPr>
          </a:p>
          <a:p>
            <a:pPr indent="-234950" lvl="0" marL="3429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Настінний фліпчарт </a:t>
            </a:r>
            <a:endParaRPr sz="1100">
              <a:solidFill>
                <a:srgbClr val="02393E"/>
              </a:solidFill>
              <a:latin typeface="Montserrat"/>
              <a:ea typeface="Montserrat"/>
              <a:cs typeface="Montserrat"/>
              <a:sym typeface="Montserrat"/>
            </a:endParaRPr>
          </a:p>
          <a:p>
            <a:pPr indent="-234950" lvl="0" marL="3429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Магнітно-маркерна дошка</a:t>
            </a:r>
            <a:endParaRPr sz="800">
              <a:solidFill>
                <a:schemeClr val="dk1"/>
              </a:solidFill>
              <a:latin typeface="Montserrat Medium"/>
              <a:ea typeface="Montserrat Medium"/>
              <a:cs typeface="Montserrat Medium"/>
              <a:sym typeface="Montserrat Medium"/>
            </a:endParaRPr>
          </a:p>
        </p:txBody>
      </p:sp>
      <p:sp>
        <p:nvSpPr>
          <p:cNvPr id="162" name="Google Shape;162;p23"/>
          <p:cNvSpPr txBox="1"/>
          <p:nvPr/>
        </p:nvSpPr>
        <p:spPr>
          <a:xfrm>
            <a:off x="915725" y="1389900"/>
            <a:ext cx="3342900" cy="238500"/>
          </a:xfrm>
          <a:prstGeom prst="rect">
            <a:avLst/>
          </a:prstGeom>
          <a:solidFill>
            <a:srgbClr val="FFD23E"/>
          </a:solidFill>
          <a:ln>
            <a:noFill/>
          </a:ln>
        </p:spPr>
        <p:txBody>
          <a:bodyPr anchorCtr="0" anchor="t" bIns="34275" lIns="68575" spcFirstLastPara="1" rIns="68575" wrap="square" tIns="34275">
            <a:spAutoFit/>
          </a:bodyPr>
          <a:lstStyle/>
          <a:p>
            <a:pPr indent="0" lvl="0" marL="0" marR="0" rtl="0" algn="ctr">
              <a:lnSpc>
                <a:spcPct val="115000"/>
              </a:lnSpc>
              <a:spcBef>
                <a:spcPts val="900"/>
              </a:spcBef>
              <a:spcAft>
                <a:spcPts val="900"/>
              </a:spcAft>
              <a:buClr>
                <a:srgbClr val="000000"/>
              </a:buClr>
              <a:buSzPts val="1200"/>
              <a:buFont typeface="Arial"/>
              <a:buNone/>
            </a:pPr>
            <a:r>
              <a:rPr b="1" lang="ru" sz="1100">
                <a:solidFill>
                  <a:schemeClr val="dk1"/>
                </a:solidFill>
                <a:latin typeface="Montserrat"/>
                <a:ea typeface="Montserrat"/>
                <a:cs typeface="Montserrat"/>
                <a:sym typeface="Montserrat"/>
              </a:rPr>
              <a:t>Організаційна та </a:t>
            </a:r>
            <a:r>
              <a:rPr b="1" lang="ru" sz="1100">
                <a:solidFill>
                  <a:schemeClr val="dk1"/>
                </a:solidFill>
                <a:latin typeface="Montserrat"/>
                <a:ea typeface="Montserrat"/>
                <a:cs typeface="Montserrat"/>
                <a:sym typeface="Montserrat"/>
              </a:rPr>
              <a:t>комп'ютерна</a:t>
            </a:r>
            <a:r>
              <a:rPr b="1" lang="ru" sz="1100">
                <a:solidFill>
                  <a:schemeClr val="dk1"/>
                </a:solidFill>
                <a:latin typeface="Montserrat"/>
                <a:ea typeface="Montserrat"/>
                <a:cs typeface="Montserrat"/>
                <a:sym typeface="Montserrat"/>
              </a:rPr>
              <a:t> техніка</a:t>
            </a:r>
            <a:endParaRPr b="1" sz="1100">
              <a:solidFill>
                <a:schemeClr val="dk1"/>
              </a:solidFill>
              <a:latin typeface="Montserrat"/>
              <a:ea typeface="Montserrat"/>
              <a:cs typeface="Montserrat"/>
              <a:sym typeface="Montserrat"/>
            </a:endParaRPr>
          </a:p>
        </p:txBody>
      </p:sp>
      <p:sp>
        <p:nvSpPr>
          <p:cNvPr id="163" name="Google Shape;163;p23"/>
          <p:cNvSpPr txBox="1"/>
          <p:nvPr/>
        </p:nvSpPr>
        <p:spPr>
          <a:xfrm>
            <a:off x="5074550" y="1389888"/>
            <a:ext cx="3342900" cy="238500"/>
          </a:xfrm>
          <a:prstGeom prst="rect">
            <a:avLst/>
          </a:prstGeom>
          <a:solidFill>
            <a:srgbClr val="FFD23E"/>
          </a:solidFill>
          <a:ln>
            <a:noFill/>
          </a:ln>
        </p:spPr>
        <p:txBody>
          <a:bodyPr anchorCtr="0" anchor="t" bIns="34275" lIns="68575" spcFirstLastPara="1" rIns="68575" wrap="square" tIns="34275">
            <a:spAutoFit/>
          </a:bodyPr>
          <a:lstStyle/>
          <a:p>
            <a:pPr indent="0" lvl="0" marL="0" marR="0" rtl="0" algn="ctr">
              <a:lnSpc>
                <a:spcPct val="115000"/>
              </a:lnSpc>
              <a:spcBef>
                <a:spcPts val="900"/>
              </a:spcBef>
              <a:spcAft>
                <a:spcPts val="900"/>
              </a:spcAft>
              <a:buClr>
                <a:srgbClr val="000000"/>
              </a:buClr>
              <a:buSzPts val="1200"/>
              <a:buFont typeface="Arial"/>
              <a:buNone/>
            </a:pPr>
            <a:r>
              <a:rPr b="1" lang="ru" sz="1100">
                <a:solidFill>
                  <a:schemeClr val="dk1"/>
                </a:solidFill>
                <a:latin typeface="Montserrat"/>
                <a:ea typeface="Montserrat"/>
                <a:cs typeface="Montserrat"/>
                <a:sym typeface="Montserrat"/>
              </a:rPr>
              <a:t>Меблі</a:t>
            </a:r>
            <a:endParaRPr b="1" sz="1100">
              <a:solidFill>
                <a:schemeClr val="dk1"/>
              </a:solidFill>
              <a:latin typeface="Montserrat"/>
              <a:ea typeface="Montserrat"/>
              <a:cs typeface="Montserrat"/>
              <a:sym typeface="Montserrat"/>
            </a:endParaRPr>
          </a:p>
        </p:txBody>
      </p:sp>
      <p:sp>
        <p:nvSpPr>
          <p:cNvPr id="164" name="Google Shape;164;p23"/>
          <p:cNvSpPr txBox="1"/>
          <p:nvPr/>
        </p:nvSpPr>
        <p:spPr>
          <a:xfrm>
            <a:off x="5093600" y="1768225"/>
            <a:ext cx="3304800" cy="2932200"/>
          </a:xfrm>
          <a:prstGeom prst="rect">
            <a:avLst/>
          </a:prstGeom>
          <a:noFill/>
          <a:ln cap="flat" cmpd="sng" w="9525">
            <a:solidFill>
              <a:srgbClr val="41B8C9"/>
            </a:solidFill>
            <a:prstDash val="solid"/>
            <a:round/>
            <a:headEnd len="sm" w="sm" type="none"/>
            <a:tailEnd len="sm" w="sm" type="none"/>
          </a:ln>
        </p:spPr>
        <p:txBody>
          <a:bodyPr anchorCtr="0" anchor="t" bIns="34275" lIns="68575" spcFirstLastPara="1" rIns="68575" wrap="square" tIns="34275">
            <a:spAutoFit/>
          </a:bodyPr>
          <a:lstStyle/>
          <a:p>
            <a:pPr indent="-298450" lvl="0" marL="4572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10 конференц столів-трансформерів</a:t>
            </a:r>
            <a:endParaRPr sz="1100">
              <a:solidFill>
                <a:srgbClr val="02393E"/>
              </a:solidFill>
              <a:latin typeface="Montserrat"/>
              <a:ea typeface="Montserrat"/>
              <a:cs typeface="Montserrat"/>
              <a:sym typeface="Montserrat"/>
            </a:endParaRPr>
          </a:p>
          <a:p>
            <a:pPr indent="-298450" lvl="0" marL="4572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30 офісних стільців</a:t>
            </a:r>
            <a:endParaRPr sz="1100">
              <a:solidFill>
                <a:srgbClr val="02393E"/>
              </a:solidFill>
              <a:latin typeface="Montserrat"/>
              <a:ea typeface="Montserrat"/>
              <a:cs typeface="Montserrat"/>
              <a:sym typeface="Montserrat"/>
            </a:endParaRPr>
          </a:p>
          <a:p>
            <a:pPr indent="-298450" lvl="0" marL="4572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2 кутові столи з інтегрованою тумбою</a:t>
            </a:r>
            <a:endParaRPr sz="1100">
              <a:solidFill>
                <a:srgbClr val="02393E"/>
              </a:solidFill>
              <a:latin typeface="Montserrat"/>
              <a:ea typeface="Montserrat"/>
              <a:cs typeface="Montserrat"/>
              <a:sym typeface="Montserrat"/>
            </a:endParaRPr>
          </a:p>
          <a:p>
            <a:pPr indent="-298450" lvl="0" marL="4572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Кухонна шафа</a:t>
            </a:r>
            <a:endParaRPr sz="1100">
              <a:solidFill>
                <a:srgbClr val="02393E"/>
              </a:solidFill>
              <a:latin typeface="Montserrat"/>
              <a:ea typeface="Montserrat"/>
              <a:cs typeface="Montserrat"/>
              <a:sym typeface="Montserrat"/>
            </a:endParaRPr>
          </a:p>
          <a:p>
            <a:pPr indent="-298450" lvl="0" marL="4572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2 офісні дивани</a:t>
            </a:r>
            <a:endParaRPr sz="1100">
              <a:solidFill>
                <a:srgbClr val="02393E"/>
              </a:solidFill>
              <a:latin typeface="Montserrat"/>
              <a:ea typeface="Montserrat"/>
              <a:cs typeface="Montserrat"/>
              <a:sym typeface="Montserrat"/>
            </a:endParaRPr>
          </a:p>
          <a:p>
            <a:pPr indent="-298450" lvl="0" marL="4572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Журнальний столик</a:t>
            </a:r>
            <a:endParaRPr sz="1100">
              <a:solidFill>
                <a:srgbClr val="02393E"/>
              </a:solidFill>
              <a:latin typeface="Montserrat"/>
              <a:ea typeface="Montserrat"/>
              <a:cs typeface="Montserrat"/>
              <a:sym typeface="Montserrat"/>
            </a:endParaRPr>
          </a:p>
          <a:p>
            <a:pPr indent="-298450" lvl="0" marL="4572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Стійка для виступу</a:t>
            </a:r>
            <a:endParaRPr sz="1100">
              <a:solidFill>
                <a:srgbClr val="02393E"/>
              </a:solidFill>
              <a:latin typeface="Montserrat"/>
              <a:ea typeface="Montserrat"/>
              <a:cs typeface="Montserrat"/>
              <a:sym typeface="Montserrat"/>
            </a:endParaRPr>
          </a:p>
          <a:p>
            <a:pPr indent="-298450" lvl="0" marL="4572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4 вузьких відкритих шафи-перегородки</a:t>
            </a:r>
            <a:endParaRPr sz="1100">
              <a:solidFill>
                <a:srgbClr val="02393E"/>
              </a:solidFill>
              <a:latin typeface="Montserrat"/>
              <a:ea typeface="Montserrat"/>
              <a:cs typeface="Montserrat"/>
              <a:sym typeface="Montserrat"/>
            </a:endParaRPr>
          </a:p>
          <a:p>
            <a:pPr indent="-298450" lvl="0" marL="4572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4 робочих столи з інтегрованою тумбою</a:t>
            </a:r>
            <a:endParaRPr sz="1100">
              <a:solidFill>
                <a:srgbClr val="02393E"/>
              </a:solidFill>
              <a:latin typeface="Montserrat"/>
              <a:ea typeface="Montserrat"/>
              <a:cs typeface="Montserrat"/>
              <a:sym typeface="Montserrat"/>
            </a:endParaRPr>
          </a:p>
          <a:p>
            <a:pPr indent="-298450" lvl="0" marL="4572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4 офісні крісла</a:t>
            </a:r>
            <a:endParaRPr sz="1100">
              <a:solidFill>
                <a:srgbClr val="02393E"/>
              </a:solidFill>
              <a:latin typeface="Montserrat"/>
              <a:ea typeface="Montserrat"/>
              <a:cs typeface="Montserrat"/>
              <a:sym typeface="Montserrat"/>
            </a:endParaRPr>
          </a:p>
          <a:p>
            <a:pPr indent="-298450" lvl="0" marL="457200" rtl="0" algn="l">
              <a:spcBef>
                <a:spcPts val="0"/>
              </a:spcBef>
              <a:spcAft>
                <a:spcPts val="0"/>
              </a:spcAft>
              <a:buClr>
                <a:srgbClr val="02393E"/>
              </a:buClr>
              <a:buSzPts val="1100"/>
              <a:buFont typeface="Montserrat"/>
              <a:buAutoNum type="arabicPeriod"/>
            </a:pPr>
            <a:r>
              <a:rPr lang="ru" sz="1100">
                <a:solidFill>
                  <a:srgbClr val="02393E"/>
                </a:solidFill>
                <a:latin typeface="Montserrat"/>
                <a:ea typeface="Montserrat"/>
                <a:cs typeface="Montserrat"/>
                <a:sym typeface="Montserrat"/>
              </a:rPr>
              <a:t>Збірний настінний стенд-трансформер розміром 2.5м*25м</a:t>
            </a:r>
            <a:endParaRPr sz="1100">
              <a:solidFill>
                <a:srgbClr val="02393E"/>
              </a:solidFill>
              <a:latin typeface="Montserrat"/>
              <a:ea typeface="Montserrat"/>
              <a:cs typeface="Montserrat"/>
              <a:sym typeface="Montserrat"/>
            </a:endParaRPr>
          </a:p>
          <a:p>
            <a:pPr indent="0" lvl="0" marL="0" rtl="0" algn="just">
              <a:spcBef>
                <a:spcPts val="0"/>
              </a:spcBef>
              <a:spcAft>
                <a:spcPts val="0"/>
              </a:spcAft>
              <a:buNone/>
            </a:pPr>
            <a:r>
              <a:t/>
            </a:r>
            <a:endParaRPr sz="1000">
              <a:solidFill>
                <a:srgbClr val="02393E"/>
              </a:solidFill>
              <a:latin typeface="Montserrat Medium"/>
              <a:ea typeface="Montserrat Medium"/>
              <a:cs typeface="Montserrat Medium"/>
              <a:sym typeface="Montserrat Medium"/>
            </a:endParaRPr>
          </a:p>
        </p:txBody>
      </p:sp>
      <p:pic>
        <p:nvPicPr>
          <p:cNvPr id="165" name="Google Shape;165;p23"/>
          <p:cNvPicPr preferRelativeResize="0"/>
          <p:nvPr/>
        </p:nvPicPr>
        <p:blipFill rotWithShape="1">
          <a:blip r:embed="rId3">
            <a:alphaModFix/>
          </a:blip>
          <a:srcRect b="0" l="0" r="0" t="0"/>
          <a:stretch/>
        </p:blipFill>
        <p:spPr>
          <a:xfrm>
            <a:off x="7329775" y="173100"/>
            <a:ext cx="1592115" cy="565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nvSpPr>
        <p:spPr>
          <a:xfrm>
            <a:off x="526525" y="518900"/>
            <a:ext cx="64272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ru" sz="1600">
                <a:solidFill>
                  <a:srgbClr val="02393E"/>
                </a:solidFill>
                <a:latin typeface="Montserrat Black"/>
                <a:ea typeface="Montserrat Black"/>
                <a:cs typeface="Montserrat Black"/>
                <a:sym typeface="Montserrat Black"/>
              </a:rPr>
              <a:t>РОЛЬ </a:t>
            </a:r>
            <a:r>
              <a:rPr lang="ru" sz="1600">
                <a:solidFill>
                  <a:srgbClr val="02393E"/>
                </a:solidFill>
                <a:latin typeface="Montserrat Black"/>
                <a:ea typeface="Montserrat Black"/>
                <a:cs typeface="Montserrat Black"/>
                <a:sym typeface="Montserrat Black"/>
              </a:rPr>
              <a:t>ОФІСУ ВІДНОВЛЕННЯ У ПІСЛЯВОЄННІЙ ВІДБУДОВІ ГРОМАДИ</a:t>
            </a:r>
            <a:endParaRPr b="1" i="0" u="none" cap="none" strike="noStrike">
              <a:solidFill>
                <a:srgbClr val="41B8C9"/>
              </a:solidFill>
              <a:latin typeface="Arial"/>
              <a:ea typeface="Arial"/>
              <a:cs typeface="Arial"/>
              <a:sym typeface="Arial"/>
            </a:endParaRPr>
          </a:p>
        </p:txBody>
      </p:sp>
      <p:sp>
        <p:nvSpPr>
          <p:cNvPr id="171" name="Google Shape;171;p24"/>
          <p:cNvSpPr/>
          <p:nvPr/>
        </p:nvSpPr>
        <p:spPr>
          <a:xfrm>
            <a:off x="412075" y="1635475"/>
            <a:ext cx="2455800" cy="1333200"/>
          </a:xfrm>
          <a:prstGeom prst="roundRect">
            <a:avLst>
              <a:gd fmla="val 16667" name="adj"/>
            </a:avLst>
          </a:prstGeom>
          <a:solidFill>
            <a:srgbClr val="FED04D"/>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300">
              <a:solidFill>
                <a:srgbClr val="02393E"/>
              </a:solidFill>
              <a:latin typeface="Montserrat Medium"/>
              <a:ea typeface="Montserrat Medium"/>
              <a:cs typeface="Montserrat Medium"/>
              <a:sym typeface="Montserrat Medium"/>
            </a:endParaRPr>
          </a:p>
          <a:p>
            <a:pPr indent="0" lvl="0" marL="0" marR="0" rtl="0" algn="ctr">
              <a:spcBef>
                <a:spcPts val="0"/>
              </a:spcBef>
              <a:spcAft>
                <a:spcPts val="0"/>
              </a:spcAft>
              <a:buClr>
                <a:schemeClr val="dk1"/>
              </a:buClr>
              <a:buSzPts val="1800"/>
              <a:buFont typeface="Arial"/>
              <a:buNone/>
            </a:pPr>
            <a:r>
              <a:rPr lang="ru" sz="1300">
                <a:solidFill>
                  <a:srgbClr val="02393E"/>
                </a:solidFill>
                <a:latin typeface="Montserrat Medium"/>
                <a:ea typeface="Montserrat Medium"/>
                <a:cs typeface="Montserrat Medium"/>
                <a:sym typeface="Montserrat Medium"/>
              </a:rPr>
              <a:t>залучення міжнародного досвіду та фінансової підтримки від міжнародних організацій та держав-партнерів</a:t>
            </a:r>
            <a:endParaRPr sz="1300">
              <a:solidFill>
                <a:srgbClr val="02393E"/>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b="1" sz="1300">
              <a:latin typeface="Montserrat"/>
              <a:ea typeface="Montserrat"/>
              <a:cs typeface="Montserrat"/>
              <a:sym typeface="Montserrat"/>
            </a:endParaRPr>
          </a:p>
        </p:txBody>
      </p:sp>
      <p:cxnSp>
        <p:nvCxnSpPr>
          <p:cNvPr id="172" name="Google Shape;172;p24"/>
          <p:cNvCxnSpPr/>
          <p:nvPr/>
        </p:nvCxnSpPr>
        <p:spPr>
          <a:xfrm>
            <a:off x="3035575" y="2362475"/>
            <a:ext cx="205500" cy="2100"/>
          </a:xfrm>
          <a:prstGeom prst="straightConnector1">
            <a:avLst/>
          </a:prstGeom>
          <a:noFill/>
          <a:ln cap="flat" cmpd="sng" w="9525">
            <a:solidFill>
              <a:schemeClr val="dk1"/>
            </a:solidFill>
            <a:prstDash val="solid"/>
            <a:round/>
            <a:headEnd len="med" w="med" type="none"/>
            <a:tailEnd len="med" w="med" type="triangle"/>
          </a:ln>
        </p:spPr>
      </p:cxnSp>
      <p:sp>
        <p:nvSpPr>
          <p:cNvPr id="173" name="Google Shape;173;p24"/>
          <p:cNvSpPr/>
          <p:nvPr/>
        </p:nvSpPr>
        <p:spPr>
          <a:xfrm>
            <a:off x="3344100" y="1643250"/>
            <a:ext cx="2455800" cy="1333200"/>
          </a:xfrm>
          <a:prstGeom prst="roundRect">
            <a:avLst>
              <a:gd fmla="val 16667" name="adj"/>
            </a:avLst>
          </a:prstGeom>
          <a:solidFill>
            <a:srgbClr val="00AFC8"/>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300">
              <a:solidFill>
                <a:srgbClr val="02393E"/>
              </a:solidFill>
              <a:latin typeface="Montserrat Medium"/>
              <a:ea typeface="Montserrat Medium"/>
              <a:cs typeface="Montserrat Medium"/>
              <a:sym typeface="Montserrat Medium"/>
            </a:endParaRPr>
          </a:p>
          <a:p>
            <a:pPr indent="0" lvl="0" marL="0" rtl="0" algn="just">
              <a:spcBef>
                <a:spcPts val="0"/>
              </a:spcBef>
              <a:spcAft>
                <a:spcPts val="0"/>
              </a:spcAft>
              <a:buNone/>
            </a:pPr>
            <a:r>
              <a:t/>
            </a:r>
            <a:endParaRPr sz="1300">
              <a:solidFill>
                <a:srgbClr val="171616"/>
              </a:solidFill>
              <a:latin typeface="Montserrat Medium"/>
              <a:ea typeface="Montserrat Medium"/>
              <a:cs typeface="Montserrat Medium"/>
              <a:sym typeface="Montserrat Medium"/>
            </a:endParaRPr>
          </a:p>
          <a:p>
            <a:pPr indent="0" lvl="0" marL="0" rtl="0" algn="ctr">
              <a:spcBef>
                <a:spcPts val="0"/>
              </a:spcBef>
              <a:spcAft>
                <a:spcPts val="0"/>
              </a:spcAft>
              <a:buNone/>
            </a:pPr>
            <a:r>
              <a:rPr lang="ru" sz="1300">
                <a:solidFill>
                  <a:srgbClr val="171616"/>
                </a:solidFill>
                <a:latin typeface="Montserrat Medium"/>
                <a:ea typeface="Montserrat Medium"/>
                <a:cs typeface="Montserrat Medium"/>
                <a:sym typeface="Montserrat Medium"/>
              </a:rPr>
              <a:t>координація дій та ефективне використання залучених ресурсів на місцевому рівні</a:t>
            </a:r>
            <a:endParaRPr b="1" sz="1300">
              <a:solidFill>
                <a:srgbClr val="171616"/>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300">
              <a:solidFill>
                <a:srgbClr val="02393E"/>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b="1" sz="1300">
              <a:latin typeface="Montserrat"/>
              <a:ea typeface="Montserrat"/>
              <a:cs typeface="Montserrat"/>
              <a:sym typeface="Montserrat"/>
            </a:endParaRPr>
          </a:p>
        </p:txBody>
      </p:sp>
      <p:sp>
        <p:nvSpPr>
          <p:cNvPr id="174" name="Google Shape;174;p24"/>
          <p:cNvSpPr/>
          <p:nvPr/>
        </p:nvSpPr>
        <p:spPr>
          <a:xfrm>
            <a:off x="6234750" y="1635475"/>
            <a:ext cx="2455800" cy="1333200"/>
          </a:xfrm>
          <a:prstGeom prst="roundRect">
            <a:avLst>
              <a:gd fmla="val 16667" name="adj"/>
            </a:avLst>
          </a:prstGeom>
          <a:solidFill>
            <a:srgbClr val="05285A"/>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800"/>
              <a:buFont typeface="Arial"/>
              <a:buNone/>
            </a:pPr>
            <a:r>
              <a:rPr lang="ru" sz="1300">
                <a:solidFill>
                  <a:schemeClr val="lt1"/>
                </a:solidFill>
                <a:latin typeface="Montserrat Medium"/>
                <a:ea typeface="Montserrat Medium"/>
                <a:cs typeface="Montserrat Medium"/>
                <a:sym typeface="Montserrat Medium"/>
              </a:rPr>
              <a:t>підвищення рівня життя на території  громади</a:t>
            </a:r>
            <a:endParaRPr sz="1300">
              <a:solidFill>
                <a:schemeClr val="lt1"/>
              </a:solidFill>
              <a:latin typeface="Montserrat Medium"/>
              <a:ea typeface="Montserrat Medium"/>
              <a:cs typeface="Montserrat Medium"/>
              <a:sym typeface="Montserrat Medium"/>
            </a:endParaRPr>
          </a:p>
        </p:txBody>
      </p:sp>
      <p:cxnSp>
        <p:nvCxnSpPr>
          <p:cNvPr id="175" name="Google Shape;175;p24"/>
          <p:cNvCxnSpPr/>
          <p:nvPr/>
        </p:nvCxnSpPr>
        <p:spPr>
          <a:xfrm>
            <a:off x="5914575" y="2301025"/>
            <a:ext cx="205500" cy="2100"/>
          </a:xfrm>
          <a:prstGeom prst="straightConnector1">
            <a:avLst/>
          </a:prstGeom>
          <a:noFill/>
          <a:ln cap="flat" cmpd="sng" w="9525">
            <a:solidFill>
              <a:schemeClr val="dk1"/>
            </a:solidFill>
            <a:prstDash val="solid"/>
            <a:round/>
            <a:headEnd len="med" w="med" type="none"/>
            <a:tailEnd len="med" w="med" type="triangle"/>
          </a:ln>
        </p:spPr>
      </p:cxnSp>
      <p:sp>
        <p:nvSpPr>
          <p:cNvPr id="176" name="Google Shape;176;p24"/>
          <p:cNvSpPr/>
          <p:nvPr/>
        </p:nvSpPr>
        <p:spPr>
          <a:xfrm>
            <a:off x="3382250" y="3409175"/>
            <a:ext cx="2455800" cy="1333200"/>
          </a:xfrm>
          <a:prstGeom prst="roundRect">
            <a:avLst>
              <a:gd fmla="val 16667" name="adj"/>
            </a:avLst>
          </a:prstGeom>
          <a:solidFill>
            <a:srgbClr val="E61E4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solidFill>
                <a:schemeClr val="lt1"/>
              </a:solidFill>
              <a:latin typeface="Montserrat Medium"/>
              <a:ea typeface="Montserrat Medium"/>
              <a:cs typeface="Montserrat Medium"/>
              <a:sym typeface="Montserrat Medium"/>
            </a:endParaRPr>
          </a:p>
          <a:p>
            <a:pPr indent="0" lvl="0" marL="0" rtl="0" algn="ctr">
              <a:spcBef>
                <a:spcPts val="0"/>
              </a:spcBef>
              <a:spcAft>
                <a:spcPts val="0"/>
              </a:spcAft>
              <a:buNone/>
            </a:pPr>
            <a:r>
              <a:rPr lang="ru" sz="1300">
                <a:solidFill>
                  <a:schemeClr val="lt1"/>
                </a:solidFill>
                <a:latin typeface="Montserrat Medium"/>
                <a:ea typeface="Montserrat Medium"/>
                <a:cs typeface="Montserrat Medium"/>
                <a:sym typeface="Montserrat Medium"/>
              </a:rPr>
              <a:t>інструмент зміцнення децентралізації та сприяння розвитку громадської активності на місцях</a:t>
            </a:r>
            <a:endParaRPr sz="1300">
              <a:solidFill>
                <a:schemeClr val="lt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300">
              <a:solidFill>
                <a:schemeClr val="lt1"/>
              </a:solidFill>
              <a:latin typeface="Montserrat Medium"/>
              <a:ea typeface="Montserrat Medium"/>
              <a:cs typeface="Montserrat Medium"/>
              <a:sym typeface="Montserrat Medium"/>
            </a:endParaRPr>
          </a:p>
        </p:txBody>
      </p:sp>
      <p:pic>
        <p:nvPicPr>
          <p:cNvPr id="177" name="Google Shape;177;p24"/>
          <p:cNvPicPr preferRelativeResize="0"/>
          <p:nvPr/>
        </p:nvPicPr>
        <p:blipFill rotWithShape="1">
          <a:blip r:embed="rId3">
            <a:alphaModFix/>
          </a:blip>
          <a:srcRect b="0" l="0" r="0" t="0"/>
          <a:stretch/>
        </p:blipFill>
        <p:spPr>
          <a:xfrm>
            <a:off x="43875" y="4574150"/>
            <a:ext cx="1401032" cy="497275"/>
          </a:xfrm>
          <a:prstGeom prst="rect">
            <a:avLst/>
          </a:prstGeom>
          <a:noFill/>
          <a:ln>
            <a:noFill/>
          </a:ln>
        </p:spPr>
      </p:pic>
      <p:pic>
        <p:nvPicPr>
          <p:cNvPr id="178" name="Google Shape;178;p24"/>
          <p:cNvPicPr preferRelativeResize="0"/>
          <p:nvPr/>
        </p:nvPicPr>
        <p:blipFill rotWithShape="1">
          <a:blip r:embed="rId4">
            <a:alphaModFix/>
          </a:blip>
          <a:srcRect b="26908" l="7609" r="14258" t="28892"/>
          <a:stretch/>
        </p:blipFill>
        <p:spPr>
          <a:xfrm>
            <a:off x="7775400" y="4574150"/>
            <a:ext cx="1243177" cy="4972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nvSpPr>
        <p:spPr>
          <a:xfrm>
            <a:off x="526525" y="633375"/>
            <a:ext cx="64272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ru" sz="1600">
                <a:solidFill>
                  <a:srgbClr val="02393E"/>
                </a:solidFill>
                <a:latin typeface="Montserrat Black"/>
                <a:ea typeface="Montserrat Black"/>
                <a:cs typeface="Montserrat Black"/>
                <a:sym typeface="Montserrat Black"/>
              </a:rPr>
              <a:t>ЗАВДАННЯ</a:t>
            </a:r>
            <a:r>
              <a:rPr lang="ru" sz="1600">
                <a:solidFill>
                  <a:srgbClr val="02393E"/>
                </a:solidFill>
                <a:latin typeface="Montserrat Black"/>
                <a:ea typeface="Montserrat Black"/>
                <a:cs typeface="Montserrat Black"/>
                <a:sym typeface="Montserrat Black"/>
              </a:rPr>
              <a:t> ОФІСУ ВІДНОВЛЕННЯ ТА </a:t>
            </a:r>
            <a:endParaRPr sz="1600">
              <a:solidFill>
                <a:srgbClr val="02393E"/>
              </a:solidFill>
              <a:latin typeface="Montserrat Black"/>
              <a:ea typeface="Montserrat Black"/>
              <a:cs typeface="Montserrat Black"/>
              <a:sym typeface="Montserrat Black"/>
            </a:endParaRPr>
          </a:p>
          <a:p>
            <a:pPr indent="0" lvl="0" marL="0" marR="0" rtl="0" algn="l">
              <a:lnSpc>
                <a:spcPct val="100000"/>
              </a:lnSpc>
              <a:spcBef>
                <a:spcPts val="0"/>
              </a:spcBef>
              <a:spcAft>
                <a:spcPts val="0"/>
              </a:spcAft>
              <a:buClr>
                <a:srgbClr val="000000"/>
              </a:buClr>
              <a:buSzPts val="1800"/>
              <a:buFont typeface="Arial"/>
              <a:buNone/>
            </a:pPr>
            <a:r>
              <a:rPr lang="ru" sz="1600">
                <a:solidFill>
                  <a:srgbClr val="02393E"/>
                </a:solidFill>
                <a:latin typeface="Montserrat Black"/>
                <a:ea typeface="Montserrat Black"/>
                <a:cs typeface="Montserrat Black"/>
                <a:sym typeface="Montserrat Black"/>
              </a:rPr>
              <a:t>РОЗВИТКУ ГРОМАДИ</a:t>
            </a:r>
            <a:endParaRPr b="1" i="0" u="none" cap="none" strike="noStrike">
              <a:solidFill>
                <a:srgbClr val="41B8C9"/>
              </a:solidFill>
              <a:latin typeface="Arial"/>
              <a:ea typeface="Arial"/>
              <a:cs typeface="Arial"/>
              <a:sym typeface="Arial"/>
            </a:endParaRPr>
          </a:p>
        </p:txBody>
      </p:sp>
      <p:sp>
        <p:nvSpPr>
          <p:cNvPr id="184" name="Google Shape;184;p25"/>
          <p:cNvSpPr/>
          <p:nvPr/>
        </p:nvSpPr>
        <p:spPr>
          <a:xfrm>
            <a:off x="526525" y="1635475"/>
            <a:ext cx="2197800" cy="1142400"/>
          </a:xfrm>
          <a:prstGeom prst="roundRect">
            <a:avLst>
              <a:gd fmla="val 16667" name="adj"/>
            </a:avLst>
          </a:prstGeom>
          <a:solidFill>
            <a:srgbClr val="FED04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ru" sz="1200">
                <a:solidFill>
                  <a:srgbClr val="02393E"/>
                </a:solidFill>
                <a:latin typeface="Montserrat"/>
                <a:ea typeface="Montserrat"/>
                <a:cs typeface="Montserrat"/>
                <a:sym typeface="Montserrat"/>
              </a:rPr>
              <a:t>оновлення стратегії розвитку на основі аналізу її потенціалу та потреб та її моніторинг виконання</a:t>
            </a:r>
            <a:endParaRPr sz="1100">
              <a:solidFill>
                <a:srgbClr val="02393E"/>
              </a:solidFill>
              <a:latin typeface="Montserrat"/>
              <a:ea typeface="Montserrat"/>
              <a:cs typeface="Montserrat"/>
              <a:sym typeface="Montserrat"/>
            </a:endParaRPr>
          </a:p>
        </p:txBody>
      </p:sp>
      <p:cxnSp>
        <p:nvCxnSpPr>
          <p:cNvPr id="185" name="Google Shape;185;p25"/>
          <p:cNvCxnSpPr/>
          <p:nvPr/>
        </p:nvCxnSpPr>
        <p:spPr>
          <a:xfrm>
            <a:off x="2873488" y="2205625"/>
            <a:ext cx="205500" cy="2100"/>
          </a:xfrm>
          <a:prstGeom prst="straightConnector1">
            <a:avLst/>
          </a:prstGeom>
          <a:noFill/>
          <a:ln cap="flat" cmpd="sng" w="9525">
            <a:solidFill>
              <a:schemeClr val="dk1"/>
            </a:solidFill>
            <a:prstDash val="solid"/>
            <a:round/>
            <a:headEnd len="med" w="med" type="none"/>
            <a:tailEnd len="med" w="med" type="triangle"/>
          </a:ln>
        </p:spPr>
      </p:cxnSp>
      <p:cxnSp>
        <p:nvCxnSpPr>
          <p:cNvPr id="186" name="Google Shape;186;p25"/>
          <p:cNvCxnSpPr/>
          <p:nvPr/>
        </p:nvCxnSpPr>
        <p:spPr>
          <a:xfrm>
            <a:off x="5479600" y="2205613"/>
            <a:ext cx="205500" cy="2100"/>
          </a:xfrm>
          <a:prstGeom prst="straightConnector1">
            <a:avLst/>
          </a:prstGeom>
          <a:noFill/>
          <a:ln cap="flat" cmpd="sng" w="9525">
            <a:solidFill>
              <a:schemeClr val="dk1"/>
            </a:solidFill>
            <a:prstDash val="solid"/>
            <a:round/>
            <a:headEnd len="med" w="med" type="none"/>
            <a:tailEnd len="med" w="med" type="triangle"/>
          </a:ln>
        </p:spPr>
      </p:cxnSp>
      <p:pic>
        <p:nvPicPr>
          <p:cNvPr id="187" name="Google Shape;187;p25"/>
          <p:cNvPicPr preferRelativeResize="0"/>
          <p:nvPr/>
        </p:nvPicPr>
        <p:blipFill rotWithShape="1">
          <a:blip r:embed="rId3">
            <a:alphaModFix/>
          </a:blip>
          <a:srcRect b="0" l="0" r="0" t="0"/>
          <a:stretch/>
        </p:blipFill>
        <p:spPr>
          <a:xfrm>
            <a:off x="6103125" y="178525"/>
            <a:ext cx="1401032" cy="497275"/>
          </a:xfrm>
          <a:prstGeom prst="rect">
            <a:avLst/>
          </a:prstGeom>
          <a:noFill/>
          <a:ln>
            <a:noFill/>
          </a:ln>
        </p:spPr>
      </p:pic>
      <p:pic>
        <p:nvPicPr>
          <p:cNvPr id="188" name="Google Shape;188;p25"/>
          <p:cNvPicPr preferRelativeResize="0"/>
          <p:nvPr/>
        </p:nvPicPr>
        <p:blipFill rotWithShape="1">
          <a:blip r:embed="rId4">
            <a:alphaModFix/>
          </a:blip>
          <a:srcRect b="26908" l="7609" r="14258" t="28892"/>
          <a:stretch/>
        </p:blipFill>
        <p:spPr>
          <a:xfrm>
            <a:off x="7654388" y="178525"/>
            <a:ext cx="1243177" cy="497269"/>
          </a:xfrm>
          <a:prstGeom prst="rect">
            <a:avLst/>
          </a:prstGeom>
          <a:noFill/>
          <a:ln>
            <a:noFill/>
          </a:ln>
        </p:spPr>
      </p:pic>
      <p:sp>
        <p:nvSpPr>
          <p:cNvPr id="189" name="Google Shape;189;p25"/>
          <p:cNvSpPr/>
          <p:nvPr/>
        </p:nvSpPr>
        <p:spPr>
          <a:xfrm>
            <a:off x="3228150" y="1673800"/>
            <a:ext cx="2197800" cy="1142400"/>
          </a:xfrm>
          <a:prstGeom prst="roundRect">
            <a:avLst>
              <a:gd fmla="val 16667" name="adj"/>
            </a:avLst>
          </a:prstGeom>
          <a:solidFill>
            <a:srgbClr val="00AFC8"/>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ru" sz="1200">
                <a:solidFill>
                  <a:srgbClr val="02393E"/>
                </a:solidFill>
                <a:latin typeface="Montserrat"/>
                <a:ea typeface="Montserrat"/>
                <a:cs typeface="Montserrat"/>
                <a:sym typeface="Montserrat"/>
              </a:rPr>
              <a:t>залучення фінансових ресурсів, у т.ч.з боку міжнародних донорів, на реалізацію проєктів розвитку</a:t>
            </a:r>
            <a:endParaRPr sz="1200">
              <a:solidFill>
                <a:srgbClr val="02393E"/>
              </a:solidFill>
              <a:latin typeface="Montserrat"/>
              <a:ea typeface="Montserrat"/>
              <a:cs typeface="Montserrat"/>
              <a:sym typeface="Montserrat"/>
            </a:endParaRPr>
          </a:p>
        </p:txBody>
      </p:sp>
      <p:sp>
        <p:nvSpPr>
          <p:cNvPr id="190" name="Google Shape;190;p25"/>
          <p:cNvSpPr/>
          <p:nvPr/>
        </p:nvSpPr>
        <p:spPr>
          <a:xfrm>
            <a:off x="5876100" y="1673788"/>
            <a:ext cx="2197800" cy="1142400"/>
          </a:xfrm>
          <a:prstGeom prst="roundRect">
            <a:avLst>
              <a:gd fmla="val 16667" name="adj"/>
            </a:avLst>
          </a:prstGeom>
          <a:solidFill>
            <a:srgbClr val="0528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ru" sz="1200">
                <a:solidFill>
                  <a:schemeClr val="lt1"/>
                </a:solidFill>
                <a:latin typeface="Montserrat"/>
                <a:ea typeface="Montserrat"/>
                <a:cs typeface="Montserrat"/>
                <a:sym typeface="Montserrat"/>
              </a:rPr>
              <a:t>Підтримка громадської участі</a:t>
            </a:r>
            <a:endParaRPr sz="1200">
              <a:solidFill>
                <a:schemeClr val="lt1"/>
              </a:solidFill>
              <a:latin typeface="Montserrat"/>
              <a:ea typeface="Montserrat"/>
              <a:cs typeface="Montserrat"/>
              <a:sym typeface="Montserrat"/>
            </a:endParaRPr>
          </a:p>
        </p:txBody>
      </p:sp>
      <p:sp>
        <p:nvSpPr>
          <p:cNvPr id="191" name="Google Shape;191;p25"/>
          <p:cNvSpPr/>
          <p:nvPr/>
        </p:nvSpPr>
        <p:spPr>
          <a:xfrm>
            <a:off x="526525" y="3062463"/>
            <a:ext cx="2197800" cy="1142400"/>
          </a:xfrm>
          <a:prstGeom prst="roundRect">
            <a:avLst>
              <a:gd fmla="val 16667" name="adj"/>
            </a:avLst>
          </a:prstGeom>
          <a:solidFill>
            <a:srgbClr val="00AFC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solidFill>
                <a:srgbClr val="02393E"/>
              </a:solidFill>
              <a:latin typeface="Montserrat"/>
              <a:ea typeface="Montserrat"/>
              <a:cs typeface="Montserrat"/>
              <a:sym typeface="Montserrat"/>
            </a:endParaRPr>
          </a:p>
          <a:p>
            <a:pPr indent="0" lvl="0" marL="0" rtl="0" algn="ctr">
              <a:spcBef>
                <a:spcPts val="0"/>
              </a:spcBef>
              <a:spcAft>
                <a:spcPts val="0"/>
              </a:spcAft>
              <a:buNone/>
            </a:pPr>
            <a:r>
              <a:rPr lang="ru" sz="1200">
                <a:solidFill>
                  <a:srgbClr val="02393E"/>
                </a:solidFill>
                <a:latin typeface="Montserrat"/>
                <a:ea typeface="Montserrat"/>
                <a:cs typeface="Montserrat"/>
                <a:sym typeface="Montserrat"/>
              </a:rPr>
              <a:t>Забезпечення координації з іншими органами влади та організаціями</a:t>
            </a:r>
            <a:endParaRPr sz="1200">
              <a:solidFill>
                <a:srgbClr val="02393E"/>
              </a:solidFill>
              <a:latin typeface="Montserrat"/>
              <a:ea typeface="Montserrat"/>
              <a:cs typeface="Montserrat"/>
              <a:sym typeface="Montserrat"/>
            </a:endParaRPr>
          </a:p>
          <a:p>
            <a:pPr indent="0" lvl="0" marL="0" rtl="0" algn="ctr">
              <a:spcBef>
                <a:spcPts val="0"/>
              </a:spcBef>
              <a:spcAft>
                <a:spcPts val="0"/>
              </a:spcAft>
              <a:buNone/>
            </a:pPr>
            <a:r>
              <a:t/>
            </a:r>
            <a:endParaRPr sz="1300">
              <a:solidFill>
                <a:srgbClr val="171616"/>
              </a:solidFill>
              <a:latin typeface="Montserrat"/>
              <a:ea typeface="Montserrat"/>
              <a:cs typeface="Montserrat"/>
              <a:sym typeface="Montserrat"/>
            </a:endParaRPr>
          </a:p>
        </p:txBody>
      </p:sp>
      <p:cxnSp>
        <p:nvCxnSpPr>
          <p:cNvPr id="192" name="Google Shape;192;p25"/>
          <p:cNvCxnSpPr/>
          <p:nvPr/>
        </p:nvCxnSpPr>
        <p:spPr>
          <a:xfrm>
            <a:off x="8173225" y="2243938"/>
            <a:ext cx="205500" cy="2100"/>
          </a:xfrm>
          <a:prstGeom prst="straightConnector1">
            <a:avLst/>
          </a:prstGeom>
          <a:noFill/>
          <a:ln cap="flat" cmpd="sng" w="9525">
            <a:solidFill>
              <a:schemeClr val="dk1"/>
            </a:solidFill>
            <a:prstDash val="solid"/>
            <a:round/>
            <a:headEnd len="med" w="med" type="none"/>
            <a:tailEnd len="med" w="med" type="triangle"/>
          </a:ln>
        </p:spPr>
      </p:cxnSp>
      <p:cxnSp>
        <p:nvCxnSpPr>
          <p:cNvPr id="193" name="Google Shape;193;p25"/>
          <p:cNvCxnSpPr/>
          <p:nvPr/>
        </p:nvCxnSpPr>
        <p:spPr>
          <a:xfrm>
            <a:off x="2873500" y="3685638"/>
            <a:ext cx="205500" cy="2100"/>
          </a:xfrm>
          <a:prstGeom prst="straightConnector1">
            <a:avLst/>
          </a:prstGeom>
          <a:noFill/>
          <a:ln cap="flat" cmpd="sng" w="9525">
            <a:solidFill>
              <a:schemeClr val="dk1"/>
            </a:solidFill>
            <a:prstDash val="solid"/>
            <a:round/>
            <a:headEnd len="med" w="med" type="none"/>
            <a:tailEnd len="med" w="med" type="triangle"/>
          </a:ln>
        </p:spPr>
      </p:cxnSp>
      <p:sp>
        <p:nvSpPr>
          <p:cNvPr id="194" name="Google Shape;194;p25"/>
          <p:cNvSpPr/>
          <p:nvPr/>
        </p:nvSpPr>
        <p:spPr>
          <a:xfrm>
            <a:off x="3228175" y="3115488"/>
            <a:ext cx="2197800" cy="1142400"/>
          </a:xfrm>
          <a:prstGeom prst="roundRect">
            <a:avLst>
              <a:gd fmla="val 16667" name="adj"/>
            </a:avLst>
          </a:prstGeom>
          <a:solidFill>
            <a:srgbClr val="FED04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solidFill>
                <a:srgbClr val="02393E"/>
              </a:solidFill>
              <a:latin typeface="Montserrat"/>
              <a:ea typeface="Montserrat"/>
              <a:cs typeface="Montserrat"/>
              <a:sym typeface="Montserrat"/>
            </a:endParaRPr>
          </a:p>
          <a:p>
            <a:pPr indent="0" lvl="0" marL="0" rtl="0" algn="ctr">
              <a:spcBef>
                <a:spcPts val="0"/>
              </a:spcBef>
              <a:spcAft>
                <a:spcPts val="0"/>
              </a:spcAft>
              <a:buNone/>
            </a:pPr>
            <a:r>
              <a:rPr lang="ru" sz="1200">
                <a:solidFill>
                  <a:srgbClr val="02393E"/>
                </a:solidFill>
                <a:latin typeface="Montserrat"/>
                <a:ea typeface="Montserrat"/>
                <a:cs typeface="Montserrat"/>
                <a:sym typeface="Montserrat"/>
              </a:rPr>
              <a:t>Розробка та впровадження програм підтримки розвитку</a:t>
            </a:r>
            <a:endParaRPr sz="1200">
              <a:solidFill>
                <a:srgbClr val="02393E"/>
              </a:solidFill>
              <a:latin typeface="Montserrat"/>
              <a:ea typeface="Montserrat"/>
              <a:cs typeface="Montserrat"/>
              <a:sym typeface="Montserrat"/>
            </a:endParaRPr>
          </a:p>
          <a:p>
            <a:pPr indent="0" lvl="0" marL="0" rtl="0" algn="ctr">
              <a:spcBef>
                <a:spcPts val="0"/>
              </a:spcBef>
              <a:spcAft>
                <a:spcPts val="0"/>
              </a:spcAft>
              <a:buNone/>
            </a:pPr>
            <a:r>
              <a:t/>
            </a:r>
            <a:endParaRPr sz="1300">
              <a:solidFill>
                <a:srgbClr val="171616"/>
              </a:solidFill>
              <a:latin typeface="Montserrat"/>
              <a:ea typeface="Montserrat"/>
              <a:cs typeface="Montserrat"/>
              <a:sym typeface="Montserrat"/>
            </a:endParaRPr>
          </a:p>
        </p:txBody>
      </p:sp>
      <p:cxnSp>
        <p:nvCxnSpPr>
          <p:cNvPr id="195" name="Google Shape;195;p25"/>
          <p:cNvCxnSpPr/>
          <p:nvPr/>
        </p:nvCxnSpPr>
        <p:spPr>
          <a:xfrm>
            <a:off x="5479600" y="3685638"/>
            <a:ext cx="205500" cy="2100"/>
          </a:xfrm>
          <a:prstGeom prst="straightConnector1">
            <a:avLst/>
          </a:prstGeom>
          <a:noFill/>
          <a:ln cap="flat" cmpd="sng" w="9525">
            <a:solidFill>
              <a:schemeClr val="dk1"/>
            </a:solidFill>
            <a:prstDash val="solid"/>
            <a:round/>
            <a:headEnd len="med" w="med" type="none"/>
            <a:tailEnd len="med" w="med" type="triangle"/>
          </a:ln>
        </p:spPr>
      </p:cxnSp>
      <p:sp>
        <p:nvSpPr>
          <p:cNvPr id="196" name="Google Shape;196;p25"/>
          <p:cNvSpPr/>
          <p:nvPr/>
        </p:nvSpPr>
        <p:spPr>
          <a:xfrm>
            <a:off x="5769275" y="2954775"/>
            <a:ext cx="2541300" cy="1480800"/>
          </a:xfrm>
          <a:prstGeom prst="roundRect">
            <a:avLst>
              <a:gd fmla="val 16667" name="adj"/>
            </a:avLst>
          </a:prstGeom>
          <a:solidFill>
            <a:srgbClr val="E61E41"/>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171616"/>
              </a:buClr>
              <a:buSzPts val="2000"/>
              <a:buFont typeface="Times New Roman"/>
              <a:buNone/>
            </a:pPr>
            <a:r>
              <a:rPr i="1" lang="ru" sz="1200">
                <a:solidFill>
                  <a:schemeClr val="lt1"/>
                </a:solidFill>
                <a:latin typeface="Montserrat"/>
                <a:ea typeface="Montserrat"/>
                <a:cs typeface="Montserrat"/>
                <a:sym typeface="Montserrat"/>
              </a:rPr>
              <a:t>завдяки Офісу у громаді має бути досягнуто максимально ефективне використання ресурсів </a:t>
            </a:r>
            <a:endParaRPr sz="1200">
              <a:solidFill>
                <a:schemeClr val="lt1"/>
              </a:solidFill>
              <a:latin typeface="Montserrat"/>
              <a:ea typeface="Montserrat"/>
              <a:cs typeface="Montserrat"/>
              <a:sym typeface="Montserrat"/>
            </a:endParaRPr>
          </a:p>
          <a:p>
            <a:pPr indent="0" lvl="0" marL="0" marR="0" rtl="0" algn="ctr">
              <a:spcBef>
                <a:spcPts val="0"/>
              </a:spcBef>
              <a:spcAft>
                <a:spcPts val="0"/>
              </a:spcAft>
              <a:buClr>
                <a:srgbClr val="171616"/>
              </a:buClr>
              <a:buSzPts val="2000"/>
              <a:buFont typeface="Times New Roman"/>
              <a:buNone/>
            </a:pPr>
            <a:r>
              <a:rPr i="1" lang="ru" sz="1200">
                <a:solidFill>
                  <a:schemeClr val="lt1"/>
                </a:solidFill>
                <a:latin typeface="Montserrat"/>
                <a:ea typeface="Montserrat"/>
                <a:cs typeface="Montserrat"/>
                <a:sym typeface="Montserrat"/>
              </a:rPr>
              <a:t>для розробки, реалізації та впровадження </a:t>
            </a:r>
            <a:endParaRPr sz="1200">
              <a:solidFill>
                <a:schemeClr val="lt1"/>
              </a:solidFill>
              <a:latin typeface="Montserrat"/>
              <a:ea typeface="Montserrat"/>
              <a:cs typeface="Montserrat"/>
              <a:sym typeface="Montserrat"/>
            </a:endParaRPr>
          </a:p>
          <a:p>
            <a:pPr indent="0" lvl="0" marL="0" marR="0" rtl="0" algn="ctr">
              <a:spcBef>
                <a:spcPts val="0"/>
              </a:spcBef>
              <a:spcAft>
                <a:spcPts val="0"/>
              </a:spcAft>
              <a:buClr>
                <a:srgbClr val="171616"/>
              </a:buClr>
              <a:buSzPts val="2000"/>
              <a:buFont typeface="Times New Roman"/>
              <a:buNone/>
            </a:pPr>
            <a:r>
              <a:rPr i="1" lang="ru" sz="1200">
                <a:solidFill>
                  <a:schemeClr val="lt1"/>
                </a:solidFill>
                <a:latin typeface="Montserrat"/>
                <a:ea typeface="Montserrat"/>
                <a:cs typeface="Montserrat"/>
                <a:sym typeface="Montserrat"/>
              </a:rPr>
              <a:t>важливих для громади проєктів та програм</a:t>
            </a:r>
            <a:endParaRPr i="1" sz="1200">
              <a:solidFill>
                <a:schemeClr val="lt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6"/>
          <p:cNvSpPr txBox="1"/>
          <p:nvPr/>
        </p:nvSpPr>
        <p:spPr>
          <a:xfrm>
            <a:off x="538475" y="421750"/>
            <a:ext cx="4326000" cy="5619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800"/>
              <a:buFont typeface="Arial"/>
              <a:buNone/>
            </a:pPr>
            <a:r>
              <a:rPr lang="ru" sz="1600">
                <a:solidFill>
                  <a:srgbClr val="02393E"/>
                </a:solidFill>
                <a:latin typeface="Montserrat Black"/>
                <a:ea typeface="Montserrat Black"/>
                <a:cs typeface="Montserrat Black"/>
                <a:sym typeface="Montserrat Black"/>
              </a:rPr>
              <a:t>НАПОВНЕННЯ </a:t>
            </a:r>
            <a:r>
              <a:rPr lang="ru" sz="1600">
                <a:solidFill>
                  <a:srgbClr val="02393E"/>
                </a:solidFill>
                <a:latin typeface="Montserrat Black"/>
                <a:ea typeface="Montserrat Black"/>
                <a:cs typeface="Montserrat Black"/>
                <a:sym typeface="Montserrat Black"/>
              </a:rPr>
              <a:t>ОФІСУ ВІДНОВЛЕННЯ </a:t>
            </a:r>
            <a:endParaRPr sz="1600">
              <a:solidFill>
                <a:srgbClr val="02393E"/>
              </a:solidFill>
              <a:latin typeface="Montserrat Black"/>
              <a:ea typeface="Montserrat Black"/>
              <a:cs typeface="Montserrat Black"/>
              <a:sym typeface="Montserrat Black"/>
            </a:endParaRPr>
          </a:p>
          <a:p>
            <a:pPr indent="0" lvl="0" marL="0" rtl="0" algn="l">
              <a:spcBef>
                <a:spcPts val="0"/>
              </a:spcBef>
              <a:spcAft>
                <a:spcPts val="0"/>
              </a:spcAft>
              <a:buClr>
                <a:schemeClr val="dk1"/>
              </a:buClr>
              <a:buSzPts val="1800"/>
              <a:buFont typeface="Arial"/>
              <a:buNone/>
            </a:pPr>
            <a:r>
              <a:rPr lang="ru" sz="1600">
                <a:solidFill>
                  <a:srgbClr val="02393E"/>
                </a:solidFill>
                <a:latin typeface="Montserrat Black"/>
                <a:ea typeface="Montserrat Black"/>
                <a:cs typeface="Montserrat Black"/>
                <a:sym typeface="Montserrat Black"/>
              </a:rPr>
              <a:t>ТА РОЗВИТКУ ГРОМАДИ</a:t>
            </a:r>
            <a:endParaRPr b="1" sz="1900">
              <a:solidFill>
                <a:srgbClr val="02393E"/>
              </a:solidFill>
              <a:latin typeface="Montserrat"/>
              <a:ea typeface="Montserrat"/>
              <a:cs typeface="Montserrat"/>
              <a:sym typeface="Montserrat"/>
            </a:endParaRPr>
          </a:p>
        </p:txBody>
      </p:sp>
      <p:sp>
        <p:nvSpPr>
          <p:cNvPr id="202" name="Google Shape;202;p26"/>
          <p:cNvSpPr/>
          <p:nvPr/>
        </p:nvSpPr>
        <p:spPr>
          <a:xfrm>
            <a:off x="6287975" y="1464575"/>
            <a:ext cx="1365900" cy="1354500"/>
          </a:xfrm>
          <a:prstGeom prst="ellipse">
            <a:avLst/>
          </a:prstGeom>
          <a:solidFill>
            <a:srgbClr val="FED04D"/>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100"/>
              <a:buFont typeface="Arial"/>
              <a:buNone/>
            </a:pPr>
            <a:r>
              <a:rPr b="1" lang="ru" sz="900">
                <a:solidFill>
                  <a:srgbClr val="02393E"/>
                </a:solidFill>
                <a:latin typeface="Montserrat"/>
                <a:ea typeface="Montserrat"/>
                <a:cs typeface="Montserrat"/>
                <a:sym typeface="Montserrat"/>
              </a:rPr>
              <a:t>Простір для комунікацій</a:t>
            </a:r>
            <a:endParaRPr b="1" sz="900">
              <a:solidFill>
                <a:srgbClr val="02393E"/>
              </a:solidFill>
              <a:latin typeface="Montserrat"/>
              <a:ea typeface="Montserrat"/>
              <a:cs typeface="Montserrat"/>
              <a:sym typeface="Montserrat"/>
            </a:endParaRPr>
          </a:p>
        </p:txBody>
      </p:sp>
      <p:sp>
        <p:nvSpPr>
          <p:cNvPr id="203" name="Google Shape;203;p26"/>
          <p:cNvSpPr/>
          <p:nvPr/>
        </p:nvSpPr>
        <p:spPr>
          <a:xfrm>
            <a:off x="6613025" y="3036688"/>
            <a:ext cx="1565400" cy="1575600"/>
          </a:xfrm>
          <a:prstGeom prst="ellipse">
            <a:avLst/>
          </a:prstGeom>
          <a:solidFill>
            <a:srgbClr val="E61E4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rPr b="1" lang="ru" sz="900">
                <a:solidFill>
                  <a:schemeClr val="lt1"/>
                </a:solidFill>
                <a:latin typeface="Montserrat"/>
                <a:ea typeface="Montserrat"/>
                <a:cs typeface="Montserrat"/>
                <a:sym typeface="Montserrat"/>
              </a:rPr>
              <a:t>Майданчик для </a:t>
            </a:r>
            <a:endParaRPr b="1" sz="9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rPr b="1" lang="ru" sz="900">
                <a:solidFill>
                  <a:srgbClr val="FFFFFF"/>
                </a:solidFill>
                <a:latin typeface="Montserrat"/>
                <a:ea typeface="Montserrat"/>
                <a:cs typeface="Montserrat"/>
                <a:sym typeface="Montserrat"/>
              </a:rPr>
              <a:t>розвитку інститутів громадянського суспільства</a:t>
            </a:r>
            <a:endParaRPr b="1" sz="900">
              <a:solidFill>
                <a:srgbClr val="FFFFFF"/>
              </a:solidFill>
              <a:latin typeface="Montserrat"/>
              <a:ea typeface="Montserrat"/>
              <a:cs typeface="Montserrat"/>
              <a:sym typeface="Montserrat"/>
            </a:endParaRPr>
          </a:p>
        </p:txBody>
      </p:sp>
      <p:sp>
        <p:nvSpPr>
          <p:cNvPr id="204" name="Google Shape;204;p26"/>
          <p:cNvSpPr/>
          <p:nvPr/>
        </p:nvSpPr>
        <p:spPr>
          <a:xfrm>
            <a:off x="5223800" y="2233588"/>
            <a:ext cx="1132200" cy="1119000"/>
          </a:xfrm>
          <a:prstGeom prst="ellipse">
            <a:avLst/>
          </a:prstGeom>
          <a:solidFill>
            <a:srgbClr val="41B8C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ru" sz="900">
                <a:solidFill>
                  <a:srgbClr val="02393E"/>
                </a:solidFill>
                <a:latin typeface="Montserrat"/>
                <a:ea typeface="Montserrat"/>
                <a:cs typeface="Montserrat"/>
                <a:sym typeface="Montserrat"/>
              </a:rPr>
              <a:t>Публічні консультації</a:t>
            </a:r>
            <a:endParaRPr b="1" sz="900">
              <a:solidFill>
                <a:srgbClr val="02393E"/>
              </a:solidFill>
              <a:latin typeface="Montserrat"/>
              <a:ea typeface="Montserrat"/>
              <a:cs typeface="Montserrat"/>
              <a:sym typeface="Montserrat"/>
            </a:endParaRPr>
          </a:p>
        </p:txBody>
      </p:sp>
      <p:sp>
        <p:nvSpPr>
          <p:cNvPr id="205" name="Google Shape;205;p26"/>
          <p:cNvSpPr/>
          <p:nvPr/>
        </p:nvSpPr>
        <p:spPr>
          <a:xfrm>
            <a:off x="4986275" y="3352600"/>
            <a:ext cx="1301700" cy="1259700"/>
          </a:xfrm>
          <a:prstGeom prst="ellipse">
            <a:avLst/>
          </a:prstGeom>
          <a:solidFill>
            <a:srgbClr val="FED04D"/>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rPr b="1" lang="ru" sz="900">
                <a:solidFill>
                  <a:srgbClr val="02393E"/>
                </a:solidFill>
                <a:latin typeface="Montserrat"/>
                <a:ea typeface="Montserrat"/>
                <a:cs typeface="Montserrat"/>
                <a:sym typeface="Montserrat"/>
              </a:rPr>
              <a:t>Простір для командоутворення посадовців ОМС</a:t>
            </a:r>
            <a:r>
              <a:rPr b="1" lang="ru" sz="900">
                <a:solidFill>
                  <a:srgbClr val="02393E"/>
                </a:solidFill>
                <a:latin typeface="Montserrat"/>
                <a:ea typeface="Montserrat"/>
                <a:cs typeface="Montserrat"/>
                <a:sym typeface="Montserrat"/>
              </a:rPr>
              <a:t> </a:t>
            </a:r>
            <a:endParaRPr b="1" sz="900">
              <a:solidFill>
                <a:srgbClr val="02393E"/>
              </a:solidFill>
              <a:latin typeface="Montserrat"/>
              <a:ea typeface="Montserrat"/>
              <a:cs typeface="Montserrat"/>
              <a:sym typeface="Montserrat"/>
            </a:endParaRPr>
          </a:p>
        </p:txBody>
      </p:sp>
      <p:sp>
        <p:nvSpPr>
          <p:cNvPr id="206" name="Google Shape;206;p26"/>
          <p:cNvSpPr/>
          <p:nvPr/>
        </p:nvSpPr>
        <p:spPr>
          <a:xfrm>
            <a:off x="4864476" y="983650"/>
            <a:ext cx="1132200" cy="1119000"/>
          </a:xfrm>
          <a:prstGeom prst="ellipse">
            <a:avLst/>
          </a:prstGeom>
          <a:solidFill>
            <a:srgbClr val="E61E4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ru" sz="900">
                <a:solidFill>
                  <a:srgbClr val="FFFFFF"/>
                </a:solidFill>
                <a:latin typeface="Montserrat"/>
                <a:ea typeface="Montserrat"/>
                <a:cs typeface="Montserrat"/>
                <a:sym typeface="Montserrat"/>
              </a:rPr>
              <a:t>Офіс партнерств</a:t>
            </a:r>
            <a:endParaRPr b="1" sz="900">
              <a:solidFill>
                <a:srgbClr val="FFFFFF"/>
              </a:solidFill>
              <a:latin typeface="Montserrat"/>
              <a:ea typeface="Montserrat"/>
              <a:cs typeface="Montserrat"/>
              <a:sym typeface="Montserrat"/>
            </a:endParaRPr>
          </a:p>
        </p:txBody>
      </p:sp>
      <p:sp>
        <p:nvSpPr>
          <p:cNvPr id="207" name="Google Shape;207;p26"/>
          <p:cNvSpPr/>
          <p:nvPr/>
        </p:nvSpPr>
        <p:spPr>
          <a:xfrm>
            <a:off x="7721150" y="1917700"/>
            <a:ext cx="1377900" cy="1354500"/>
          </a:xfrm>
          <a:prstGeom prst="ellipse">
            <a:avLst/>
          </a:prstGeom>
          <a:solidFill>
            <a:srgbClr val="41B8C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ru" sz="900">
                <a:solidFill>
                  <a:srgbClr val="02393E"/>
                </a:solidFill>
                <a:latin typeface="Montserrat"/>
                <a:ea typeface="Montserrat"/>
                <a:cs typeface="Montserrat"/>
                <a:sym typeface="Montserrat"/>
              </a:rPr>
              <a:t>Платформа для розробки проєктів</a:t>
            </a:r>
            <a:endParaRPr b="1" sz="900">
              <a:solidFill>
                <a:srgbClr val="02393E"/>
              </a:solidFill>
              <a:latin typeface="Montserrat"/>
              <a:ea typeface="Montserrat"/>
              <a:cs typeface="Montserrat"/>
              <a:sym typeface="Montserrat"/>
            </a:endParaRPr>
          </a:p>
        </p:txBody>
      </p:sp>
      <p:sp>
        <p:nvSpPr>
          <p:cNvPr id="208" name="Google Shape;208;p26"/>
          <p:cNvSpPr/>
          <p:nvPr/>
        </p:nvSpPr>
        <p:spPr>
          <a:xfrm>
            <a:off x="7721151" y="345575"/>
            <a:ext cx="1132200" cy="1119000"/>
          </a:xfrm>
          <a:prstGeom prst="ellipse">
            <a:avLst/>
          </a:prstGeom>
          <a:solidFill>
            <a:srgbClr val="E61E4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ru" sz="900">
                <a:solidFill>
                  <a:srgbClr val="FFFFFF"/>
                </a:solidFill>
                <a:latin typeface="Montserrat"/>
                <a:ea typeface="Montserrat"/>
                <a:cs typeface="Montserrat"/>
                <a:sym typeface="Montserrat"/>
              </a:rPr>
              <a:t>Місце народження ідей</a:t>
            </a:r>
            <a:endParaRPr b="1" sz="900">
              <a:solidFill>
                <a:srgbClr val="FFFFFF"/>
              </a:solidFill>
              <a:latin typeface="Montserrat"/>
              <a:ea typeface="Montserrat"/>
              <a:cs typeface="Montserrat"/>
              <a:sym typeface="Montserrat"/>
            </a:endParaRPr>
          </a:p>
        </p:txBody>
      </p:sp>
      <p:sp>
        <p:nvSpPr>
          <p:cNvPr id="209" name="Google Shape;209;p26"/>
          <p:cNvSpPr txBox="1"/>
          <p:nvPr/>
        </p:nvSpPr>
        <p:spPr>
          <a:xfrm>
            <a:off x="228925" y="1262800"/>
            <a:ext cx="4864500" cy="33495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100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проведення онлайн та офлайн заходів влади з бізнесом, </a:t>
            </a:r>
            <a:r>
              <a:rPr lang="ru" sz="1200">
                <a:solidFill>
                  <a:srgbClr val="02393E"/>
                </a:solidFill>
                <a:latin typeface="Montserrat Medium"/>
                <a:ea typeface="Montserrat Medium"/>
                <a:cs typeface="Montserrat Medium"/>
                <a:sym typeface="Montserrat Medium"/>
              </a:rPr>
              <a:t>громадськістю;</a:t>
            </a:r>
            <a:endParaRPr sz="1200">
              <a:solidFill>
                <a:srgbClr val="02393E"/>
              </a:solidFill>
              <a:latin typeface="Montserrat Medium"/>
              <a:ea typeface="Montserrat Medium"/>
              <a:cs typeface="Montserrat Medium"/>
              <a:sym typeface="Montserrat Medium"/>
            </a:endParaRPr>
          </a:p>
          <a:p>
            <a:pPr indent="-304800" lvl="0" marL="457200" rtl="0" algn="l">
              <a:lnSpc>
                <a:spcPct val="115000"/>
              </a:lnSpc>
              <a:spcBef>
                <a:spcPts val="100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проведення неформальних заходів;</a:t>
            </a:r>
            <a:endParaRPr sz="1200">
              <a:solidFill>
                <a:srgbClr val="02393E"/>
              </a:solidFill>
              <a:latin typeface="Montserrat Medium"/>
              <a:ea typeface="Montserrat Medium"/>
              <a:cs typeface="Montserrat Medium"/>
              <a:sym typeface="Montserrat Medium"/>
            </a:endParaRPr>
          </a:p>
          <a:p>
            <a:pPr indent="-304800" lvl="0" marL="457200" rtl="0" algn="l">
              <a:lnSpc>
                <a:spcPct val="115000"/>
              </a:lnSpc>
              <a:spcBef>
                <a:spcPts val="100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проведення зустрічей з партнерами, іноземними </a:t>
            </a:r>
            <a:r>
              <a:rPr lang="ru" sz="1200">
                <a:solidFill>
                  <a:srgbClr val="02393E"/>
                </a:solidFill>
                <a:latin typeface="Montserrat Medium"/>
                <a:ea typeface="Montserrat Medium"/>
                <a:cs typeface="Montserrat Medium"/>
                <a:sym typeface="Montserrat Medium"/>
              </a:rPr>
              <a:t>делегаціями</a:t>
            </a:r>
            <a:r>
              <a:rPr lang="ru" sz="1200">
                <a:solidFill>
                  <a:srgbClr val="02393E"/>
                </a:solidFill>
                <a:latin typeface="Montserrat Medium"/>
                <a:ea typeface="Montserrat Medium"/>
                <a:cs typeface="Montserrat Medium"/>
                <a:sym typeface="Montserrat Medium"/>
              </a:rPr>
              <a:t>, донорами, інвесторами;</a:t>
            </a:r>
            <a:endParaRPr sz="1200">
              <a:solidFill>
                <a:srgbClr val="02393E"/>
              </a:solidFill>
              <a:latin typeface="Montserrat Medium"/>
              <a:ea typeface="Montserrat Medium"/>
              <a:cs typeface="Montserrat Medium"/>
              <a:sym typeface="Montserrat Medium"/>
            </a:endParaRPr>
          </a:p>
          <a:p>
            <a:pPr indent="-304800" lvl="0" marL="457200" rtl="0" algn="l">
              <a:lnSpc>
                <a:spcPct val="115000"/>
              </a:lnSpc>
              <a:spcBef>
                <a:spcPts val="100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створення умов для розвитку громадянського суспільства;</a:t>
            </a:r>
            <a:endParaRPr sz="1200">
              <a:solidFill>
                <a:srgbClr val="02393E"/>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200">
              <a:solidFill>
                <a:srgbClr val="02393E"/>
              </a:solidFill>
              <a:latin typeface="Montserrat Medium"/>
              <a:ea typeface="Montserrat Medium"/>
              <a:cs typeface="Montserrat Medium"/>
              <a:sym typeface="Montserrat Medium"/>
            </a:endParaRPr>
          </a:p>
          <a:p>
            <a:pPr indent="-304800" lvl="0" marL="457200" rtl="0" algn="l">
              <a:spcBef>
                <a:spcPts val="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проведення навчань для посадовців органу місцевого самоврядування;</a:t>
            </a:r>
            <a:endParaRPr sz="1200">
              <a:solidFill>
                <a:srgbClr val="02393E"/>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200">
              <a:solidFill>
                <a:srgbClr val="02393E"/>
              </a:solidFill>
              <a:latin typeface="Montserrat Medium"/>
              <a:ea typeface="Montserrat Medium"/>
              <a:cs typeface="Montserrat Medium"/>
              <a:sym typeface="Montserrat Medium"/>
            </a:endParaRPr>
          </a:p>
          <a:p>
            <a:pPr indent="-304800" lvl="0" marL="457200" rtl="0" algn="l">
              <a:spcBef>
                <a:spcPts val="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формування позитивного іміджу громади.</a:t>
            </a:r>
            <a:endParaRPr sz="1200">
              <a:solidFill>
                <a:srgbClr val="02393E"/>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200">
              <a:solidFill>
                <a:srgbClr val="02393E"/>
              </a:solidFill>
              <a:latin typeface="Montserrat"/>
              <a:ea typeface="Montserrat"/>
              <a:cs typeface="Montserrat"/>
              <a:sym typeface="Montserrat"/>
            </a:endParaRPr>
          </a:p>
          <a:p>
            <a:pPr indent="0" lvl="0" marL="457200" rtl="0" algn="l">
              <a:spcBef>
                <a:spcPts val="0"/>
              </a:spcBef>
              <a:spcAft>
                <a:spcPts val="0"/>
              </a:spcAft>
              <a:buNone/>
            </a:pPr>
            <a:r>
              <a:t/>
            </a:r>
            <a:endParaRPr sz="1200">
              <a:solidFill>
                <a:srgbClr val="02393E"/>
              </a:solidFill>
              <a:latin typeface="Montserrat"/>
              <a:ea typeface="Montserrat"/>
              <a:cs typeface="Montserrat"/>
              <a:sym typeface="Montserrat"/>
            </a:endParaRPr>
          </a:p>
        </p:txBody>
      </p:sp>
      <p:sp>
        <p:nvSpPr>
          <p:cNvPr id="210" name="Google Shape;210;p26"/>
          <p:cNvSpPr/>
          <p:nvPr/>
        </p:nvSpPr>
        <p:spPr>
          <a:xfrm>
            <a:off x="6166075" y="132250"/>
            <a:ext cx="1301700" cy="1294800"/>
          </a:xfrm>
          <a:prstGeom prst="ellipse">
            <a:avLst/>
          </a:prstGeom>
          <a:solidFill>
            <a:srgbClr val="41B8C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ru" sz="900">
                <a:solidFill>
                  <a:srgbClr val="02393E"/>
                </a:solidFill>
                <a:latin typeface="Montserrat"/>
                <a:ea typeface="Montserrat"/>
                <a:cs typeface="Montserrat"/>
                <a:sym typeface="Montserrat"/>
              </a:rPr>
              <a:t>Міжмуніципальне</a:t>
            </a:r>
            <a:endParaRPr b="1" sz="900">
              <a:solidFill>
                <a:srgbClr val="02393E"/>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rPr b="1" lang="ru" sz="900">
                <a:solidFill>
                  <a:srgbClr val="02393E"/>
                </a:solidFill>
                <a:latin typeface="Montserrat"/>
                <a:ea typeface="Montserrat"/>
                <a:cs typeface="Montserrat"/>
                <a:sym typeface="Montserrat"/>
              </a:rPr>
              <a:t>співробітництво</a:t>
            </a:r>
            <a:endParaRPr b="1" sz="900">
              <a:solidFill>
                <a:srgbClr val="02393E"/>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7"/>
          <p:cNvSpPr txBox="1"/>
          <p:nvPr/>
        </p:nvSpPr>
        <p:spPr>
          <a:xfrm>
            <a:off x="2967288" y="4091525"/>
            <a:ext cx="3209400" cy="67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200"/>
              <a:buFont typeface="Arial"/>
              <a:buNone/>
            </a:pPr>
            <a:r>
              <a:rPr b="0" i="0" lang="ru" sz="1000" u="none" cap="none" strike="noStrike">
                <a:solidFill>
                  <a:schemeClr val="dk1"/>
                </a:solidFill>
                <a:latin typeface="Montserrat"/>
                <a:ea typeface="Montserrat"/>
                <a:cs typeface="Montserrat"/>
                <a:sym typeface="Montserrat"/>
              </a:rPr>
              <a:t>smr.gov.ua</a:t>
            </a:r>
            <a:endParaRPr b="0" i="0" sz="10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Arial"/>
              <a:buNone/>
            </a:pPr>
            <a:r>
              <a:rPr b="0" i="0" lang="ru" sz="1000" u="none" cap="none" strike="noStrike">
                <a:solidFill>
                  <a:schemeClr val="dk1"/>
                </a:solidFill>
                <a:latin typeface="Montserrat"/>
                <a:ea typeface="Montserrat"/>
                <a:cs typeface="Montserrat"/>
                <a:sym typeface="Montserrat"/>
              </a:rPr>
              <a:t>pmo@smr.gov.ua</a:t>
            </a:r>
            <a:endParaRPr b="0" i="0" sz="10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Arial"/>
              <a:buNone/>
            </a:pPr>
            <a:r>
              <a:rPr b="0" i="0" lang="ru" sz="1000" u="none" cap="none" strike="noStrike">
                <a:solidFill>
                  <a:schemeClr val="dk1"/>
                </a:solidFill>
                <a:latin typeface="Montserrat"/>
                <a:ea typeface="Montserrat"/>
                <a:cs typeface="Montserrat"/>
                <a:sym typeface="Montserrat"/>
              </a:rPr>
              <a:t>+380 542 701 575</a:t>
            </a:r>
            <a:endParaRPr b="0" i="0" sz="1000" u="none" cap="none" strike="noStrike">
              <a:solidFill>
                <a:schemeClr val="dk1"/>
              </a:solidFill>
              <a:latin typeface="Arial"/>
              <a:ea typeface="Arial"/>
              <a:cs typeface="Arial"/>
              <a:sym typeface="Arial"/>
            </a:endParaRPr>
          </a:p>
        </p:txBody>
      </p:sp>
      <p:pic>
        <p:nvPicPr>
          <p:cNvPr id="216" name="Google Shape;216;p27"/>
          <p:cNvPicPr preferRelativeResize="0"/>
          <p:nvPr/>
        </p:nvPicPr>
        <p:blipFill rotWithShape="1">
          <a:blip r:embed="rId3">
            <a:alphaModFix/>
          </a:blip>
          <a:srcRect b="26908" l="7609" r="14258" t="28892"/>
          <a:stretch/>
        </p:blipFill>
        <p:spPr>
          <a:xfrm>
            <a:off x="3791727" y="543576"/>
            <a:ext cx="1560550" cy="624251"/>
          </a:xfrm>
          <a:prstGeom prst="rect">
            <a:avLst/>
          </a:prstGeom>
          <a:noFill/>
          <a:ln>
            <a:noFill/>
          </a:ln>
        </p:spPr>
      </p:pic>
      <p:sp>
        <p:nvSpPr>
          <p:cNvPr id="217" name="Google Shape;217;p27"/>
          <p:cNvSpPr txBox="1"/>
          <p:nvPr>
            <p:ph idx="4294967295" type="title"/>
          </p:nvPr>
        </p:nvSpPr>
        <p:spPr>
          <a:xfrm>
            <a:off x="3064050" y="2324400"/>
            <a:ext cx="3015900" cy="49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ru" sz="2000">
                <a:solidFill>
                  <a:srgbClr val="02393E"/>
                </a:solidFill>
                <a:latin typeface="Montserrat ExtraBold"/>
                <a:ea typeface="Montserrat ExtraBold"/>
                <a:cs typeface="Montserrat ExtraBold"/>
                <a:sym typeface="Montserrat ExtraBold"/>
              </a:rPr>
              <a:t>ДЯКУЮ ЗА УВАГУ!</a:t>
            </a:r>
            <a:endParaRPr b="1" sz="1800">
              <a:solidFill>
                <a:srgbClr val="41B8C9"/>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8"/>
          <p:cNvSpPr txBox="1"/>
          <p:nvPr/>
        </p:nvSpPr>
        <p:spPr>
          <a:xfrm>
            <a:off x="2123194" y="1829188"/>
            <a:ext cx="4952400" cy="1591500"/>
          </a:xfrm>
          <a:prstGeom prst="rect">
            <a:avLst/>
          </a:prstGeom>
          <a:noFill/>
          <a:ln>
            <a:noFill/>
          </a:ln>
        </p:spPr>
        <p:txBody>
          <a:bodyPr anchorCtr="0" anchor="t" bIns="34275" lIns="68575" spcFirstLastPara="1" rIns="68575" wrap="square" tIns="34275">
            <a:spAutoFit/>
          </a:bodyPr>
          <a:lstStyle/>
          <a:p>
            <a:pPr indent="0" lvl="0" marL="0" rtl="0" algn="ctr">
              <a:lnSpc>
                <a:spcPct val="90000"/>
              </a:lnSpc>
              <a:spcBef>
                <a:spcPts val="0"/>
              </a:spcBef>
              <a:spcAft>
                <a:spcPts val="0"/>
              </a:spcAft>
              <a:buClr>
                <a:srgbClr val="0468B1"/>
              </a:buClr>
              <a:buSzPts val="2400"/>
              <a:buFont typeface="Arial"/>
              <a:buNone/>
            </a:pPr>
            <a:r>
              <a:rPr b="1" lang="ru" sz="2700">
                <a:solidFill>
                  <a:srgbClr val="02393E"/>
                </a:solidFill>
                <a:latin typeface="Montserrat"/>
                <a:ea typeface="Montserrat"/>
                <a:cs typeface="Montserrat"/>
                <a:sym typeface="Montserrat"/>
              </a:rPr>
              <a:t>Інтегрована модель відновлення та розвитку громади​</a:t>
            </a:r>
            <a:endParaRPr b="1" sz="2700">
              <a:solidFill>
                <a:srgbClr val="02393E"/>
              </a:solidFill>
              <a:latin typeface="Montserrat"/>
              <a:ea typeface="Montserrat"/>
              <a:cs typeface="Montserrat"/>
              <a:sym typeface="Montserrat"/>
            </a:endParaRPr>
          </a:p>
          <a:p>
            <a:pPr indent="0" lvl="0" marL="0" rtl="0" algn="ctr">
              <a:spcBef>
                <a:spcPts val="0"/>
              </a:spcBef>
              <a:spcAft>
                <a:spcPts val="0"/>
              </a:spcAft>
              <a:buClr>
                <a:schemeClr val="dk1"/>
              </a:buClr>
              <a:buSzPts val="800"/>
              <a:buFont typeface="Arial"/>
              <a:buNone/>
            </a:pPr>
            <a:r>
              <a:t/>
            </a:r>
            <a:endParaRPr b="1" sz="2600">
              <a:solidFill>
                <a:srgbClr val="02393E"/>
              </a:solidFill>
              <a:highlight>
                <a:srgbClr val="FED04D"/>
              </a:highlight>
              <a:latin typeface="Montserrat"/>
              <a:ea typeface="Montserrat"/>
              <a:cs typeface="Montserrat"/>
              <a:sym typeface="Montserrat"/>
            </a:endParaRPr>
          </a:p>
        </p:txBody>
      </p:sp>
      <p:pic>
        <p:nvPicPr>
          <p:cNvPr id="223" name="Google Shape;223;p28"/>
          <p:cNvPicPr preferRelativeResize="0"/>
          <p:nvPr/>
        </p:nvPicPr>
        <p:blipFill rotWithShape="1">
          <a:blip r:embed="rId3">
            <a:alphaModFix/>
          </a:blip>
          <a:srcRect b="26908" l="7609" r="14258" t="28892"/>
          <a:stretch/>
        </p:blipFill>
        <p:spPr>
          <a:xfrm>
            <a:off x="5157825" y="466850"/>
            <a:ext cx="1412751" cy="565100"/>
          </a:xfrm>
          <a:prstGeom prst="rect">
            <a:avLst/>
          </a:prstGeom>
          <a:noFill/>
          <a:ln>
            <a:noFill/>
          </a:ln>
        </p:spPr>
      </p:pic>
      <p:pic>
        <p:nvPicPr>
          <p:cNvPr id="224" name="Google Shape;224;p28"/>
          <p:cNvPicPr preferRelativeResize="0"/>
          <p:nvPr/>
        </p:nvPicPr>
        <p:blipFill>
          <a:blip r:embed="rId4">
            <a:alphaModFix/>
          </a:blip>
          <a:stretch>
            <a:fillRect/>
          </a:stretch>
        </p:blipFill>
        <p:spPr>
          <a:xfrm>
            <a:off x="4040972" y="4158056"/>
            <a:ext cx="1116843" cy="129450"/>
          </a:xfrm>
          <a:prstGeom prst="rect">
            <a:avLst/>
          </a:prstGeom>
          <a:noFill/>
          <a:ln>
            <a:noFill/>
          </a:ln>
        </p:spPr>
      </p:pic>
      <p:pic>
        <p:nvPicPr>
          <p:cNvPr id="225" name="Google Shape;225;p28"/>
          <p:cNvPicPr preferRelativeResize="0"/>
          <p:nvPr/>
        </p:nvPicPr>
        <p:blipFill rotWithShape="1">
          <a:blip r:embed="rId5">
            <a:alphaModFix/>
          </a:blip>
          <a:srcRect b="0" l="0" r="0" t="0"/>
          <a:stretch/>
        </p:blipFill>
        <p:spPr>
          <a:xfrm>
            <a:off x="2499075" y="466850"/>
            <a:ext cx="1592115" cy="565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nvSpPr>
        <p:spPr>
          <a:xfrm>
            <a:off x="3487500" y="410050"/>
            <a:ext cx="19614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ru" sz="2000">
                <a:solidFill>
                  <a:srgbClr val="02393E"/>
                </a:solidFill>
                <a:latin typeface="Montserrat Black"/>
                <a:ea typeface="Montserrat Black"/>
                <a:cs typeface="Montserrat Black"/>
                <a:sym typeface="Montserrat Black"/>
              </a:rPr>
              <a:t>ПРО ПРОЄКТ</a:t>
            </a:r>
            <a:endParaRPr b="1" i="0" sz="1800" u="none" cap="none" strike="noStrike">
              <a:solidFill>
                <a:srgbClr val="41B8C9"/>
              </a:solidFill>
              <a:latin typeface="Arial"/>
              <a:ea typeface="Arial"/>
              <a:cs typeface="Arial"/>
              <a:sym typeface="Arial"/>
            </a:endParaRPr>
          </a:p>
        </p:txBody>
      </p:sp>
      <p:sp>
        <p:nvSpPr>
          <p:cNvPr id="63" name="Google Shape;63;p14"/>
          <p:cNvSpPr/>
          <p:nvPr/>
        </p:nvSpPr>
        <p:spPr>
          <a:xfrm>
            <a:off x="206050" y="1092850"/>
            <a:ext cx="4769700" cy="30891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lnSpc>
                <a:spcPct val="115000"/>
              </a:lnSpc>
              <a:spcBef>
                <a:spcPts val="0"/>
              </a:spcBef>
              <a:spcAft>
                <a:spcPts val="0"/>
              </a:spcAft>
              <a:buClr>
                <a:schemeClr val="dk1"/>
              </a:buClr>
              <a:buSzPts val="1100"/>
              <a:buFont typeface="Arial"/>
              <a:buNone/>
            </a:pPr>
            <a:r>
              <a:rPr lang="ru" sz="1050">
                <a:solidFill>
                  <a:srgbClr val="02393E"/>
                </a:solidFill>
                <a:latin typeface="Montserrat Medium"/>
                <a:ea typeface="Montserrat Medium"/>
                <a:cs typeface="Montserrat Medium"/>
                <a:sym typeface="Montserrat Medium"/>
              </a:rPr>
              <a:t>Проєкт “І</a:t>
            </a:r>
            <a:r>
              <a:rPr lang="ru" sz="1050">
                <a:solidFill>
                  <a:srgbClr val="02393E"/>
                </a:solidFill>
                <a:latin typeface="Montserrat Medium"/>
                <a:ea typeface="Montserrat Medium"/>
                <a:cs typeface="Montserrat Medium"/>
                <a:sym typeface="Montserrat Medium"/>
              </a:rPr>
              <a:t>нтегрована модель відновлення та розвитку громад” реалізується</a:t>
            </a:r>
            <a:r>
              <a:rPr lang="ru" sz="1050">
                <a:solidFill>
                  <a:srgbClr val="02393E"/>
                </a:solidFill>
                <a:latin typeface="Montserrat Medium"/>
                <a:ea typeface="Montserrat Medium"/>
                <a:cs typeface="Montserrat Medium"/>
                <a:sym typeface="Montserrat Medium"/>
              </a:rPr>
              <a:t> Програмою розвитку ООН в Україні </a:t>
            </a:r>
            <a:r>
              <a:rPr lang="ru" sz="1050">
                <a:solidFill>
                  <a:srgbClr val="02393E"/>
                </a:solidFill>
                <a:latin typeface="Montserrat Medium"/>
                <a:ea typeface="Montserrat Medium"/>
                <a:cs typeface="Montserrat Medium"/>
                <a:sym typeface="Montserrat Medium"/>
              </a:rPr>
              <a:t>за підтримки Уряду Швеції </a:t>
            </a:r>
            <a:r>
              <a:rPr lang="ru" sz="1050">
                <a:solidFill>
                  <a:srgbClr val="02393E"/>
                </a:solidFill>
                <a:latin typeface="Montserrat Medium"/>
                <a:ea typeface="Montserrat Medium"/>
                <a:cs typeface="Montserrat Medium"/>
                <a:sym typeface="Montserrat Medium"/>
              </a:rPr>
              <a:t>для визначення пріоритетних напрямів для</a:t>
            </a:r>
            <a:r>
              <a:rPr lang="ru" sz="1050">
                <a:solidFill>
                  <a:srgbClr val="02393E"/>
                </a:solidFill>
                <a:latin typeface="Montserrat Medium"/>
                <a:ea typeface="Montserrat Medium"/>
                <a:cs typeface="Montserrat Medium"/>
                <a:sym typeface="Montserrat Medium"/>
              </a:rPr>
              <a:t> повоєнної відбудови. П</a:t>
            </a:r>
            <a:r>
              <a:rPr lang="ru" sz="1050">
                <a:solidFill>
                  <a:srgbClr val="02393E"/>
                </a:solidFill>
                <a:latin typeface="Montserrat Medium"/>
                <a:ea typeface="Montserrat Medium"/>
                <a:cs typeface="Montserrat Medium"/>
                <a:sym typeface="Montserrat Medium"/>
              </a:rPr>
              <a:t>ілотує в шести громадах Дніпропетровщини, Миколаївщини, Сумщини, Харківщини та Чернігівщини.</a:t>
            </a:r>
            <a:endParaRPr sz="1050">
              <a:solidFill>
                <a:srgbClr val="02393E"/>
              </a:solidFill>
              <a:latin typeface="Montserrat Medium"/>
              <a:ea typeface="Montserrat Medium"/>
              <a:cs typeface="Montserrat Medium"/>
              <a:sym typeface="Montserrat Medium"/>
            </a:endParaRPr>
          </a:p>
          <a:p>
            <a:pPr indent="0" lvl="0" marL="0" rtl="0" algn="l">
              <a:lnSpc>
                <a:spcPct val="115000"/>
              </a:lnSpc>
              <a:spcBef>
                <a:spcPts val="600"/>
              </a:spcBef>
              <a:spcAft>
                <a:spcPts val="0"/>
              </a:spcAft>
              <a:buClr>
                <a:schemeClr val="dk1"/>
              </a:buClr>
              <a:buSzPts val="1100"/>
              <a:buFont typeface="Arial"/>
              <a:buNone/>
            </a:pPr>
            <a:r>
              <a:rPr lang="ru" sz="1050">
                <a:solidFill>
                  <a:srgbClr val="02393E"/>
                </a:solidFill>
                <a:latin typeface="Montserrat Medium"/>
                <a:ea typeface="Montserrat Medium"/>
                <a:cs typeface="Montserrat Medium"/>
                <a:sym typeface="Montserrat Medium"/>
              </a:rPr>
              <a:t>Мета моделі полягає в тому, щоби залучити до відбудови широке коло зацікавлених сторін – органи місцевого самоврядування, бізнес-структури та громадськість. Вони співпрацюватимуть на базі місцевого Офісу відновлення та розвитку.</a:t>
            </a:r>
            <a:endParaRPr sz="1050">
              <a:solidFill>
                <a:srgbClr val="02393E"/>
              </a:solidFill>
              <a:latin typeface="Montserrat Medium"/>
              <a:ea typeface="Montserrat Medium"/>
              <a:cs typeface="Montserrat Medium"/>
              <a:sym typeface="Montserrat Medium"/>
            </a:endParaRPr>
          </a:p>
          <a:p>
            <a:pPr indent="0" lvl="0" marL="0" rtl="0" algn="l">
              <a:lnSpc>
                <a:spcPct val="115000"/>
              </a:lnSpc>
              <a:spcBef>
                <a:spcPts val="600"/>
              </a:spcBef>
              <a:spcAft>
                <a:spcPts val="0"/>
              </a:spcAft>
              <a:buClr>
                <a:schemeClr val="dk1"/>
              </a:buClr>
              <a:buSzPts val="1100"/>
              <a:buFont typeface="Arial"/>
              <a:buNone/>
            </a:pPr>
            <a:r>
              <a:rPr lang="ru" sz="1050">
                <a:solidFill>
                  <a:srgbClr val="02393E"/>
                </a:solidFill>
                <a:latin typeface="Montserrat Medium"/>
                <a:ea typeface="Montserrat Medium"/>
                <a:cs typeface="Montserrat Medium"/>
                <a:sym typeface="Montserrat Medium"/>
              </a:rPr>
              <a:t>Такі офіси займатимуться аналізом стану громади, пошуком ефективних управлінських рішень і їх впровадженням. А системність та реалізація принципів доброго врядування сприятимуть сталості цих процесів.</a:t>
            </a:r>
            <a:endParaRPr sz="1050">
              <a:solidFill>
                <a:srgbClr val="02393E"/>
              </a:solidFill>
              <a:latin typeface="Montserrat Medium"/>
              <a:ea typeface="Montserrat Medium"/>
              <a:cs typeface="Montserrat Medium"/>
              <a:sym typeface="Montserrat Medium"/>
            </a:endParaRPr>
          </a:p>
        </p:txBody>
      </p:sp>
      <p:pic>
        <p:nvPicPr>
          <p:cNvPr id="64" name="Google Shape;64;p14"/>
          <p:cNvPicPr preferRelativeResize="0"/>
          <p:nvPr/>
        </p:nvPicPr>
        <p:blipFill rotWithShape="1">
          <a:blip r:embed="rId3">
            <a:alphaModFix/>
          </a:blip>
          <a:srcRect b="0" l="0" r="0" t="0"/>
          <a:stretch/>
        </p:blipFill>
        <p:spPr>
          <a:xfrm>
            <a:off x="484475" y="279925"/>
            <a:ext cx="1592115" cy="565100"/>
          </a:xfrm>
          <a:prstGeom prst="rect">
            <a:avLst/>
          </a:prstGeom>
          <a:noFill/>
          <a:ln>
            <a:noFill/>
          </a:ln>
        </p:spPr>
      </p:pic>
      <p:sp>
        <p:nvSpPr>
          <p:cNvPr id="65" name="Google Shape;65;p14"/>
          <p:cNvSpPr/>
          <p:nvPr/>
        </p:nvSpPr>
        <p:spPr>
          <a:xfrm>
            <a:off x="0" y="4578350"/>
            <a:ext cx="9144000" cy="565200"/>
          </a:xfrm>
          <a:prstGeom prst="rect">
            <a:avLst/>
          </a:prstGeom>
          <a:solidFill>
            <a:schemeClr val="accent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66" name="Google Shape;66;p14"/>
          <p:cNvPicPr preferRelativeResize="0"/>
          <p:nvPr/>
        </p:nvPicPr>
        <p:blipFill>
          <a:blip r:embed="rId4">
            <a:alphaModFix/>
          </a:blip>
          <a:stretch>
            <a:fillRect/>
          </a:stretch>
        </p:blipFill>
        <p:spPr>
          <a:xfrm>
            <a:off x="4908750" y="1455000"/>
            <a:ext cx="4115350" cy="2314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nvSpPr>
        <p:spPr>
          <a:xfrm>
            <a:off x="496875" y="561500"/>
            <a:ext cx="36096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ru" sz="2000">
                <a:solidFill>
                  <a:srgbClr val="02393E"/>
                </a:solidFill>
                <a:latin typeface="Montserrat Black"/>
                <a:ea typeface="Montserrat Black"/>
                <a:cs typeface="Montserrat Black"/>
                <a:sym typeface="Montserrat Black"/>
              </a:rPr>
              <a:t>КОМАНДА ПРОЄКТУ</a:t>
            </a:r>
            <a:endParaRPr b="1" i="0" sz="1800" u="none" cap="none" strike="noStrike">
              <a:solidFill>
                <a:srgbClr val="41B8C9"/>
              </a:solidFill>
              <a:latin typeface="Arial"/>
              <a:ea typeface="Arial"/>
              <a:cs typeface="Arial"/>
              <a:sym typeface="Arial"/>
            </a:endParaRPr>
          </a:p>
        </p:txBody>
      </p:sp>
      <p:pic>
        <p:nvPicPr>
          <p:cNvPr id="72" name="Google Shape;72;p15"/>
          <p:cNvPicPr preferRelativeResize="0"/>
          <p:nvPr/>
        </p:nvPicPr>
        <p:blipFill>
          <a:blip r:embed="rId3">
            <a:alphaModFix/>
          </a:blip>
          <a:stretch>
            <a:fillRect/>
          </a:stretch>
        </p:blipFill>
        <p:spPr>
          <a:xfrm>
            <a:off x="6151075" y="2350425"/>
            <a:ext cx="2861414" cy="1733900"/>
          </a:xfrm>
          <a:prstGeom prst="rect">
            <a:avLst/>
          </a:prstGeom>
          <a:noFill/>
          <a:ln>
            <a:noFill/>
          </a:ln>
        </p:spPr>
      </p:pic>
      <p:pic>
        <p:nvPicPr>
          <p:cNvPr id="73" name="Google Shape;73;p15"/>
          <p:cNvPicPr preferRelativeResize="0"/>
          <p:nvPr/>
        </p:nvPicPr>
        <p:blipFill>
          <a:blip r:embed="rId4">
            <a:alphaModFix/>
          </a:blip>
          <a:stretch>
            <a:fillRect/>
          </a:stretch>
        </p:blipFill>
        <p:spPr>
          <a:xfrm>
            <a:off x="3957500" y="2729850"/>
            <a:ext cx="2605327" cy="1771890"/>
          </a:xfrm>
          <a:prstGeom prst="rect">
            <a:avLst/>
          </a:prstGeom>
          <a:noFill/>
          <a:ln>
            <a:noFill/>
          </a:ln>
        </p:spPr>
      </p:pic>
      <p:pic>
        <p:nvPicPr>
          <p:cNvPr id="74" name="Google Shape;74;p15"/>
          <p:cNvPicPr preferRelativeResize="0"/>
          <p:nvPr/>
        </p:nvPicPr>
        <p:blipFill>
          <a:blip r:embed="rId5">
            <a:alphaModFix/>
          </a:blip>
          <a:stretch>
            <a:fillRect/>
          </a:stretch>
        </p:blipFill>
        <p:spPr>
          <a:xfrm>
            <a:off x="6407187" y="366350"/>
            <a:ext cx="2605302" cy="1733900"/>
          </a:xfrm>
          <a:prstGeom prst="rect">
            <a:avLst/>
          </a:prstGeom>
          <a:noFill/>
          <a:ln>
            <a:noFill/>
          </a:ln>
        </p:spPr>
      </p:pic>
      <p:sp>
        <p:nvSpPr>
          <p:cNvPr id="75" name="Google Shape;75;p15"/>
          <p:cNvSpPr txBox="1"/>
          <p:nvPr/>
        </p:nvSpPr>
        <p:spPr>
          <a:xfrm>
            <a:off x="169425" y="1391400"/>
            <a:ext cx="3402000" cy="2314500"/>
          </a:xfrm>
          <a:prstGeom prst="rect">
            <a:avLst/>
          </a:prstGeom>
          <a:noFill/>
          <a:ln>
            <a:noFill/>
          </a:ln>
        </p:spPr>
        <p:txBody>
          <a:bodyPr anchorCtr="0" anchor="t" bIns="34275" lIns="68575" spcFirstLastPara="1" rIns="68575" wrap="square" tIns="34275">
            <a:spAutoFit/>
          </a:bodyPr>
          <a:lstStyle/>
          <a:p>
            <a:pPr indent="0" lvl="0" marL="342900" rtl="0" algn="just">
              <a:lnSpc>
                <a:spcPct val="107000"/>
              </a:lnSpc>
              <a:spcBef>
                <a:spcPts val="0"/>
              </a:spcBef>
              <a:spcAft>
                <a:spcPts val="0"/>
              </a:spcAft>
              <a:buNone/>
            </a:pPr>
            <a:r>
              <a:rPr lang="ru" sz="1200">
                <a:solidFill>
                  <a:srgbClr val="02393E"/>
                </a:solidFill>
                <a:latin typeface="Montserrat SemiBold"/>
                <a:ea typeface="Montserrat SemiBold"/>
                <a:cs typeface="Montserrat SemiBold"/>
                <a:sym typeface="Montserrat SemiBold"/>
              </a:rPr>
              <a:t>Працівники управління стратегічного розвитку міста </a:t>
            </a:r>
            <a:endParaRPr sz="1200">
              <a:solidFill>
                <a:srgbClr val="02393E"/>
              </a:solidFill>
              <a:latin typeface="Montserrat SemiBold"/>
              <a:ea typeface="Montserrat SemiBold"/>
              <a:cs typeface="Montserrat SemiBold"/>
              <a:sym typeface="Montserrat SemiBold"/>
            </a:endParaRPr>
          </a:p>
          <a:p>
            <a:pPr indent="0" lvl="0" marL="342900" rtl="0" algn="just">
              <a:lnSpc>
                <a:spcPct val="107000"/>
              </a:lnSpc>
              <a:spcBef>
                <a:spcPts val="0"/>
              </a:spcBef>
              <a:spcAft>
                <a:spcPts val="0"/>
              </a:spcAft>
              <a:buNone/>
            </a:pPr>
            <a:r>
              <a:t/>
            </a:r>
            <a:endParaRPr sz="1200">
              <a:solidFill>
                <a:srgbClr val="02393E"/>
              </a:solidFill>
              <a:latin typeface="Montserrat SemiBold"/>
              <a:ea typeface="Montserrat SemiBold"/>
              <a:cs typeface="Montserrat SemiBold"/>
              <a:sym typeface="Montserrat SemiBold"/>
            </a:endParaRPr>
          </a:p>
          <a:p>
            <a:pPr indent="0" lvl="0" marL="342900" rtl="0" algn="just">
              <a:lnSpc>
                <a:spcPct val="107000"/>
              </a:lnSpc>
              <a:spcBef>
                <a:spcPts val="0"/>
              </a:spcBef>
              <a:spcAft>
                <a:spcPts val="0"/>
              </a:spcAft>
              <a:buNone/>
            </a:pPr>
            <a:r>
              <a:rPr lang="ru" sz="1200">
                <a:solidFill>
                  <a:srgbClr val="02393E"/>
                </a:solidFill>
                <a:latin typeface="Montserrat SemiBold"/>
                <a:ea typeface="Montserrat SemiBold"/>
                <a:cs typeface="Montserrat SemiBold"/>
                <a:sym typeface="Montserrat SemiBold"/>
              </a:rPr>
              <a:t>Робоча група з впровадження Інтегрованої моделі відновлення та розвитку Сумської міської територіальної громади (міський голова, заступник міського голови, керівники відповідних структурних підрозділів СМР)</a:t>
            </a:r>
            <a:endParaRPr sz="1200">
              <a:solidFill>
                <a:srgbClr val="02393E"/>
              </a:solidFill>
              <a:latin typeface="Montserrat SemiBold"/>
              <a:ea typeface="Montserrat SemiBold"/>
              <a:cs typeface="Montserrat SemiBold"/>
              <a:sym typeface="Montserrat SemiBold"/>
            </a:endParaRPr>
          </a:p>
          <a:p>
            <a:pPr indent="0" lvl="0" marL="342900" marR="0" rtl="0" algn="l">
              <a:lnSpc>
                <a:spcPct val="90000"/>
              </a:lnSpc>
              <a:spcBef>
                <a:spcPts val="800"/>
              </a:spcBef>
              <a:spcAft>
                <a:spcPts val="0"/>
              </a:spcAft>
              <a:buNone/>
            </a:pPr>
            <a:r>
              <a:t/>
            </a:r>
            <a:endParaRPr sz="1200">
              <a:solidFill>
                <a:srgbClr val="02393E"/>
              </a:solidFill>
              <a:latin typeface="Montserrat SemiBold"/>
              <a:ea typeface="Montserrat SemiBold"/>
              <a:cs typeface="Montserrat SemiBold"/>
              <a:sym typeface="Montserrat SemiBold"/>
            </a:endParaRPr>
          </a:p>
        </p:txBody>
      </p:sp>
      <p:sp>
        <p:nvSpPr>
          <p:cNvPr id="76" name="Google Shape;76;p15"/>
          <p:cNvSpPr/>
          <p:nvPr/>
        </p:nvSpPr>
        <p:spPr>
          <a:xfrm>
            <a:off x="0" y="4543825"/>
            <a:ext cx="9144000" cy="599700"/>
          </a:xfrm>
          <a:prstGeom prst="rect">
            <a:avLst/>
          </a:prstGeom>
          <a:solidFill>
            <a:srgbClr val="FED04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77" name="Google Shape;77;p15"/>
          <p:cNvPicPr preferRelativeResize="0"/>
          <p:nvPr/>
        </p:nvPicPr>
        <p:blipFill>
          <a:blip r:embed="rId6">
            <a:alphaModFix/>
          </a:blip>
          <a:stretch>
            <a:fillRect/>
          </a:stretch>
        </p:blipFill>
        <p:spPr>
          <a:xfrm>
            <a:off x="4205675" y="938600"/>
            <a:ext cx="2751826" cy="16499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nvSpPr>
        <p:spPr>
          <a:xfrm>
            <a:off x="508475" y="469250"/>
            <a:ext cx="2178600" cy="377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lang="ru" sz="2000">
                <a:solidFill>
                  <a:srgbClr val="02393E"/>
                </a:solidFill>
                <a:latin typeface="Montserrat Black"/>
                <a:ea typeface="Montserrat Black"/>
                <a:cs typeface="Montserrat Black"/>
                <a:sym typeface="Montserrat Black"/>
              </a:rPr>
              <a:t>Хід проєкту </a:t>
            </a:r>
            <a:endParaRPr b="1" i="0" sz="1800" u="none" cap="none" strike="noStrike">
              <a:solidFill>
                <a:srgbClr val="41B8C9"/>
              </a:solidFill>
              <a:latin typeface="Arial"/>
              <a:ea typeface="Arial"/>
              <a:cs typeface="Arial"/>
              <a:sym typeface="Arial"/>
            </a:endParaRPr>
          </a:p>
        </p:txBody>
      </p:sp>
      <p:sp>
        <p:nvSpPr>
          <p:cNvPr id="83" name="Google Shape;83;p16"/>
          <p:cNvSpPr txBox="1"/>
          <p:nvPr/>
        </p:nvSpPr>
        <p:spPr>
          <a:xfrm>
            <a:off x="175625" y="1231338"/>
            <a:ext cx="5631900" cy="3193800"/>
          </a:xfrm>
          <a:prstGeom prst="rect">
            <a:avLst/>
          </a:prstGeom>
          <a:noFill/>
          <a:ln>
            <a:noFill/>
          </a:ln>
        </p:spPr>
        <p:txBody>
          <a:bodyPr anchorCtr="0" anchor="t" bIns="34275" lIns="68575" spcFirstLastPara="1" rIns="68575" wrap="square" tIns="34275">
            <a:spAutoFit/>
          </a:bodyPr>
          <a:lstStyle/>
          <a:p>
            <a:pPr indent="-304800" lvl="0" marL="457200" marR="0" rtl="0" algn="l">
              <a:lnSpc>
                <a:spcPct val="100000"/>
              </a:lnSpc>
              <a:spcBef>
                <a:spcPts val="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Триденний тренінг з напрацювання підходів до впровадження Моделі (м. Полтава).</a:t>
            </a:r>
            <a:endParaRPr sz="1200">
              <a:solidFill>
                <a:srgbClr val="02393E"/>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None/>
            </a:pPr>
            <a:r>
              <a:t/>
            </a:r>
            <a:endParaRPr sz="1200">
              <a:solidFill>
                <a:srgbClr val="02393E"/>
              </a:solidFill>
              <a:latin typeface="Montserrat Medium"/>
              <a:ea typeface="Montserrat Medium"/>
              <a:cs typeface="Montserrat Medium"/>
              <a:sym typeface="Montserrat Medium"/>
            </a:endParaRPr>
          </a:p>
          <a:p>
            <a:pPr indent="-304800" lvl="0" marL="457200" rtl="0" algn="l">
              <a:lnSpc>
                <a:spcPct val="100000"/>
              </a:lnSpc>
              <a:spcBef>
                <a:spcPts val="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Створення робочої груп на рівні територіальної громади для формування і координації впровадження Інтегрованої моделі  відновлення та розвитку громади.</a:t>
            </a:r>
            <a:endParaRPr sz="1200">
              <a:solidFill>
                <a:srgbClr val="02393E"/>
              </a:solidFill>
              <a:latin typeface="Montserrat Medium"/>
              <a:ea typeface="Montserrat Medium"/>
              <a:cs typeface="Montserrat Medium"/>
              <a:sym typeface="Montserrat Medium"/>
            </a:endParaRPr>
          </a:p>
          <a:p>
            <a:pPr indent="0" lvl="0" marL="457200" rtl="0" algn="l">
              <a:lnSpc>
                <a:spcPct val="100000"/>
              </a:lnSpc>
              <a:spcBef>
                <a:spcPts val="0"/>
              </a:spcBef>
              <a:spcAft>
                <a:spcPts val="0"/>
              </a:spcAft>
              <a:buNone/>
            </a:pPr>
            <a:r>
              <a:t/>
            </a:r>
            <a:endParaRPr sz="1200">
              <a:solidFill>
                <a:srgbClr val="02393E"/>
              </a:solidFill>
              <a:latin typeface="Montserrat Medium"/>
              <a:ea typeface="Montserrat Medium"/>
              <a:cs typeface="Montserrat Medium"/>
              <a:sym typeface="Montserrat Medium"/>
            </a:endParaRPr>
          </a:p>
          <a:p>
            <a:pPr indent="-304800" lvl="0" marL="457200" rtl="0" algn="l">
              <a:lnSpc>
                <a:spcPct val="100000"/>
              </a:lnSpc>
              <a:spcBef>
                <a:spcPts val="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Підготовка приміщення для облаштування Офісу з впровадження Інтегрованої моделі  відновлення та розвитку громади.</a:t>
            </a:r>
            <a:endParaRPr sz="1200">
              <a:solidFill>
                <a:srgbClr val="02393E"/>
              </a:solidFill>
              <a:latin typeface="Montserrat Medium"/>
              <a:ea typeface="Montserrat Medium"/>
              <a:cs typeface="Montserrat Medium"/>
              <a:sym typeface="Montserrat Medium"/>
            </a:endParaRPr>
          </a:p>
          <a:p>
            <a:pPr indent="0" lvl="0" marL="457200" rtl="0" algn="l">
              <a:lnSpc>
                <a:spcPct val="100000"/>
              </a:lnSpc>
              <a:spcBef>
                <a:spcPts val="0"/>
              </a:spcBef>
              <a:spcAft>
                <a:spcPts val="0"/>
              </a:spcAft>
              <a:buNone/>
            </a:pPr>
            <a:r>
              <a:t/>
            </a:r>
            <a:endParaRPr sz="1200">
              <a:solidFill>
                <a:srgbClr val="02393E"/>
              </a:solidFill>
              <a:latin typeface="Montserrat Medium"/>
              <a:ea typeface="Montserrat Medium"/>
              <a:cs typeface="Montserrat Medium"/>
              <a:sym typeface="Montserrat Medium"/>
            </a:endParaRPr>
          </a:p>
          <a:p>
            <a:pPr indent="-304800" lvl="0" marL="457200" rtl="0" algn="l">
              <a:lnSpc>
                <a:spcPct val="100000"/>
              </a:lnSpc>
              <a:spcBef>
                <a:spcPts val="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Аналіз ситуації та локальних нормативно-правових актів (НПА) і проєктів НПА за тематичними напрямами (робота експертів дистанційно та в громаді).</a:t>
            </a:r>
            <a:endParaRPr sz="1200">
              <a:solidFill>
                <a:srgbClr val="02393E"/>
              </a:solidFill>
              <a:latin typeface="Montserrat Medium"/>
              <a:ea typeface="Montserrat Medium"/>
              <a:cs typeface="Montserrat Medium"/>
              <a:sym typeface="Montserrat Medium"/>
            </a:endParaRPr>
          </a:p>
          <a:p>
            <a:pPr indent="0" lvl="0" marL="457200" rtl="0" algn="l">
              <a:lnSpc>
                <a:spcPct val="100000"/>
              </a:lnSpc>
              <a:spcBef>
                <a:spcPts val="0"/>
              </a:spcBef>
              <a:spcAft>
                <a:spcPts val="0"/>
              </a:spcAft>
              <a:buNone/>
            </a:pPr>
            <a:r>
              <a:t/>
            </a:r>
            <a:endParaRPr sz="1200">
              <a:solidFill>
                <a:srgbClr val="02393E"/>
              </a:solidFill>
              <a:latin typeface="Montserrat Medium"/>
              <a:ea typeface="Montserrat Medium"/>
              <a:cs typeface="Montserrat Medium"/>
              <a:sym typeface="Montserrat Medium"/>
            </a:endParaRPr>
          </a:p>
          <a:p>
            <a:pPr indent="0" lvl="0" marL="457200" rtl="0" algn="l">
              <a:lnSpc>
                <a:spcPct val="100000"/>
              </a:lnSpc>
              <a:spcBef>
                <a:spcPts val="0"/>
              </a:spcBef>
              <a:spcAft>
                <a:spcPts val="0"/>
              </a:spcAft>
              <a:buNone/>
            </a:pPr>
            <a:r>
              <a:t/>
            </a:r>
            <a:endParaRPr sz="1200">
              <a:solidFill>
                <a:srgbClr val="02393E"/>
              </a:solidFill>
              <a:latin typeface="Montserrat Medium"/>
              <a:ea typeface="Montserrat Medium"/>
              <a:cs typeface="Montserrat Medium"/>
              <a:sym typeface="Montserrat Medium"/>
            </a:endParaRPr>
          </a:p>
          <a:p>
            <a:pPr indent="0" lvl="0" marL="914400" marR="0" rtl="0" algn="l">
              <a:lnSpc>
                <a:spcPct val="100000"/>
              </a:lnSpc>
              <a:spcBef>
                <a:spcPts val="0"/>
              </a:spcBef>
              <a:spcAft>
                <a:spcPts val="0"/>
              </a:spcAft>
              <a:buNone/>
            </a:pPr>
            <a:r>
              <a:t/>
            </a:r>
            <a:endParaRPr sz="1100">
              <a:solidFill>
                <a:srgbClr val="02393E"/>
              </a:solidFill>
              <a:latin typeface="Montserrat Medium"/>
              <a:ea typeface="Montserrat Medium"/>
              <a:cs typeface="Montserrat Medium"/>
              <a:sym typeface="Montserrat Medium"/>
            </a:endParaRPr>
          </a:p>
        </p:txBody>
      </p:sp>
      <p:pic>
        <p:nvPicPr>
          <p:cNvPr id="84" name="Google Shape;84;p16"/>
          <p:cNvPicPr preferRelativeResize="0"/>
          <p:nvPr/>
        </p:nvPicPr>
        <p:blipFill>
          <a:blip r:embed="rId3">
            <a:alphaModFix/>
          </a:blip>
          <a:stretch>
            <a:fillRect/>
          </a:stretch>
        </p:blipFill>
        <p:spPr>
          <a:xfrm>
            <a:off x="6154261" y="183250"/>
            <a:ext cx="2881213" cy="1754351"/>
          </a:xfrm>
          <a:prstGeom prst="rect">
            <a:avLst/>
          </a:prstGeom>
          <a:noFill/>
          <a:ln>
            <a:noFill/>
          </a:ln>
        </p:spPr>
      </p:pic>
      <p:pic>
        <p:nvPicPr>
          <p:cNvPr id="85" name="Google Shape;85;p16"/>
          <p:cNvPicPr preferRelativeResize="0"/>
          <p:nvPr/>
        </p:nvPicPr>
        <p:blipFill>
          <a:blip r:embed="rId4">
            <a:alphaModFix/>
          </a:blip>
          <a:stretch>
            <a:fillRect/>
          </a:stretch>
        </p:blipFill>
        <p:spPr>
          <a:xfrm>
            <a:off x="5891363" y="1853687"/>
            <a:ext cx="2680675" cy="1949124"/>
          </a:xfrm>
          <a:prstGeom prst="rect">
            <a:avLst/>
          </a:prstGeom>
          <a:noFill/>
          <a:ln>
            <a:noFill/>
          </a:ln>
        </p:spPr>
      </p:pic>
      <p:pic>
        <p:nvPicPr>
          <p:cNvPr id="86" name="Google Shape;86;p16"/>
          <p:cNvPicPr preferRelativeResize="0"/>
          <p:nvPr/>
        </p:nvPicPr>
        <p:blipFill>
          <a:blip r:embed="rId5">
            <a:alphaModFix/>
          </a:blip>
          <a:stretch>
            <a:fillRect/>
          </a:stretch>
        </p:blipFill>
        <p:spPr>
          <a:xfrm>
            <a:off x="6456500" y="3312850"/>
            <a:ext cx="2578975" cy="1717637"/>
          </a:xfrm>
          <a:prstGeom prst="rect">
            <a:avLst/>
          </a:prstGeom>
          <a:noFill/>
          <a:ln>
            <a:noFill/>
          </a:ln>
        </p:spPr>
      </p:pic>
      <p:pic>
        <p:nvPicPr>
          <p:cNvPr id="87" name="Google Shape;87;p16"/>
          <p:cNvPicPr preferRelativeResize="0"/>
          <p:nvPr/>
        </p:nvPicPr>
        <p:blipFill rotWithShape="1">
          <a:blip r:embed="rId6">
            <a:alphaModFix/>
          </a:blip>
          <a:srcRect b="0" l="0" r="0" t="0"/>
          <a:stretch/>
        </p:blipFill>
        <p:spPr>
          <a:xfrm>
            <a:off x="4964475" y="4650575"/>
            <a:ext cx="1243176" cy="441250"/>
          </a:xfrm>
          <a:prstGeom prst="rect">
            <a:avLst/>
          </a:prstGeom>
          <a:noFill/>
          <a:ln>
            <a:noFill/>
          </a:ln>
        </p:spPr>
      </p:pic>
      <p:pic>
        <p:nvPicPr>
          <p:cNvPr id="88" name="Google Shape;88;p16"/>
          <p:cNvPicPr preferRelativeResize="0"/>
          <p:nvPr/>
        </p:nvPicPr>
        <p:blipFill rotWithShape="1">
          <a:blip r:embed="rId7">
            <a:alphaModFix/>
          </a:blip>
          <a:srcRect b="26908" l="7609" r="14258" t="28892"/>
          <a:stretch/>
        </p:blipFill>
        <p:spPr>
          <a:xfrm>
            <a:off x="113550" y="4622563"/>
            <a:ext cx="1243177" cy="4972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nvSpPr>
        <p:spPr>
          <a:xfrm>
            <a:off x="531375" y="484550"/>
            <a:ext cx="2178600" cy="377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lang="ru" sz="2000">
                <a:solidFill>
                  <a:srgbClr val="02393E"/>
                </a:solidFill>
                <a:latin typeface="Montserrat Black"/>
                <a:ea typeface="Montserrat Black"/>
                <a:cs typeface="Montserrat Black"/>
                <a:sym typeface="Montserrat Black"/>
              </a:rPr>
              <a:t>Хід проєкту </a:t>
            </a:r>
            <a:endParaRPr b="1" i="0" sz="1800" u="none" cap="none" strike="noStrike">
              <a:solidFill>
                <a:srgbClr val="41B8C9"/>
              </a:solidFill>
              <a:latin typeface="Arial"/>
              <a:ea typeface="Arial"/>
              <a:cs typeface="Arial"/>
              <a:sym typeface="Arial"/>
            </a:endParaRPr>
          </a:p>
        </p:txBody>
      </p:sp>
      <p:sp>
        <p:nvSpPr>
          <p:cNvPr id="94" name="Google Shape;94;p17"/>
          <p:cNvSpPr txBox="1"/>
          <p:nvPr/>
        </p:nvSpPr>
        <p:spPr>
          <a:xfrm>
            <a:off x="175625" y="1129600"/>
            <a:ext cx="5708100" cy="3691500"/>
          </a:xfrm>
          <a:prstGeom prst="rect">
            <a:avLst/>
          </a:prstGeom>
          <a:noFill/>
          <a:ln>
            <a:noFill/>
          </a:ln>
        </p:spPr>
        <p:txBody>
          <a:bodyPr anchorCtr="0" anchor="t" bIns="34275" lIns="68575" spcFirstLastPara="1" rIns="68575" wrap="square" tIns="34275">
            <a:spAutoFit/>
          </a:bodyPr>
          <a:lstStyle/>
          <a:p>
            <a:pPr indent="-304800" lvl="0" marL="457200" rtl="0" algn="l">
              <a:spcBef>
                <a:spcPts val="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Аналіз положень про структурні підрозділи та посадових інструкцій за тематичними напрямами (робота дистанційно та в громаді, виявлення спільно з представниками ОМС організаційно-правових прогалин).</a:t>
            </a:r>
            <a:endParaRPr sz="1200">
              <a:solidFill>
                <a:srgbClr val="02393E"/>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200">
              <a:solidFill>
                <a:srgbClr val="02393E"/>
              </a:solidFill>
              <a:latin typeface="Montserrat Medium"/>
              <a:ea typeface="Montserrat Medium"/>
              <a:cs typeface="Montserrat Medium"/>
              <a:sym typeface="Montserrat Medium"/>
            </a:endParaRPr>
          </a:p>
          <a:p>
            <a:pPr indent="-304800" lvl="0" marL="457200" rtl="0" algn="l">
              <a:spcBef>
                <a:spcPts val="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Проведення робочих зустрічей, тренінгів та консультацій з актуальних питань за тематичними напрямами.</a:t>
            </a:r>
            <a:endParaRPr sz="1200">
              <a:solidFill>
                <a:srgbClr val="02393E"/>
              </a:solidFill>
              <a:latin typeface="Montserrat Medium"/>
              <a:ea typeface="Montserrat Medium"/>
              <a:cs typeface="Montserrat Medium"/>
              <a:sym typeface="Montserrat Medium"/>
            </a:endParaRPr>
          </a:p>
          <a:p>
            <a:pPr indent="-304800" lvl="0" marL="457200" marR="0" rtl="0" algn="l">
              <a:lnSpc>
                <a:spcPct val="100000"/>
              </a:lnSpc>
              <a:spcBef>
                <a:spcPts val="100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Облаштування front office</a:t>
            </a:r>
            <a:r>
              <a:rPr lang="ru" sz="1200">
                <a:solidFill>
                  <a:srgbClr val="4D5156"/>
                </a:solidFill>
                <a:highlight>
                  <a:srgbClr val="FFFFFF"/>
                </a:highlight>
              </a:rPr>
              <a:t> </a:t>
            </a:r>
            <a:r>
              <a:rPr lang="ru" sz="1200">
                <a:solidFill>
                  <a:srgbClr val="02393E"/>
                </a:solidFill>
                <a:latin typeface="Montserrat Medium"/>
                <a:ea typeface="Montserrat Medium"/>
                <a:cs typeface="Montserrat Medium"/>
                <a:sym typeface="Montserrat Medium"/>
              </a:rPr>
              <a:t>Офісу відновлення та розвитку громади</a:t>
            </a:r>
            <a:endParaRPr sz="1200">
              <a:solidFill>
                <a:srgbClr val="02393E"/>
              </a:solidFill>
              <a:latin typeface="Montserrat Medium"/>
              <a:ea typeface="Montserrat Medium"/>
              <a:cs typeface="Montserrat Medium"/>
              <a:sym typeface="Montserrat Medium"/>
            </a:endParaRPr>
          </a:p>
          <a:p>
            <a:pPr indent="-304800" lvl="0" marL="457200" rtl="0" algn="l">
              <a:spcBef>
                <a:spcPts val="100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Облаштування back office Офісу відновлення та розвитку громади</a:t>
            </a:r>
            <a:endParaRPr sz="1200">
              <a:solidFill>
                <a:srgbClr val="02393E"/>
              </a:solidFill>
              <a:latin typeface="Montserrat Medium"/>
              <a:ea typeface="Montserrat Medium"/>
              <a:cs typeface="Montserrat Medium"/>
              <a:sym typeface="Montserrat Medium"/>
            </a:endParaRPr>
          </a:p>
          <a:p>
            <a:pPr indent="-304800" lvl="0" marL="457200" rtl="0" algn="l">
              <a:spcBef>
                <a:spcPts val="100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3-х денний семінар-тренінг щодо напрацювань планів діяльності Офісів відновлення та розвитку громади (м. Київ)</a:t>
            </a:r>
            <a:endParaRPr sz="1200">
              <a:solidFill>
                <a:srgbClr val="02393E"/>
              </a:solidFill>
              <a:latin typeface="Montserrat Medium"/>
              <a:ea typeface="Montserrat Medium"/>
              <a:cs typeface="Montserrat Medium"/>
              <a:sym typeface="Montserrat Medium"/>
            </a:endParaRPr>
          </a:p>
          <a:p>
            <a:pPr indent="0" lvl="0" marL="457200" marR="0" rtl="0" algn="l">
              <a:lnSpc>
                <a:spcPct val="100000"/>
              </a:lnSpc>
              <a:spcBef>
                <a:spcPts val="1000"/>
              </a:spcBef>
              <a:spcAft>
                <a:spcPts val="0"/>
              </a:spcAft>
              <a:buNone/>
            </a:pPr>
            <a:r>
              <a:t/>
            </a:r>
            <a:endParaRPr sz="1200">
              <a:solidFill>
                <a:srgbClr val="02393E"/>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sz="1200">
              <a:solidFill>
                <a:srgbClr val="02393E"/>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None/>
            </a:pPr>
            <a:r>
              <a:t/>
            </a:r>
            <a:endParaRPr sz="1100">
              <a:solidFill>
                <a:srgbClr val="02393E"/>
              </a:solidFill>
              <a:latin typeface="Montserrat Medium"/>
              <a:ea typeface="Montserrat Medium"/>
              <a:cs typeface="Montserrat Medium"/>
              <a:sym typeface="Montserrat Medium"/>
            </a:endParaRPr>
          </a:p>
          <a:p>
            <a:pPr indent="0" lvl="0" marL="914400" marR="0" rtl="0" algn="l">
              <a:lnSpc>
                <a:spcPct val="100000"/>
              </a:lnSpc>
              <a:spcBef>
                <a:spcPts val="0"/>
              </a:spcBef>
              <a:spcAft>
                <a:spcPts val="0"/>
              </a:spcAft>
              <a:buNone/>
            </a:pPr>
            <a:r>
              <a:t/>
            </a:r>
            <a:endParaRPr sz="1100">
              <a:solidFill>
                <a:srgbClr val="02393E"/>
              </a:solidFill>
              <a:latin typeface="Montserrat Medium"/>
              <a:ea typeface="Montserrat Medium"/>
              <a:cs typeface="Montserrat Medium"/>
              <a:sym typeface="Montserrat Medium"/>
            </a:endParaRPr>
          </a:p>
        </p:txBody>
      </p:sp>
      <p:pic>
        <p:nvPicPr>
          <p:cNvPr id="95" name="Google Shape;95;p17"/>
          <p:cNvPicPr preferRelativeResize="0"/>
          <p:nvPr/>
        </p:nvPicPr>
        <p:blipFill rotWithShape="1">
          <a:blip r:embed="rId3">
            <a:alphaModFix/>
          </a:blip>
          <a:srcRect b="26908" l="7609" r="14258" t="28892"/>
          <a:stretch/>
        </p:blipFill>
        <p:spPr>
          <a:xfrm>
            <a:off x="113550" y="4622563"/>
            <a:ext cx="1243177" cy="497269"/>
          </a:xfrm>
          <a:prstGeom prst="rect">
            <a:avLst/>
          </a:prstGeom>
          <a:noFill/>
          <a:ln>
            <a:noFill/>
          </a:ln>
        </p:spPr>
      </p:pic>
      <p:pic>
        <p:nvPicPr>
          <p:cNvPr id="96" name="Google Shape;96;p17"/>
          <p:cNvPicPr preferRelativeResize="0"/>
          <p:nvPr/>
        </p:nvPicPr>
        <p:blipFill>
          <a:blip r:embed="rId4">
            <a:alphaModFix/>
          </a:blip>
          <a:stretch>
            <a:fillRect/>
          </a:stretch>
        </p:blipFill>
        <p:spPr>
          <a:xfrm>
            <a:off x="5944775" y="1463975"/>
            <a:ext cx="2861750" cy="2060400"/>
          </a:xfrm>
          <a:prstGeom prst="rect">
            <a:avLst/>
          </a:prstGeom>
          <a:noFill/>
          <a:ln>
            <a:noFill/>
          </a:ln>
        </p:spPr>
      </p:pic>
      <p:pic>
        <p:nvPicPr>
          <p:cNvPr id="97" name="Google Shape;97;p17"/>
          <p:cNvPicPr preferRelativeResize="0"/>
          <p:nvPr/>
        </p:nvPicPr>
        <p:blipFill>
          <a:blip r:embed="rId5">
            <a:alphaModFix/>
          </a:blip>
          <a:stretch>
            <a:fillRect/>
          </a:stretch>
        </p:blipFill>
        <p:spPr>
          <a:xfrm>
            <a:off x="6547650" y="106875"/>
            <a:ext cx="2498525" cy="1831476"/>
          </a:xfrm>
          <a:prstGeom prst="rect">
            <a:avLst/>
          </a:prstGeom>
          <a:noFill/>
          <a:ln>
            <a:noFill/>
          </a:ln>
        </p:spPr>
      </p:pic>
      <p:pic>
        <p:nvPicPr>
          <p:cNvPr id="98" name="Google Shape;98;p17"/>
          <p:cNvPicPr preferRelativeResize="0"/>
          <p:nvPr/>
        </p:nvPicPr>
        <p:blipFill>
          <a:blip r:embed="rId6">
            <a:alphaModFix/>
          </a:blip>
          <a:stretch>
            <a:fillRect/>
          </a:stretch>
        </p:blipFill>
        <p:spPr>
          <a:xfrm>
            <a:off x="6234050" y="3308963"/>
            <a:ext cx="2812119" cy="1704026"/>
          </a:xfrm>
          <a:prstGeom prst="rect">
            <a:avLst/>
          </a:prstGeom>
          <a:noFill/>
          <a:ln>
            <a:noFill/>
          </a:ln>
        </p:spPr>
      </p:pic>
      <p:pic>
        <p:nvPicPr>
          <p:cNvPr id="99" name="Google Shape;99;p17"/>
          <p:cNvPicPr preferRelativeResize="0"/>
          <p:nvPr/>
        </p:nvPicPr>
        <p:blipFill rotWithShape="1">
          <a:blip r:embed="rId7">
            <a:alphaModFix/>
          </a:blip>
          <a:srcRect b="0" l="0" r="0" t="0"/>
          <a:stretch/>
        </p:blipFill>
        <p:spPr>
          <a:xfrm>
            <a:off x="4839000" y="4650575"/>
            <a:ext cx="1243176" cy="441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nvSpPr>
        <p:spPr>
          <a:xfrm>
            <a:off x="1251525" y="457875"/>
            <a:ext cx="6427200" cy="684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ru" sz="2000">
                <a:solidFill>
                  <a:srgbClr val="02393E"/>
                </a:solidFill>
                <a:latin typeface="Montserrat Black"/>
                <a:ea typeface="Montserrat Black"/>
                <a:cs typeface="Montserrat Black"/>
                <a:sym typeface="Montserrat Black"/>
              </a:rPr>
              <a:t>ЩО</a:t>
            </a:r>
            <a:r>
              <a:rPr b="1" lang="ru" sz="1800">
                <a:solidFill>
                  <a:srgbClr val="41B8C9"/>
                </a:solidFill>
              </a:rPr>
              <a:t> </a:t>
            </a:r>
            <a:r>
              <a:rPr lang="ru" sz="2000">
                <a:solidFill>
                  <a:srgbClr val="02393E"/>
                </a:solidFill>
                <a:latin typeface="Montserrat Black"/>
                <a:ea typeface="Montserrat Black"/>
                <a:cs typeface="Montserrat Black"/>
                <a:sym typeface="Montserrat Black"/>
              </a:rPr>
              <a:t>ТАКЕ ІНТЕГРОВАНА МОДЕЛЬ ВІДНОВЛЕННЯ ТА РОЗВИТКУ ГРОМАДИ ?</a:t>
            </a:r>
            <a:endParaRPr b="1" i="0" sz="1800" u="none" cap="none" strike="noStrike">
              <a:solidFill>
                <a:srgbClr val="41B8C9"/>
              </a:solidFill>
              <a:latin typeface="Arial"/>
              <a:ea typeface="Arial"/>
              <a:cs typeface="Arial"/>
              <a:sym typeface="Arial"/>
            </a:endParaRPr>
          </a:p>
        </p:txBody>
      </p:sp>
      <p:sp>
        <p:nvSpPr>
          <p:cNvPr id="105" name="Google Shape;105;p18"/>
          <p:cNvSpPr/>
          <p:nvPr/>
        </p:nvSpPr>
        <p:spPr>
          <a:xfrm>
            <a:off x="0" y="1251450"/>
            <a:ext cx="9144000" cy="3191400"/>
          </a:xfrm>
          <a:prstGeom prst="rect">
            <a:avLst/>
          </a:prstGeom>
          <a:solidFill>
            <a:srgbClr val="00AFC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 name="Google Shape;106;p18"/>
          <p:cNvSpPr txBox="1"/>
          <p:nvPr/>
        </p:nvSpPr>
        <p:spPr>
          <a:xfrm>
            <a:off x="900500" y="1387800"/>
            <a:ext cx="6366300" cy="2918700"/>
          </a:xfrm>
          <a:prstGeom prst="rect">
            <a:avLst/>
          </a:prstGeom>
          <a:noFill/>
          <a:ln>
            <a:noFill/>
          </a:ln>
        </p:spPr>
        <p:txBody>
          <a:bodyPr anchorCtr="0" anchor="t" bIns="34275" lIns="68575" spcFirstLastPara="1" rIns="68575" wrap="square" tIns="34275">
            <a:spAutoFit/>
          </a:bodyPr>
          <a:lstStyle/>
          <a:p>
            <a:pPr indent="0" lvl="0" marL="342900" rtl="0" algn="just">
              <a:lnSpc>
                <a:spcPct val="107000"/>
              </a:lnSpc>
              <a:spcBef>
                <a:spcPts val="0"/>
              </a:spcBef>
              <a:spcAft>
                <a:spcPts val="0"/>
              </a:spcAft>
              <a:buNone/>
            </a:pPr>
            <a:r>
              <a:t/>
            </a:r>
            <a:endParaRPr b="1" sz="1500">
              <a:solidFill>
                <a:schemeClr val="lt1"/>
              </a:solidFill>
              <a:latin typeface="Montserrat"/>
              <a:ea typeface="Montserrat"/>
              <a:cs typeface="Montserrat"/>
              <a:sym typeface="Montserrat"/>
            </a:endParaRPr>
          </a:p>
          <a:p>
            <a:pPr indent="0" lvl="0" marL="342900" rtl="0" algn="just">
              <a:lnSpc>
                <a:spcPct val="107000"/>
              </a:lnSpc>
              <a:spcBef>
                <a:spcPts val="0"/>
              </a:spcBef>
              <a:spcAft>
                <a:spcPts val="0"/>
              </a:spcAft>
              <a:buNone/>
            </a:pPr>
            <a:r>
              <a:rPr b="1" lang="ru">
                <a:solidFill>
                  <a:schemeClr val="lt1"/>
                </a:solidFill>
                <a:latin typeface="Montserrat"/>
                <a:ea typeface="Montserrat"/>
                <a:cs typeface="Montserrat"/>
                <a:sym typeface="Montserrat"/>
              </a:rPr>
              <a:t>Інтегрована модель відновлення та розвитку громади – спосіб вирішення питань відновлення та розвитку громади на основі багаторівневої співпраці заінтересованих сторін – </a:t>
            </a:r>
            <a:r>
              <a:rPr b="1" i="1" lang="ru">
                <a:solidFill>
                  <a:schemeClr val="lt1"/>
                </a:solidFill>
                <a:latin typeface="Montserrat"/>
                <a:ea typeface="Montserrat"/>
                <a:cs typeface="Montserrat"/>
                <a:sym typeface="Montserrat"/>
              </a:rPr>
              <a:t>органу місцевого самоврядування, бізнесу, громадськості </a:t>
            </a:r>
            <a:r>
              <a:rPr b="1" lang="ru">
                <a:solidFill>
                  <a:schemeClr val="lt1"/>
                </a:solidFill>
                <a:latin typeface="Montserrat"/>
                <a:ea typeface="Montserrat"/>
                <a:cs typeface="Montserrat"/>
                <a:sym typeface="Montserrat"/>
              </a:rPr>
              <a:t>тощо, на платформі місцевого Офісу відновлення та розвитку громади щодо аналізу стану громади, пошуку ефективних управлінських рішень та підтримку їх упровадження, відповідно до принципів системності та доброго врядування задля досягнення сталого розвитку територіальної громади</a:t>
            </a:r>
            <a:endParaRPr b="1">
              <a:solidFill>
                <a:schemeClr val="lt1"/>
              </a:solidFill>
              <a:latin typeface="Montserrat"/>
              <a:ea typeface="Montserrat"/>
              <a:cs typeface="Montserrat"/>
              <a:sym typeface="Montserrat"/>
            </a:endParaRPr>
          </a:p>
          <a:p>
            <a:pPr indent="0" lvl="0" marL="342900" marR="0" rtl="0" algn="l">
              <a:lnSpc>
                <a:spcPct val="90000"/>
              </a:lnSpc>
              <a:spcBef>
                <a:spcPts val="800"/>
              </a:spcBef>
              <a:spcAft>
                <a:spcPts val="0"/>
              </a:spcAft>
              <a:buNone/>
            </a:pPr>
            <a:r>
              <a:t/>
            </a:r>
            <a:endParaRPr>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https://i.gyazo.com/844068fad4f2d8bcde5e5735d3956be9.png" id="111" name="Google Shape;111;p19"/>
          <p:cNvPicPr preferRelativeResize="0"/>
          <p:nvPr/>
        </p:nvPicPr>
        <p:blipFill rotWithShape="1">
          <a:blip r:embed="rId3">
            <a:alphaModFix/>
          </a:blip>
          <a:srcRect b="0" l="0" r="0" t="0"/>
          <a:stretch/>
        </p:blipFill>
        <p:spPr>
          <a:xfrm>
            <a:off x="1861100" y="923875"/>
            <a:ext cx="5620093" cy="3799901"/>
          </a:xfrm>
          <a:prstGeom prst="rect">
            <a:avLst/>
          </a:prstGeom>
          <a:noFill/>
          <a:ln>
            <a:noFill/>
          </a:ln>
        </p:spPr>
      </p:pic>
      <p:sp>
        <p:nvSpPr>
          <p:cNvPr id="112" name="Google Shape;112;p19"/>
          <p:cNvSpPr/>
          <p:nvPr/>
        </p:nvSpPr>
        <p:spPr>
          <a:xfrm>
            <a:off x="0" y="4632200"/>
            <a:ext cx="9144000" cy="511200"/>
          </a:xfrm>
          <a:prstGeom prst="rect">
            <a:avLst/>
          </a:prstGeom>
          <a:solidFill>
            <a:srgbClr val="FED04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 name="Google Shape;113;p19"/>
          <p:cNvSpPr txBox="1"/>
          <p:nvPr/>
        </p:nvSpPr>
        <p:spPr>
          <a:xfrm>
            <a:off x="167875" y="146350"/>
            <a:ext cx="6006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600">
                <a:solidFill>
                  <a:srgbClr val="02393E"/>
                </a:solidFill>
                <a:latin typeface="Montserrat Black"/>
                <a:ea typeface="Montserrat Black"/>
                <a:cs typeface="Montserrat Black"/>
                <a:sym typeface="Montserrat Black"/>
              </a:rPr>
              <a:t>ІНТЕГРОВАНА МОДЕЛЬ ВІДНОВЛЕННЯ ТА РОЗВИТКУ ГРОМАДИ</a:t>
            </a:r>
            <a:endParaRPr sz="1000"/>
          </a:p>
        </p:txBody>
      </p:sp>
      <p:pic>
        <p:nvPicPr>
          <p:cNvPr id="114" name="Google Shape;114;p19"/>
          <p:cNvPicPr preferRelativeResize="0"/>
          <p:nvPr/>
        </p:nvPicPr>
        <p:blipFill rotWithShape="1">
          <a:blip r:embed="rId4">
            <a:alphaModFix/>
          </a:blip>
          <a:srcRect b="0" l="0" r="0" t="0"/>
          <a:stretch/>
        </p:blipFill>
        <p:spPr>
          <a:xfrm>
            <a:off x="7481199" y="146350"/>
            <a:ext cx="1440244" cy="511200"/>
          </a:xfrm>
          <a:prstGeom prst="rect">
            <a:avLst/>
          </a:prstGeom>
          <a:noFill/>
          <a:ln>
            <a:noFill/>
          </a:ln>
        </p:spPr>
      </p:pic>
      <p:pic>
        <p:nvPicPr>
          <p:cNvPr id="115" name="Google Shape;115;p19"/>
          <p:cNvPicPr preferRelativeResize="0"/>
          <p:nvPr/>
        </p:nvPicPr>
        <p:blipFill rotWithShape="1">
          <a:blip r:embed="rId5">
            <a:alphaModFix/>
          </a:blip>
          <a:srcRect b="26908" l="7609" r="14258" t="28892"/>
          <a:stretch/>
        </p:blipFill>
        <p:spPr>
          <a:xfrm>
            <a:off x="7526299" y="779750"/>
            <a:ext cx="1277998" cy="5111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nvSpPr>
        <p:spPr>
          <a:xfrm>
            <a:off x="397900" y="245625"/>
            <a:ext cx="2799600" cy="654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ru" sz="1900">
                <a:solidFill>
                  <a:srgbClr val="02393E"/>
                </a:solidFill>
                <a:latin typeface="Montserrat"/>
                <a:ea typeface="Montserrat"/>
                <a:cs typeface="Montserrat"/>
                <a:sym typeface="Montserrat"/>
              </a:rPr>
              <a:t>Основні елементи </a:t>
            </a:r>
            <a:endParaRPr b="1" sz="1900">
              <a:solidFill>
                <a:srgbClr val="02393E"/>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ru" sz="1900">
                <a:solidFill>
                  <a:srgbClr val="02393E"/>
                </a:solidFill>
                <a:latin typeface="Montserrat"/>
                <a:ea typeface="Montserrat"/>
                <a:cs typeface="Montserrat"/>
                <a:sym typeface="Montserrat"/>
              </a:rPr>
              <a:t>Інтегрованої моделі </a:t>
            </a:r>
            <a:endParaRPr b="1" i="0" sz="1700" u="none" cap="none" strike="noStrike">
              <a:solidFill>
                <a:srgbClr val="41B8C9"/>
              </a:solidFill>
              <a:latin typeface="Montserrat"/>
              <a:ea typeface="Montserrat"/>
              <a:cs typeface="Montserrat"/>
              <a:sym typeface="Montserrat"/>
            </a:endParaRPr>
          </a:p>
        </p:txBody>
      </p:sp>
      <p:sp>
        <p:nvSpPr>
          <p:cNvPr id="121" name="Google Shape;121;p20"/>
          <p:cNvSpPr/>
          <p:nvPr/>
        </p:nvSpPr>
        <p:spPr>
          <a:xfrm>
            <a:off x="6501988" y="957863"/>
            <a:ext cx="1549800" cy="1540200"/>
          </a:xfrm>
          <a:prstGeom prst="ellipse">
            <a:avLst/>
          </a:prstGeom>
          <a:solidFill>
            <a:srgbClr val="FED04D"/>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100"/>
              <a:buFont typeface="Arial"/>
              <a:buNone/>
            </a:pPr>
            <a:r>
              <a:rPr b="1" lang="ru" sz="900">
                <a:solidFill>
                  <a:srgbClr val="02393E"/>
                </a:solidFill>
                <a:latin typeface="Montserrat"/>
                <a:ea typeface="Montserrat"/>
                <a:cs typeface="Montserrat"/>
                <a:sym typeface="Montserrat"/>
              </a:rPr>
              <a:t>Підтримка ПРООН важливих проєктів </a:t>
            </a:r>
            <a:endParaRPr b="1" sz="900">
              <a:solidFill>
                <a:srgbClr val="02393E"/>
              </a:solidFill>
              <a:latin typeface="Montserrat"/>
              <a:ea typeface="Montserrat"/>
              <a:cs typeface="Montserrat"/>
              <a:sym typeface="Montserrat"/>
            </a:endParaRPr>
          </a:p>
        </p:txBody>
      </p:sp>
      <p:sp>
        <p:nvSpPr>
          <p:cNvPr id="122" name="Google Shape;122;p20"/>
          <p:cNvSpPr/>
          <p:nvPr/>
        </p:nvSpPr>
        <p:spPr>
          <a:xfrm>
            <a:off x="6788550" y="3036688"/>
            <a:ext cx="1565400" cy="1575600"/>
          </a:xfrm>
          <a:prstGeom prst="ellipse">
            <a:avLst/>
          </a:prstGeom>
          <a:solidFill>
            <a:srgbClr val="E61E4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ru" sz="900">
                <a:solidFill>
                  <a:srgbClr val="FFFFFF"/>
                </a:solidFill>
                <a:latin typeface="Montserrat"/>
                <a:ea typeface="Montserrat"/>
                <a:cs typeface="Montserrat"/>
                <a:sym typeface="Montserrat"/>
              </a:rPr>
              <a:t>Оптимізація системи управління громадою </a:t>
            </a:r>
            <a:endParaRPr b="1" sz="900">
              <a:solidFill>
                <a:srgbClr val="FFFFFF"/>
              </a:solidFill>
              <a:latin typeface="Montserrat"/>
              <a:ea typeface="Montserrat"/>
              <a:cs typeface="Montserrat"/>
              <a:sym typeface="Montserrat"/>
            </a:endParaRPr>
          </a:p>
        </p:txBody>
      </p:sp>
      <p:sp>
        <p:nvSpPr>
          <p:cNvPr id="123" name="Google Shape;123;p20"/>
          <p:cNvSpPr/>
          <p:nvPr/>
        </p:nvSpPr>
        <p:spPr>
          <a:xfrm>
            <a:off x="5575475" y="2158338"/>
            <a:ext cx="1132200" cy="1119000"/>
          </a:xfrm>
          <a:prstGeom prst="ellipse">
            <a:avLst/>
          </a:prstGeom>
          <a:solidFill>
            <a:srgbClr val="41B8C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ru" sz="900">
                <a:solidFill>
                  <a:srgbClr val="02393E"/>
                </a:solidFill>
                <a:latin typeface="Montserrat"/>
                <a:ea typeface="Montserrat"/>
                <a:cs typeface="Montserrat"/>
                <a:sym typeface="Montserrat"/>
              </a:rPr>
              <a:t>Місцеві програми </a:t>
            </a:r>
            <a:endParaRPr b="1" sz="900">
              <a:solidFill>
                <a:srgbClr val="02393E"/>
              </a:solidFill>
              <a:latin typeface="Montserrat"/>
              <a:ea typeface="Montserrat"/>
              <a:cs typeface="Montserrat"/>
              <a:sym typeface="Montserrat"/>
            </a:endParaRPr>
          </a:p>
        </p:txBody>
      </p:sp>
      <p:sp>
        <p:nvSpPr>
          <p:cNvPr id="124" name="Google Shape;124;p20"/>
          <p:cNvSpPr/>
          <p:nvPr/>
        </p:nvSpPr>
        <p:spPr>
          <a:xfrm>
            <a:off x="4864475" y="3277350"/>
            <a:ext cx="1301700" cy="1259700"/>
          </a:xfrm>
          <a:prstGeom prst="ellipse">
            <a:avLst/>
          </a:prstGeom>
          <a:solidFill>
            <a:srgbClr val="FED04D"/>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rPr b="1" lang="ru" sz="900">
                <a:solidFill>
                  <a:srgbClr val="02393E"/>
                </a:solidFill>
                <a:latin typeface="Montserrat"/>
                <a:ea typeface="Montserrat"/>
                <a:cs typeface="Montserrat"/>
                <a:sym typeface="Montserrat"/>
              </a:rPr>
              <a:t>Визначенняфінансових механізмів та інструментів  </a:t>
            </a:r>
            <a:endParaRPr b="1" sz="900">
              <a:solidFill>
                <a:srgbClr val="02393E"/>
              </a:solidFill>
              <a:latin typeface="Montserrat"/>
              <a:ea typeface="Montserrat"/>
              <a:cs typeface="Montserrat"/>
              <a:sym typeface="Montserrat"/>
            </a:endParaRPr>
          </a:p>
        </p:txBody>
      </p:sp>
      <p:sp>
        <p:nvSpPr>
          <p:cNvPr id="125" name="Google Shape;125;p20"/>
          <p:cNvSpPr/>
          <p:nvPr/>
        </p:nvSpPr>
        <p:spPr>
          <a:xfrm>
            <a:off x="5302276" y="860750"/>
            <a:ext cx="1132200" cy="1119000"/>
          </a:xfrm>
          <a:prstGeom prst="ellipse">
            <a:avLst/>
          </a:prstGeom>
          <a:solidFill>
            <a:srgbClr val="E61E4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ru" sz="900">
                <a:solidFill>
                  <a:srgbClr val="FFFFFF"/>
                </a:solidFill>
                <a:latin typeface="Montserrat"/>
                <a:ea typeface="Montserrat"/>
                <a:cs typeface="Montserrat"/>
                <a:sym typeface="Montserrat"/>
              </a:rPr>
              <a:t>Маркетинг</a:t>
            </a:r>
            <a:endParaRPr b="1" sz="900">
              <a:solidFill>
                <a:srgbClr val="FFFFFF"/>
              </a:solidFill>
              <a:latin typeface="Montserrat"/>
              <a:ea typeface="Montserrat"/>
              <a:cs typeface="Montserrat"/>
              <a:sym typeface="Montserrat"/>
            </a:endParaRPr>
          </a:p>
        </p:txBody>
      </p:sp>
      <p:sp>
        <p:nvSpPr>
          <p:cNvPr id="126" name="Google Shape;126;p20"/>
          <p:cNvSpPr/>
          <p:nvPr/>
        </p:nvSpPr>
        <p:spPr>
          <a:xfrm>
            <a:off x="7966675" y="1917688"/>
            <a:ext cx="1132200" cy="1119000"/>
          </a:xfrm>
          <a:prstGeom prst="ellipse">
            <a:avLst/>
          </a:prstGeom>
          <a:solidFill>
            <a:srgbClr val="41B8C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ru" sz="900">
                <a:solidFill>
                  <a:srgbClr val="02393E"/>
                </a:solidFill>
                <a:latin typeface="Montserrat"/>
                <a:ea typeface="Montserrat"/>
                <a:cs typeface="Montserrat"/>
                <a:sym typeface="Montserrat"/>
              </a:rPr>
              <a:t>Моніторинг Стратегії </a:t>
            </a:r>
            <a:r>
              <a:rPr b="1" lang="ru" sz="900">
                <a:solidFill>
                  <a:srgbClr val="02393E"/>
                </a:solidFill>
                <a:latin typeface="Montserrat"/>
                <a:ea typeface="Montserrat"/>
                <a:cs typeface="Montserrat"/>
                <a:sym typeface="Montserrat"/>
              </a:rPr>
              <a:t> </a:t>
            </a:r>
            <a:endParaRPr b="1" sz="900">
              <a:solidFill>
                <a:srgbClr val="02393E"/>
              </a:solidFill>
              <a:latin typeface="Montserrat"/>
              <a:ea typeface="Montserrat"/>
              <a:cs typeface="Montserrat"/>
              <a:sym typeface="Montserrat"/>
            </a:endParaRPr>
          </a:p>
        </p:txBody>
      </p:sp>
      <p:sp>
        <p:nvSpPr>
          <p:cNvPr id="127" name="Google Shape;127;p20"/>
          <p:cNvSpPr/>
          <p:nvPr/>
        </p:nvSpPr>
        <p:spPr>
          <a:xfrm>
            <a:off x="7721151" y="143200"/>
            <a:ext cx="1132200" cy="1119000"/>
          </a:xfrm>
          <a:prstGeom prst="ellipse">
            <a:avLst/>
          </a:prstGeom>
          <a:solidFill>
            <a:srgbClr val="E61E4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ru" sz="900">
                <a:solidFill>
                  <a:srgbClr val="FFFFFF"/>
                </a:solidFill>
                <a:latin typeface="Montserrat"/>
                <a:ea typeface="Montserrat"/>
                <a:cs typeface="Montserrat"/>
                <a:sym typeface="Montserrat"/>
              </a:rPr>
              <a:t>Навчання</a:t>
            </a:r>
            <a:endParaRPr b="1" sz="900">
              <a:solidFill>
                <a:srgbClr val="FFFFFF"/>
              </a:solidFill>
              <a:latin typeface="Montserrat"/>
              <a:ea typeface="Montserrat"/>
              <a:cs typeface="Montserrat"/>
              <a:sym typeface="Montserrat"/>
            </a:endParaRPr>
          </a:p>
        </p:txBody>
      </p:sp>
      <p:sp>
        <p:nvSpPr>
          <p:cNvPr id="128" name="Google Shape;128;p20"/>
          <p:cNvSpPr txBox="1"/>
          <p:nvPr/>
        </p:nvSpPr>
        <p:spPr>
          <a:xfrm>
            <a:off x="83925" y="1013375"/>
            <a:ext cx="5019900" cy="38928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rgbClr val="02393E"/>
              </a:buClr>
              <a:buSzPts val="1100"/>
              <a:buFont typeface="Montserrat Medium"/>
              <a:buChar char="●"/>
            </a:pPr>
            <a:r>
              <a:rPr lang="ru" sz="1100">
                <a:solidFill>
                  <a:srgbClr val="02393E"/>
                </a:solidFill>
                <a:latin typeface="Montserrat Medium"/>
                <a:ea typeface="Montserrat Medium"/>
                <a:cs typeface="Montserrat Medium"/>
                <a:sym typeface="Montserrat Medium"/>
              </a:rPr>
              <a:t>безпосередня підтримка ПРООН конкретних важливих проектів, спрямованих на досягнення цілей/заходів Стратегії та створення умов для відновлення і покращення життя людей у громаді;</a:t>
            </a:r>
            <a:endParaRPr sz="1100">
              <a:solidFill>
                <a:srgbClr val="02393E"/>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100">
              <a:solidFill>
                <a:srgbClr val="02393E"/>
              </a:solidFill>
              <a:latin typeface="Montserrat Medium"/>
              <a:ea typeface="Montserrat Medium"/>
              <a:cs typeface="Montserrat Medium"/>
              <a:sym typeface="Montserrat Medium"/>
            </a:endParaRPr>
          </a:p>
          <a:p>
            <a:pPr indent="-298450" lvl="0" marL="457200" rtl="0" algn="l">
              <a:spcBef>
                <a:spcPts val="0"/>
              </a:spcBef>
              <a:spcAft>
                <a:spcPts val="0"/>
              </a:spcAft>
              <a:buClr>
                <a:srgbClr val="02393E"/>
              </a:buClr>
              <a:buSzPts val="1100"/>
              <a:buFont typeface="Montserrat Medium"/>
              <a:buChar char="●"/>
            </a:pPr>
            <a:r>
              <a:rPr lang="ru" sz="1100">
                <a:solidFill>
                  <a:srgbClr val="02393E"/>
                </a:solidFill>
                <a:latin typeface="Montserrat Medium"/>
                <a:ea typeface="Montserrat Medium"/>
                <a:cs typeface="Montserrat Medium"/>
                <a:sym typeface="Montserrat Medium"/>
              </a:rPr>
              <a:t>оптимізація системи управління громадою (підтримка розробки та консультаційний супровід реалізації проектів; мобілізація ресурсів; діалог (медіація) між владою та бізнесом і громадою; ДПП; соціальне підприємництво; тощо);</a:t>
            </a:r>
            <a:endParaRPr sz="1100">
              <a:solidFill>
                <a:srgbClr val="02393E"/>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100">
              <a:solidFill>
                <a:srgbClr val="02393E"/>
              </a:solidFill>
              <a:latin typeface="Montserrat Medium"/>
              <a:ea typeface="Montserrat Medium"/>
              <a:cs typeface="Montserrat Medium"/>
              <a:sym typeface="Montserrat Medium"/>
            </a:endParaRPr>
          </a:p>
          <a:p>
            <a:pPr indent="-298450" lvl="0" marL="457200" rtl="0" algn="l">
              <a:spcBef>
                <a:spcPts val="0"/>
              </a:spcBef>
              <a:spcAft>
                <a:spcPts val="0"/>
              </a:spcAft>
              <a:buClr>
                <a:srgbClr val="02393E"/>
              </a:buClr>
              <a:buSzPts val="1100"/>
              <a:buFont typeface="Montserrat Medium"/>
              <a:buChar char="●"/>
            </a:pPr>
            <a:r>
              <a:rPr lang="ru" sz="1100">
                <a:solidFill>
                  <a:srgbClr val="02393E"/>
                </a:solidFill>
                <a:latin typeface="Montserrat Medium"/>
                <a:ea typeface="Montserrat Medium"/>
                <a:cs typeface="Montserrat Medium"/>
                <a:sym typeface="Montserrat Medium"/>
              </a:rPr>
              <a:t>визначення фінансових механізмів та інструментів для фінансування та співфінансування партнерських проектів та проектів місцевих ініціатив з місцевого бюджету (наприклад, Фонд місцевого відновлення та розвитку);</a:t>
            </a:r>
            <a:endParaRPr sz="1100">
              <a:solidFill>
                <a:srgbClr val="02393E"/>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100">
              <a:solidFill>
                <a:srgbClr val="02393E"/>
              </a:solidFill>
              <a:latin typeface="Montserrat Medium"/>
              <a:ea typeface="Montserrat Medium"/>
              <a:cs typeface="Montserrat Medium"/>
              <a:sym typeface="Montserrat Medium"/>
            </a:endParaRPr>
          </a:p>
          <a:p>
            <a:pPr indent="-298450" lvl="0" marL="457200" rtl="0" algn="l">
              <a:spcBef>
                <a:spcPts val="0"/>
              </a:spcBef>
              <a:spcAft>
                <a:spcPts val="0"/>
              </a:spcAft>
              <a:buClr>
                <a:srgbClr val="02393E"/>
              </a:buClr>
              <a:buSzPts val="1100"/>
              <a:buFont typeface="Montserrat Medium"/>
              <a:buChar char="●"/>
            </a:pPr>
            <a:r>
              <a:rPr lang="ru" sz="1100">
                <a:solidFill>
                  <a:srgbClr val="02393E"/>
                </a:solidFill>
                <a:latin typeface="Montserrat Medium"/>
                <a:ea typeface="Montserrat Medium"/>
                <a:cs typeface="Montserrat Medium"/>
                <a:sym typeface="Montserrat Medium"/>
              </a:rPr>
              <a:t>місцеві програми підтримки бізнесу;</a:t>
            </a:r>
            <a:endParaRPr sz="1100">
              <a:solidFill>
                <a:srgbClr val="02393E"/>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100">
              <a:solidFill>
                <a:srgbClr val="02393E"/>
              </a:solidFill>
              <a:latin typeface="Montserrat Medium"/>
              <a:ea typeface="Montserrat Medium"/>
              <a:cs typeface="Montserrat Medium"/>
              <a:sym typeface="Montserrat Medium"/>
            </a:endParaRPr>
          </a:p>
          <a:p>
            <a:pPr indent="-298450" lvl="0" marL="457200" rtl="0" algn="l">
              <a:spcBef>
                <a:spcPts val="0"/>
              </a:spcBef>
              <a:spcAft>
                <a:spcPts val="0"/>
              </a:spcAft>
              <a:buClr>
                <a:srgbClr val="02393E"/>
              </a:buClr>
              <a:buSzPts val="1100"/>
              <a:buFont typeface="Montserrat Medium"/>
              <a:buChar char="●"/>
            </a:pPr>
            <a:r>
              <a:rPr lang="ru" sz="1100">
                <a:solidFill>
                  <a:srgbClr val="02393E"/>
                </a:solidFill>
                <a:latin typeface="Montserrat Medium"/>
                <a:ea typeface="Montserrat Medium"/>
                <a:cs typeface="Montserrat Medium"/>
                <a:sym typeface="Montserrat Medium"/>
              </a:rPr>
              <a:t>забезпечення маркетингу та сприяння у розробці стратегії просування території (брендинг, розробка маркетингової стратегії тощо).</a:t>
            </a:r>
            <a:endParaRPr sz="1100">
              <a:solidFill>
                <a:srgbClr val="02393E"/>
              </a:solidFill>
              <a:latin typeface="Montserrat Medium"/>
              <a:ea typeface="Montserrat Medium"/>
              <a:cs typeface="Montserrat Medium"/>
              <a:sym typeface="Montserrat Medium"/>
            </a:endParaRPr>
          </a:p>
          <a:p>
            <a:pPr indent="0" lvl="0" marL="457200" rtl="0" algn="l">
              <a:lnSpc>
                <a:spcPct val="90000"/>
              </a:lnSpc>
              <a:spcBef>
                <a:spcPts val="0"/>
              </a:spcBef>
              <a:spcAft>
                <a:spcPts val="0"/>
              </a:spcAft>
              <a:buNone/>
            </a:pPr>
            <a:r>
              <a:t/>
            </a:r>
            <a:endParaRPr sz="1100">
              <a:solidFill>
                <a:srgbClr val="02393E"/>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nvSpPr>
        <p:spPr>
          <a:xfrm>
            <a:off x="382650" y="490175"/>
            <a:ext cx="2921700" cy="654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ru" sz="1900">
                <a:solidFill>
                  <a:srgbClr val="02393E"/>
                </a:solidFill>
                <a:latin typeface="Montserrat"/>
                <a:ea typeface="Montserrat"/>
                <a:cs typeface="Montserrat"/>
                <a:sym typeface="Montserrat"/>
              </a:rPr>
              <a:t>Основні елементи </a:t>
            </a:r>
            <a:endParaRPr b="1" sz="1900">
              <a:solidFill>
                <a:srgbClr val="02393E"/>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lang="ru" sz="1900">
                <a:solidFill>
                  <a:srgbClr val="02393E"/>
                </a:solidFill>
                <a:latin typeface="Montserrat"/>
                <a:ea typeface="Montserrat"/>
                <a:cs typeface="Montserrat"/>
                <a:sym typeface="Montserrat"/>
              </a:rPr>
              <a:t>Інтегрованої моделі </a:t>
            </a:r>
            <a:endParaRPr b="1" i="0" sz="1700" u="none" cap="none" strike="noStrike">
              <a:solidFill>
                <a:srgbClr val="41B8C9"/>
              </a:solidFill>
              <a:latin typeface="Montserrat"/>
              <a:ea typeface="Montserrat"/>
              <a:cs typeface="Montserrat"/>
              <a:sym typeface="Montserrat"/>
            </a:endParaRPr>
          </a:p>
        </p:txBody>
      </p:sp>
      <p:sp>
        <p:nvSpPr>
          <p:cNvPr id="134" name="Google Shape;134;p21"/>
          <p:cNvSpPr/>
          <p:nvPr/>
        </p:nvSpPr>
        <p:spPr>
          <a:xfrm>
            <a:off x="6501988" y="957863"/>
            <a:ext cx="1549800" cy="1540200"/>
          </a:xfrm>
          <a:prstGeom prst="ellipse">
            <a:avLst/>
          </a:prstGeom>
          <a:solidFill>
            <a:srgbClr val="FED04D"/>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100"/>
              <a:buFont typeface="Arial"/>
              <a:buNone/>
            </a:pPr>
            <a:r>
              <a:rPr b="1" lang="ru" sz="900">
                <a:solidFill>
                  <a:srgbClr val="02393E"/>
                </a:solidFill>
                <a:latin typeface="Montserrat"/>
                <a:ea typeface="Montserrat"/>
                <a:cs typeface="Montserrat"/>
                <a:sym typeface="Montserrat"/>
              </a:rPr>
              <a:t>Підтримка ПРООН важливих проєктів </a:t>
            </a:r>
            <a:endParaRPr b="1" sz="900">
              <a:solidFill>
                <a:srgbClr val="02393E"/>
              </a:solidFill>
              <a:latin typeface="Montserrat"/>
              <a:ea typeface="Montserrat"/>
              <a:cs typeface="Montserrat"/>
              <a:sym typeface="Montserrat"/>
            </a:endParaRPr>
          </a:p>
        </p:txBody>
      </p:sp>
      <p:sp>
        <p:nvSpPr>
          <p:cNvPr id="135" name="Google Shape;135;p21"/>
          <p:cNvSpPr/>
          <p:nvPr/>
        </p:nvSpPr>
        <p:spPr>
          <a:xfrm>
            <a:off x="6788550" y="3036688"/>
            <a:ext cx="1565400" cy="1575600"/>
          </a:xfrm>
          <a:prstGeom prst="ellipse">
            <a:avLst/>
          </a:prstGeom>
          <a:solidFill>
            <a:srgbClr val="E61E4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ru" sz="900">
                <a:solidFill>
                  <a:srgbClr val="FFFFFF"/>
                </a:solidFill>
                <a:latin typeface="Montserrat"/>
                <a:ea typeface="Montserrat"/>
                <a:cs typeface="Montserrat"/>
                <a:sym typeface="Montserrat"/>
              </a:rPr>
              <a:t>Оптимізація системи управління громадою </a:t>
            </a:r>
            <a:endParaRPr b="1" sz="900">
              <a:solidFill>
                <a:srgbClr val="FFFFFF"/>
              </a:solidFill>
              <a:latin typeface="Montserrat"/>
              <a:ea typeface="Montserrat"/>
              <a:cs typeface="Montserrat"/>
              <a:sym typeface="Montserrat"/>
            </a:endParaRPr>
          </a:p>
        </p:txBody>
      </p:sp>
      <p:sp>
        <p:nvSpPr>
          <p:cNvPr id="136" name="Google Shape;136;p21"/>
          <p:cNvSpPr/>
          <p:nvPr/>
        </p:nvSpPr>
        <p:spPr>
          <a:xfrm>
            <a:off x="5575475" y="2158338"/>
            <a:ext cx="1132200" cy="1119000"/>
          </a:xfrm>
          <a:prstGeom prst="ellipse">
            <a:avLst/>
          </a:prstGeom>
          <a:solidFill>
            <a:srgbClr val="41B8C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ru" sz="900">
                <a:solidFill>
                  <a:srgbClr val="02393E"/>
                </a:solidFill>
                <a:latin typeface="Montserrat"/>
                <a:ea typeface="Montserrat"/>
                <a:cs typeface="Montserrat"/>
                <a:sym typeface="Montserrat"/>
              </a:rPr>
              <a:t>Місцеві програми </a:t>
            </a:r>
            <a:endParaRPr b="1" sz="900">
              <a:solidFill>
                <a:srgbClr val="02393E"/>
              </a:solidFill>
              <a:latin typeface="Montserrat"/>
              <a:ea typeface="Montserrat"/>
              <a:cs typeface="Montserrat"/>
              <a:sym typeface="Montserrat"/>
            </a:endParaRPr>
          </a:p>
        </p:txBody>
      </p:sp>
      <p:sp>
        <p:nvSpPr>
          <p:cNvPr id="137" name="Google Shape;137;p21"/>
          <p:cNvSpPr/>
          <p:nvPr/>
        </p:nvSpPr>
        <p:spPr>
          <a:xfrm>
            <a:off x="4864475" y="3277350"/>
            <a:ext cx="1301700" cy="1259700"/>
          </a:xfrm>
          <a:prstGeom prst="ellipse">
            <a:avLst/>
          </a:prstGeom>
          <a:solidFill>
            <a:srgbClr val="FED04D"/>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rPr b="1" lang="ru" sz="900">
                <a:solidFill>
                  <a:srgbClr val="02393E"/>
                </a:solidFill>
                <a:latin typeface="Montserrat"/>
                <a:ea typeface="Montserrat"/>
                <a:cs typeface="Montserrat"/>
                <a:sym typeface="Montserrat"/>
              </a:rPr>
              <a:t>Визначенняфінансових механізмів та інструментів  </a:t>
            </a:r>
            <a:endParaRPr b="1" sz="900">
              <a:solidFill>
                <a:srgbClr val="02393E"/>
              </a:solidFill>
              <a:latin typeface="Montserrat"/>
              <a:ea typeface="Montserrat"/>
              <a:cs typeface="Montserrat"/>
              <a:sym typeface="Montserrat"/>
            </a:endParaRPr>
          </a:p>
        </p:txBody>
      </p:sp>
      <p:sp>
        <p:nvSpPr>
          <p:cNvPr id="138" name="Google Shape;138;p21"/>
          <p:cNvSpPr/>
          <p:nvPr/>
        </p:nvSpPr>
        <p:spPr>
          <a:xfrm>
            <a:off x="5302276" y="860750"/>
            <a:ext cx="1132200" cy="1119000"/>
          </a:xfrm>
          <a:prstGeom prst="ellipse">
            <a:avLst/>
          </a:prstGeom>
          <a:solidFill>
            <a:srgbClr val="E61E4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ru" sz="900">
                <a:solidFill>
                  <a:srgbClr val="FFFFFF"/>
                </a:solidFill>
                <a:latin typeface="Montserrat"/>
                <a:ea typeface="Montserrat"/>
                <a:cs typeface="Montserrat"/>
                <a:sym typeface="Montserrat"/>
              </a:rPr>
              <a:t>Маркетинг</a:t>
            </a:r>
            <a:endParaRPr b="1" sz="900">
              <a:solidFill>
                <a:srgbClr val="FFFFFF"/>
              </a:solidFill>
              <a:latin typeface="Montserrat"/>
              <a:ea typeface="Montserrat"/>
              <a:cs typeface="Montserrat"/>
              <a:sym typeface="Montserrat"/>
            </a:endParaRPr>
          </a:p>
        </p:txBody>
      </p:sp>
      <p:sp>
        <p:nvSpPr>
          <p:cNvPr id="139" name="Google Shape;139;p21"/>
          <p:cNvSpPr/>
          <p:nvPr/>
        </p:nvSpPr>
        <p:spPr>
          <a:xfrm>
            <a:off x="7966675" y="1917688"/>
            <a:ext cx="1132200" cy="1119000"/>
          </a:xfrm>
          <a:prstGeom prst="ellipse">
            <a:avLst/>
          </a:prstGeom>
          <a:solidFill>
            <a:srgbClr val="41B8C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ru" sz="900">
                <a:solidFill>
                  <a:srgbClr val="02393E"/>
                </a:solidFill>
                <a:latin typeface="Montserrat"/>
                <a:ea typeface="Montserrat"/>
                <a:cs typeface="Montserrat"/>
                <a:sym typeface="Montserrat"/>
              </a:rPr>
              <a:t>Моніторинг Стратегії  </a:t>
            </a:r>
            <a:endParaRPr b="1" sz="900">
              <a:solidFill>
                <a:srgbClr val="02393E"/>
              </a:solidFill>
              <a:latin typeface="Montserrat"/>
              <a:ea typeface="Montserrat"/>
              <a:cs typeface="Montserrat"/>
              <a:sym typeface="Montserrat"/>
            </a:endParaRPr>
          </a:p>
        </p:txBody>
      </p:sp>
      <p:sp>
        <p:nvSpPr>
          <p:cNvPr id="140" name="Google Shape;140;p21"/>
          <p:cNvSpPr/>
          <p:nvPr/>
        </p:nvSpPr>
        <p:spPr>
          <a:xfrm>
            <a:off x="7721151" y="143200"/>
            <a:ext cx="1132200" cy="1119000"/>
          </a:xfrm>
          <a:prstGeom prst="ellipse">
            <a:avLst/>
          </a:prstGeom>
          <a:solidFill>
            <a:srgbClr val="E61E4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ru" sz="900">
                <a:solidFill>
                  <a:srgbClr val="FFFFFF"/>
                </a:solidFill>
                <a:latin typeface="Montserrat"/>
                <a:ea typeface="Montserrat"/>
                <a:cs typeface="Montserrat"/>
                <a:sym typeface="Montserrat"/>
              </a:rPr>
              <a:t>Навчання</a:t>
            </a:r>
            <a:endParaRPr b="1" sz="900">
              <a:solidFill>
                <a:srgbClr val="FFFFFF"/>
              </a:solidFill>
              <a:latin typeface="Montserrat"/>
              <a:ea typeface="Montserrat"/>
              <a:cs typeface="Montserrat"/>
              <a:sym typeface="Montserrat"/>
            </a:endParaRPr>
          </a:p>
        </p:txBody>
      </p:sp>
      <p:sp>
        <p:nvSpPr>
          <p:cNvPr id="141" name="Google Shape;141;p21"/>
          <p:cNvSpPr txBox="1"/>
          <p:nvPr/>
        </p:nvSpPr>
        <p:spPr>
          <a:xfrm>
            <a:off x="99200" y="1378150"/>
            <a:ext cx="4861200" cy="2952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02393E"/>
              </a:buClr>
              <a:buSzPts val="1200"/>
              <a:buFont typeface="Montserrat Medium"/>
              <a:buChar char="●"/>
            </a:pPr>
            <a:r>
              <a:rPr lang="ru" sz="1200">
                <a:solidFill>
                  <a:srgbClr val="02393E"/>
                </a:solidFill>
                <a:latin typeface="Montserrat Medium"/>
                <a:ea typeface="Montserrat Medium"/>
                <a:cs typeface="Montserrat Medium"/>
                <a:sym typeface="Montserrat Medium"/>
              </a:rPr>
              <a:t>Моніторинг та оцінка реалізації Стратегії та програм/проєктів:</a:t>
            </a:r>
            <a:endParaRPr sz="1200">
              <a:solidFill>
                <a:srgbClr val="02393E"/>
              </a:solidFill>
              <a:latin typeface="Montserrat Medium"/>
              <a:ea typeface="Montserrat Medium"/>
              <a:cs typeface="Montserrat Medium"/>
              <a:sym typeface="Montserrat Medium"/>
            </a:endParaRPr>
          </a:p>
          <a:p>
            <a:pPr indent="-298450" lvl="1" marL="914400" rtl="0" algn="l">
              <a:spcBef>
                <a:spcPts val="0"/>
              </a:spcBef>
              <a:spcAft>
                <a:spcPts val="0"/>
              </a:spcAft>
              <a:buClr>
                <a:srgbClr val="02393E"/>
              </a:buClr>
              <a:buSzPts val="1100"/>
              <a:buFont typeface="Montserrat Medium"/>
              <a:buChar char="○"/>
            </a:pPr>
            <a:r>
              <a:rPr lang="ru" sz="1100">
                <a:solidFill>
                  <a:srgbClr val="02393E"/>
                </a:solidFill>
                <a:latin typeface="Montserrat Medium"/>
                <a:ea typeface="Montserrat Medium"/>
                <a:cs typeface="Montserrat Medium"/>
                <a:sym typeface="Montserrat Medium"/>
              </a:rPr>
              <a:t>внутрішній моніторинг;</a:t>
            </a:r>
            <a:endParaRPr sz="1100">
              <a:solidFill>
                <a:srgbClr val="02393E"/>
              </a:solidFill>
              <a:latin typeface="Montserrat Medium"/>
              <a:ea typeface="Montserrat Medium"/>
              <a:cs typeface="Montserrat Medium"/>
              <a:sym typeface="Montserrat Medium"/>
            </a:endParaRPr>
          </a:p>
          <a:p>
            <a:pPr indent="-298450" lvl="1" marL="914400" rtl="0" algn="l">
              <a:spcBef>
                <a:spcPts val="0"/>
              </a:spcBef>
              <a:spcAft>
                <a:spcPts val="0"/>
              </a:spcAft>
              <a:buClr>
                <a:srgbClr val="02393E"/>
              </a:buClr>
              <a:buSzPts val="1100"/>
              <a:buFont typeface="Montserrat Medium"/>
              <a:buChar char="○"/>
            </a:pPr>
            <a:r>
              <a:rPr lang="ru" sz="1100">
                <a:solidFill>
                  <a:srgbClr val="02393E"/>
                </a:solidFill>
                <a:latin typeface="Montserrat Medium"/>
                <a:ea typeface="Montserrat Medium"/>
                <a:cs typeface="Montserrat Medium"/>
                <a:sym typeface="Montserrat Medium"/>
              </a:rPr>
              <a:t>громадський моніторинг та оцінка;</a:t>
            </a:r>
            <a:endParaRPr sz="1100">
              <a:solidFill>
                <a:srgbClr val="02393E"/>
              </a:solidFill>
              <a:latin typeface="Montserrat Medium"/>
              <a:ea typeface="Montserrat Medium"/>
              <a:cs typeface="Montserrat Medium"/>
              <a:sym typeface="Montserrat Medium"/>
            </a:endParaRPr>
          </a:p>
          <a:p>
            <a:pPr indent="-298450" lvl="1" marL="914400" rtl="0" algn="l">
              <a:spcBef>
                <a:spcPts val="0"/>
              </a:spcBef>
              <a:spcAft>
                <a:spcPts val="0"/>
              </a:spcAft>
              <a:buClr>
                <a:srgbClr val="02393E"/>
              </a:buClr>
              <a:buSzPts val="1100"/>
              <a:buFont typeface="Montserrat Medium"/>
              <a:buChar char="○"/>
            </a:pPr>
            <a:r>
              <a:rPr lang="ru" sz="1100">
                <a:solidFill>
                  <a:srgbClr val="02393E"/>
                </a:solidFill>
                <a:latin typeface="Montserrat Medium"/>
                <a:ea typeface="Montserrat Medium"/>
                <a:cs typeface="Montserrat Medium"/>
                <a:sym typeface="Montserrat Medium"/>
              </a:rPr>
              <a:t>спільне з громадою прийняття управлінських рішень.</a:t>
            </a:r>
            <a:endParaRPr sz="1100">
              <a:solidFill>
                <a:srgbClr val="02393E"/>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300">
              <a:solidFill>
                <a:srgbClr val="02393E"/>
              </a:solidFill>
              <a:latin typeface="Montserrat Medium"/>
              <a:ea typeface="Montserrat Medium"/>
              <a:cs typeface="Montserrat Medium"/>
              <a:sym typeface="Montserrat Medium"/>
            </a:endParaRPr>
          </a:p>
          <a:p>
            <a:pPr indent="-304800" lvl="0" marL="457200" rtl="0" algn="l">
              <a:spcBef>
                <a:spcPts val="1200"/>
              </a:spcBef>
              <a:spcAft>
                <a:spcPts val="0"/>
              </a:spcAft>
              <a:buClr>
                <a:srgbClr val="02393E"/>
              </a:buClr>
              <a:buSzPts val="1200"/>
              <a:buChar char="●"/>
            </a:pPr>
            <a:r>
              <a:rPr lang="ru" sz="1200">
                <a:solidFill>
                  <a:srgbClr val="02393E"/>
                </a:solidFill>
                <a:latin typeface="Montserrat Medium"/>
                <a:ea typeface="Montserrat Medium"/>
                <a:cs typeface="Montserrat Medium"/>
                <a:sym typeface="Montserrat Medium"/>
              </a:rPr>
              <a:t>Навчання (наскрізна тема):</a:t>
            </a:r>
            <a:endParaRPr sz="1200">
              <a:solidFill>
                <a:srgbClr val="02393E"/>
              </a:solidFill>
              <a:latin typeface="Montserrat Medium"/>
              <a:ea typeface="Montserrat Medium"/>
              <a:cs typeface="Montserrat Medium"/>
              <a:sym typeface="Montserrat Medium"/>
            </a:endParaRPr>
          </a:p>
          <a:p>
            <a:pPr indent="-298450" lvl="1" marL="914400" rtl="0" algn="l">
              <a:spcBef>
                <a:spcPts val="0"/>
              </a:spcBef>
              <a:spcAft>
                <a:spcPts val="0"/>
              </a:spcAft>
              <a:buClr>
                <a:srgbClr val="02393E"/>
              </a:buClr>
              <a:buSzPts val="1100"/>
              <a:buFont typeface="Montserrat Medium"/>
              <a:buChar char="○"/>
            </a:pPr>
            <a:r>
              <a:rPr lang="ru" sz="1100">
                <a:solidFill>
                  <a:srgbClr val="02393E"/>
                </a:solidFill>
                <a:latin typeface="Montserrat Medium"/>
                <a:ea typeface="Montserrat Medium"/>
                <a:cs typeface="Montserrat Medium"/>
                <a:sym typeface="Montserrat Medium"/>
              </a:rPr>
              <a:t>проведення тренінгів, семінарів, консультацій та інших інформаційно-навчальних заходів за різними напрямками для представників органів місцевого самоврядування, співробітників Офісів відновлення та розвитку, бізнесу, громадських організацій та інших зацікавлених осіб.</a:t>
            </a:r>
            <a:endParaRPr sz="1100">
              <a:solidFill>
                <a:srgbClr val="02393E"/>
              </a:solidFill>
              <a:latin typeface="Montserrat Medium"/>
              <a:ea typeface="Montserrat Medium"/>
              <a:cs typeface="Montserrat Medium"/>
              <a:sym typeface="Montserrat Medium"/>
            </a:endParaRPr>
          </a:p>
          <a:p>
            <a:pPr indent="0" lvl="0" marL="457200" rtl="0" algn="l">
              <a:lnSpc>
                <a:spcPct val="90000"/>
              </a:lnSpc>
              <a:spcBef>
                <a:spcPts val="0"/>
              </a:spcBef>
              <a:spcAft>
                <a:spcPts val="0"/>
              </a:spcAft>
              <a:buNone/>
            </a:pPr>
            <a:r>
              <a:t/>
            </a:r>
            <a:endParaRPr sz="1200">
              <a:solidFill>
                <a:srgbClr val="02393E"/>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