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42"/>
  </p:notesMasterIdLst>
  <p:sldIdLst>
    <p:sldId id="288" r:id="rId4"/>
    <p:sldId id="256" r:id="rId5"/>
    <p:sldId id="277" r:id="rId6"/>
    <p:sldId id="287" r:id="rId7"/>
    <p:sldId id="258" r:id="rId8"/>
    <p:sldId id="260" r:id="rId9"/>
    <p:sldId id="261" r:id="rId10"/>
    <p:sldId id="262" r:id="rId11"/>
    <p:sldId id="263" r:id="rId12"/>
    <p:sldId id="292" r:id="rId13"/>
    <p:sldId id="266" r:id="rId14"/>
    <p:sldId id="267" r:id="rId15"/>
    <p:sldId id="269" r:id="rId16"/>
    <p:sldId id="270" r:id="rId17"/>
    <p:sldId id="271" r:id="rId18"/>
    <p:sldId id="272" r:id="rId19"/>
    <p:sldId id="294" r:id="rId20"/>
    <p:sldId id="295" r:id="rId21"/>
    <p:sldId id="296" r:id="rId22"/>
    <p:sldId id="297" r:id="rId23"/>
    <p:sldId id="298" r:id="rId24"/>
    <p:sldId id="308" r:id="rId25"/>
    <p:sldId id="279" r:id="rId26"/>
    <p:sldId id="273" r:id="rId27"/>
    <p:sldId id="281" r:id="rId28"/>
    <p:sldId id="283" r:id="rId29"/>
    <p:sldId id="278" r:id="rId30"/>
    <p:sldId id="285" r:id="rId31"/>
    <p:sldId id="286" r:id="rId32"/>
    <p:sldId id="282" r:id="rId33"/>
    <p:sldId id="301" r:id="rId34"/>
    <p:sldId id="303" r:id="rId35"/>
    <p:sldId id="304" r:id="rId36"/>
    <p:sldId id="305" r:id="rId37"/>
    <p:sldId id="306" r:id="rId38"/>
    <p:sldId id="302" r:id="rId39"/>
    <p:sldId id="307" r:id="rId40"/>
    <p:sldId id="284" r:id="rId41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7497456765005103E-2"/>
          <c:y val="9.8589291439564006E-2"/>
          <c:w val="0.92659206510681602"/>
          <c:h val="0.76683231805065699"/>
        </c:manualLayout>
      </c:layout>
      <c:lineChart>
        <c:grouping val="standar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Середній бал у країні</c:v>
                </c:pt>
              </c:strCache>
            </c:strRef>
          </c:tx>
          <c:spPr>
            <a:ln w="28440" cap="rnd">
              <a:solidFill>
                <a:srgbClr val="70AD47"/>
              </a:solidFill>
              <a:round/>
            </a:ln>
          </c:spPr>
          <c:marker>
            <c:symbol val="circle"/>
            <c:size val="5"/>
            <c:spPr>
              <a:solidFill>
                <a:srgbClr val="70AD47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Calibri"/>
                    <a:ea typeface="DejaVu Sans"/>
                  </a:defRPr>
                </a:pPr>
                <a:endParaRPr lang="ru-RU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3"/>
                <c:pt idx="0">
                  <c:v>н.е.05n051905al</c:v>
                </c:pt>
                <c:pt idx="1">
                  <c:v>н.е.05n051905al</c:v>
                </c:pt>
                <c:pt idx="2">
                  <c:v>н.е.05n051905al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151</c:v>
                </c:pt>
                <c:pt idx="1">
                  <c:v>150</c:v>
                </c:pt>
                <c:pt idx="2">
                  <c:v>149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8F5-449D-80B5-2C2F6099E121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Середній бал у міській місцевості</c:v>
                </c:pt>
              </c:strCache>
            </c:strRef>
          </c:tx>
          <c:spPr>
            <a:ln w="28440" cap="rnd">
              <a:solidFill>
                <a:srgbClr val="4472C4"/>
              </a:solidFill>
              <a:round/>
            </a:ln>
          </c:spPr>
          <c:marker>
            <c:symbol val="circle"/>
            <c:size val="5"/>
            <c:spPr>
              <a:solidFill>
                <a:srgbClr val="4472C4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Calibri"/>
                    <a:ea typeface="DejaVu Sans"/>
                  </a:defRPr>
                </a:pPr>
                <a:endParaRPr lang="ru-RU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3"/>
                <c:pt idx="0">
                  <c:v>н.е.05n051905al</c:v>
                </c:pt>
                <c:pt idx="1">
                  <c:v>н.е.05n051905al</c:v>
                </c:pt>
                <c:pt idx="2">
                  <c:v>н.е.05n051905al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3"/>
                <c:pt idx="0">
                  <c:v>155</c:v>
                </c:pt>
                <c:pt idx="1">
                  <c:v>153</c:v>
                </c:pt>
                <c:pt idx="2">
                  <c:v>152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8F5-449D-80B5-2C2F6099E121}"/>
            </c:ext>
          </c:extLst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Середній бал у сільській місцевості</c:v>
                </c:pt>
              </c:strCache>
            </c:strRef>
          </c:tx>
          <c:spPr>
            <a:ln w="28440" cap="rnd">
              <a:solidFill>
                <a:srgbClr val="FFC000"/>
              </a:solidFill>
              <a:round/>
            </a:ln>
          </c:spPr>
          <c:marker>
            <c:symbol val="circle"/>
            <c:size val="5"/>
            <c:spPr>
              <a:solidFill>
                <a:srgbClr val="FFC000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Calibri"/>
                    <a:ea typeface="DejaVu Sans"/>
                  </a:defRPr>
                </a:pPr>
                <a:endParaRPr lang="ru-RU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3"/>
                <c:pt idx="0">
                  <c:v>н.е.05n051905al</c:v>
                </c:pt>
                <c:pt idx="1">
                  <c:v>н.е.05n051905al</c:v>
                </c:pt>
                <c:pt idx="2">
                  <c:v>н.е.05n051905al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3"/>
                <c:pt idx="0">
                  <c:v>137</c:v>
                </c:pt>
                <c:pt idx="1">
                  <c:v>139</c:v>
                </c:pt>
                <c:pt idx="2">
                  <c:v>138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8F5-449D-80B5-2C2F6099E1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0">
              <a:noFill/>
            </a:ln>
          </c:spPr>
        </c:hiLowLines>
        <c:marker val="1"/>
        <c:smooth val="0"/>
        <c:axId val="71281495"/>
        <c:axId val="58825392"/>
      </c:lineChart>
      <c:catAx>
        <c:axId val="71281495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sz="1197" b="0" strike="noStrike" spc="-1">
                <a:solidFill>
                  <a:srgbClr val="595959"/>
                </a:solidFill>
                <a:latin typeface="Calibri"/>
                <a:ea typeface="DejaVu Sans"/>
              </a:defRPr>
            </a:pPr>
            <a:endParaRPr lang="ru-RU"/>
          </a:p>
        </c:txPr>
        <c:crossAx val="58825392"/>
        <c:crosses val="autoZero"/>
        <c:auto val="1"/>
        <c:lblAlgn val="ctr"/>
        <c:lblOffset val="100"/>
        <c:noMultiLvlLbl val="0"/>
      </c:catAx>
      <c:valAx>
        <c:axId val="58825392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sz="1197" b="0" strike="noStrike" spc="-1">
                <a:solidFill>
                  <a:srgbClr val="595959"/>
                </a:solidFill>
                <a:latin typeface="Calibri"/>
                <a:ea typeface="DejaVu Sans"/>
              </a:defRPr>
            </a:pPr>
            <a:endParaRPr lang="ru-RU"/>
          </a:p>
        </c:txPr>
        <c:crossAx val="71281495"/>
        <c:crosses val="autoZero"/>
        <c:crossBetween val="between"/>
      </c:valAx>
      <c:spPr>
        <a:noFill/>
        <a:ln w="0">
          <a:noFill/>
        </a:ln>
      </c:spPr>
    </c:plotArea>
    <c:legend>
      <c:legendPos val="b"/>
      <c:layout/>
      <c:overlay val="0"/>
      <c:spPr>
        <a:noFill/>
        <a:ln w="0">
          <a:noFill/>
        </a:ln>
      </c:spPr>
      <c:txPr>
        <a:bodyPr/>
        <a:lstStyle/>
        <a:p>
          <a:pPr>
            <a:defRPr sz="1197" b="0" strike="noStrike" spc="-1">
              <a:solidFill>
                <a:srgbClr val="595959"/>
              </a:solidFill>
              <a:latin typeface="Calibri"/>
              <a:ea typeface="DejaVu Sans"/>
            </a:defRPr>
          </a:pPr>
          <a:endParaRPr lang="ru-RU"/>
        </a:p>
      </c:txPr>
    </c:legend>
    <c:plotVisOnly val="1"/>
    <c:dispBlanksAs val="gap"/>
    <c:showDLblsOverMax val="1"/>
  </c:chart>
  <c:spPr>
    <a:noFill/>
    <a:ln w="9360">
      <a:noFill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7497456765005103E-2"/>
          <c:y val="9.8589291439564006E-2"/>
          <c:w val="0.92659206510681602"/>
          <c:h val="0.76683231805065699"/>
        </c:manualLayout>
      </c:layout>
      <c:lineChart>
        <c:grouping val="standar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Середній бал у країні</c:v>
                </c:pt>
              </c:strCache>
            </c:strRef>
          </c:tx>
          <c:spPr>
            <a:ln w="28440" cap="rnd">
              <a:solidFill>
                <a:srgbClr val="70AD47"/>
              </a:solidFill>
              <a:round/>
            </a:ln>
          </c:spPr>
          <c:marker>
            <c:symbol val="circle"/>
            <c:size val="5"/>
            <c:spPr>
              <a:solidFill>
                <a:srgbClr val="70AD47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Calibri"/>
                    <a:ea typeface="DejaVu Sans"/>
                  </a:defRPr>
                </a:pPr>
                <a:endParaRPr lang="ru-RU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3"/>
                <c:pt idx="0">
                  <c:v>н.е.05n051905al</c:v>
                </c:pt>
                <c:pt idx="1">
                  <c:v>н.е.05n051905al</c:v>
                </c:pt>
                <c:pt idx="2">
                  <c:v>н.е.05n051905al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141</c:v>
                </c:pt>
                <c:pt idx="1">
                  <c:v>137</c:v>
                </c:pt>
                <c:pt idx="2">
                  <c:v>140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242-4B88-B10D-72B51309A4CA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Середній бал у міській місцевості</c:v>
                </c:pt>
              </c:strCache>
            </c:strRef>
          </c:tx>
          <c:spPr>
            <a:ln w="28440" cap="rnd">
              <a:solidFill>
                <a:srgbClr val="4472C4"/>
              </a:solidFill>
              <a:round/>
            </a:ln>
          </c:spPr>
          <c:marker>
            <c:symbol val="circle"/>
            <c:size val="5"/>
            <c:spPr>
              <a:solidFill>
                <a:srgbClr val="4472C4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Calibri"/>
                    <a:ea typeface="DejaVu Sans"/>
                  </a:defRPr>
                </a:pPr>
                <a:endParaRPr lang="ru-RU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3"/>
                <c:pt idx="0">
                  <c:v>н.е.05n051905al</c:v>
                </c:pt>
                <c:pt idx="1">
                  <c:v>н.е.05n051905al</c:v>
                </c:pt>
                <c:pt idx="2">
                  <c:v>н.е.05n051905al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3"/>
                <c:pt idx="0">
                  <c:v>142</c:v>
                </c:pt>
                <c:pt idx="1">
                  <c:v>140</c:v>
                </c:pt>
                <c:pt idx="2">
                  <c:v>141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242-4B88-B10D-72B51309A4CA}"/>
            </c:ext>
          </c:extLst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Середній бал у сільській місцевості</c:v>
                </c:pt>
              </c:strCache>
            </c:strRef>
          </c:tx>
          <c:spPr>
            <a:ln w="28440" cap="rnd">
              <a:solidFill>
                <a:srgbClr val="FFC000"/>
              </a:solidFill>
              <a:round/>
            </a:ln>
          </c:spPr>
          <c:marker>
            <c:symbol val="circle"/>
            <c:size val="5"/>
            <c:spPr>
              <a:solidFill>
                <a:srgbClr val="FFC000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Calibri"/>
                    <a:ea typeface="DejaVu Sans"/>
                  </a:defRPr>
                </a:pPr>
                <a:endParaRPr lang="ru-RU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3"/>
                <c:pt idx="0">
                  <c:v>н.е.05n051905al</c:v>
                </c:pt>
                <c:pt idx="1">
                  <c:v>н.е.05n051905al</c:v>
                </c:pt>
                <c:pt idx="2">
                  <c:v>н.е.05n051905al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3"/>
                <c:pt idx="0">
                  <c:v>132</c:v>
                </c:pt>
                <c:pt idx="1">
                  <c:v>130</c:v>
                </c:pt>
                <c:pt idx="2">
                  <c:v>134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242-4B88-B10D-72B51309A4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0">
              <a:noFill/>
            </a:ln>
          </c:spPr>
        </c:hiLowLines>
        <c:marker val="1"/>
        <c:smooth val="0"/>
        <c:axId val="15359162"/>
        <c:axId val="19185510"/>
      </c:lineChart>
      <c:catAx>
        <c:axId val="1535916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sz="1197" b="0" strike="noStrike" spc="-1">
                <a:solidFill>
                  <a:srgbClr val="595959"/>
                </a:solidFill>
                <a:latin typeface="Calibri"/>
                <a:ea typeface="DejaVu Sans"/>
              </a:defRPr>
            </a:pPr>
            <a:endParaRPr lang="ru-RU"/>
          </a:p>
        </c:txPr>
        <c:crossAx val="19185510"/>
        <c:crosses val="autoZero"/>
        <c:auto val="1"/>
        <c:lblAlgn val="ctr"/>
        <c:lblOffset val="100"/>
        <c:noMultiLvlLbl val="0"/>
      </c:catAx>
      <c:valAx>
        <c:axId val="19185510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sz="1197" b="0" strike="noStrike" spc="-1">
                <a:solidFill>
                  <a:srgbClr val="595959"/>
                </a:solidFill>
                <a:latin typeface="Calibri"/>
                <a:ea typeface="DejaVu Sans"/>
              </a:defRPr>
            </a:pPr>
            <a:endParaRPr lang="ru-RU"/>
          </a:p>
        </c:txPr>
        <c:crossAx val="15359162"/>
        <c:crosses val="autoZero"/>
        <c:crossBetween val="between"/>
      </c:valAx>
      <c:spPr>
        <a:noFill/>
        <a:ln w="0">
          <a:noFill/>
        </a:ln>
      </c:spPr>
    </c:plotArea>
    <c:legend>
      <c:legendPos val="b"/>
      <c:layout/>
      <c:overlay val="0"/>
      <c:spPr>
        <a:noFill/>
        <a:ln w="0">
          <a:noFill/>
        </a:ln>
      </c:spPr>
      <c:txPr>
        <a:bodyPr/>
        <a:lstStyle/>
        <a:p>
          <a:pPr>
            <a:defRPr sz="1197" b="0" strike="noStrike" spc="-1">
              <a:solidFill>
                <a:srgbClr val="595959"/>
              </a:solidFill>
              <a:latin typeface="Calibri"/>
              <a:ea typeface="DejaVu Sans"/>
            </a:defRPr>
          </a:pPr>
          <a:endParaRPr lang="ru-RU"/>
        </a:p>
      </c:txPr>
    </c:legend>
    <c:plotVisOnly val="1"/>
    <c:dispBlanksAs val="gap"/>
    <c:showDLblsOverMax val="1"/>
  </c:chart>
  <c:spPr>
    <a:noFill/>
    <a:ln w="9360">
      <a:noFill/>
    </a:ln>
  </c:spPr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7497456765005103E-2"/>
          <c:y val="9.8589291439564006E-2"/>
          <c:w val="0.92659206510681602"/>
          <c:h val="0.76683231805065699"/>
        </c:manualLayout>
      </c:layout>
      <c:lineChart>
        <c:grouping val="standar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Середній бал у країні</c:v>
                </c:pt>
              </c:strCache>
            </c:strRef>
          </c:tx>
          <c:spPr>
            <a:ln w="28440" cap="rnd">
              <a:solidFill>
                <a:srgbClr val="70AD47"/>
              </a:solidFill>
              <a:round/>
            </a:ln>
          </c:spPr>
          <c:marker>
            <c:symbol val="circle"/>
            <c:size val="5"/>
            <c:spPr>
              <a:solidFill>
                <a:srgbClr val="70AD47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Calibri"/>
                    <a:ea typeface="DejaVu Sans"/>
                  </a:defRPr>
                </a:pPr>
                <a:endParaRPr lang="ru-RU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3"/>
                <c:pt idx="0">
                  <c:v>н.е.05n051905al</c:v>
                </c:pt>
                <c:pt idx="1">
                  <c:v>н.е.05n051905al</c:v>
                </c:pt>
                <c:pt idx="2">
                  <c:v>н.е.05n051905al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146</c:v>
                </c:pt>
                <c:pt idx="1">
                  <c:v>143</c:v>
                </c:pt>
                <c:pt idx="2">
                  <c:v>142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B05-4A20-8D6C-8B1708E11999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Середній бал у міській місцевості</c:v>
                </c:pt>
              </c:strCache>
            </c:strRef>
          </c:tx>
          <c:spPr>
            <a:ln w="28440" cap="rnd">
              <a:solidFill>
                <a:srgbClr val="4472C4"/>
              </a:solidFill>
              <a:round/>
            </a:ln>
          </c:spPr>
          <c:marker>
            <c:symbol val="circle"/>
            <c:size val="5"/>
            <c:spPr>
              <a:solidFill>
                <a:srgbClr val="4472C4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Calibri"/>
                    <a:ea typeface="DejaVu Sans"/>
                  </a:defRPr>
                </a:pPr>
                <a:endParaRPr lang="ru-RU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3"/>
                <c:pt idx="0">
                  <c:v>н.е.05n051905al</c:v>
                </c:pt>
                <c:pt idx="1">
                  <c:v>н.е.05n051905al</c:v>
                </c:pt>
                <c:pt idx="2">
                  <c:v>н.е.05n051905al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3"/>
                <c:pt idx="0">
                  <c:v>149</c:v>
                </c:pt>
                <c:pt idx="1">
                  <c:v>146</c:v>
                </c:pt>
                <c:pt idx="2">
                  <c:v>145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B05-4A20-8D6C-8B1708E11999}"/>
            </c:ext>
          </c:extLst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Середній бал у сільській місцевості</c:v>
                </c:pt>
              </c:strCache>
            </c:strRef>
          </c:tx>
          <c:spPr>
            <a:ln w="28440" cap="rnd">
              <a:solidFill>
                <a:srgbClr val="FFC000"/>
              </a:solidFill>
              <a:round/>
            </a:ln>
          </c:spPr>
          <c:marker>
            <c:symbol val="circle"/>
            <c:size val="5"/>
            <c:spPr>
              <a:solidFill>
                <a:srgbClr val="FFC000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Calibri"/>
                    <a:ea typeface="DejaVu Sans"/>
                  </a:defRPr>
                </a:pPr>
                <a:endParaRPr lang="ru-RU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3"/>
                <c:pt idx="0">
                  <c:v>н.е.05n051905al</c:v>
                </c:pt>
                <c:pt idx="1">
                  <c:v>н.е.05n051905al</c:v>
                </c:pt>
                <c:pt idx="2">
                  <c:v>н.е.05n051905al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3"/>
                <c:pt idx="0">
                  <c:v>132</c:v>
                </c:pt>
                <c:pt idx="1">
                  <c:v>130</c:v>
                </c:pt>
                <c:pt idx="2">
                  <c:v>131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B05-4A20-8D6C-8B1708E119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0">
              <a:noFill/>
            </a:ln>
          </c:spPr>
        </c:hiLowLines>
        <c:marker val="1"/>
        <c:smooth val="0"/>
        <c:axId val="65476426"/>
        <c:axId val="71328678"/>
      </c:lineChart>
      <c:catAx>
        <c:axId val="6547642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sz="1197" b="0" strike="noStrike" spc="-1">
                <a:solidFill>
                  <a:srgbClr val="595959"/>
                </a:solidFill>
                <a:latin typeface="Calibri"/>
                <a:ea typeface="DejaVu Sans"/>
              </a:defRPr>
            </a:pPr>
            <a:endParaRPr lang="ru-RU"/>
          </a:p>
        </c:txPr>
        <c:crossAx val="71328678"/>
        <c:crosses val="autoZero"/>
        <c:auto val="1"/>
        <c:lblAlgn val="ctr"/>
        <c:lblOffset val="100"/>
        <c:noMultiLvlLbl val="0"/>
      </c:catAx>
      <c:valAx>
        <c:axId val="71328678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sz="1197" b="0" strike="noStrike" spc="-1">
                <a:solidFill>
                  <a:srgbClr val="595959"/>
                </a:solidFill>
                <a:latin typeface="Calibri"/>
                <a:ea typeface="DejaVu Sans"/>
              </a:defRPr>
            </a:pPr>
            <a:endParaRPr lang="ru-RU"/>
          </a:p>
        </c:txPr>
        <c:crossAx val="65476426"/>
        <c:crosses val="autoZero"/>
        <c:crossBetween val="between"/>
      </c:valAx>
      <c:spPr>
        <a:noFill/>
        <a:ln w="0">
          <a:noFill/>
        </a:ln>
      </c:spPr>
    </c:plotArea>
    <c:legend>
      <c:legendPos val="b"/>
      <c:layout/>
      <c:overlay val="0"/>
      <c:spPr>
        <a:noFill/>
        <a:ln w="0">
          <a:noFill/>
        </a:ln>
      </c:spPr>
      <c:txPr>
        <a:bodyPr/>
        <a:lstStyle/>
        <a:p>
          <a:pPr>
            <a:defRPr sz="1197" b="0" strike="noStrike" spc="-1">
              <a:solidFill>
                <a:srgbClr val="595959"/>
              </a:solidFill>
              <a:latin typeface="Calibri"/>
              <a:ea typeface="DejaVu Sans"/>
            </a:defRPr>
          </a:pPr>
          <a:endParaRPr lang="ru-RU"/>
        </a:p>
      </c:txPr>
    </c:legend>
    <c:plotVisOnly val="1"/>
    <c:dispBlanksAs val="gap"/>
    <c:showDLblsOverMax val="1"/>
  </c:chart>
  <c:spPr>
    <a:noFill/>
    <a:ln w="9360">
      <a:noFill/>
    </a:ln>
  </c:spPr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7.3741007194244604E-2"/>
          <c:y val="0.154362094571935"/>
          <c:w val="0.78726492490218303"/>
          <c:h val="0.425573707660613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10 клас</c:v>
                </c:pt>
              </c:strCache>
            </c:strRef>
          </c:tx>
          <c:spPr>
            <a:solidFill>
              <a:srgbClr val="2F5597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2400" b="0" strike="noStrike" spc="-1">
                    <a:solidFill>
                      <a:srgbClr val="000000"/>
                    </a:solidFill>
                    <a:latin typeface="Calibri"/>
                    <a:ea typeface="DejaVu San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categories</c:f>
              <c:strCache>
                <c:ptCount val="3"/>
                <c:pt idx="0">
                  <c:v>Обов'язкових для всіх курсів / предметів</c:v>
                </c:pt>
                <c:pt idx="1">
                  <c:v>Для обов'язкових курсів / предметів за обраним профілем</c:v>
                </c:pt>
                <c:pt idx="2">
                  <c:v>Для вибіркових курсів / предметів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800</c:v>
                </c:pt>
                <c:pt idx="1">
                  <c:v>280</c:v>
                </c:pt>
                <c:pt idx="2">
                  <c:v>140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F5-4F7B-A77F-42219956F67E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11 клас</c:v>
                </c:pt>
              </c:strCache>
            </c:strRef>
          </c:tx>
          <c:spPr>
            <a:solidFill>
              <a:srgbClr val="FFC000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2400" b="0" strike="noStrike" spc="-1">
                    <a:solidFill>
                      <a:srgbClr val="000000"/>
                    </a:solidFill>
                    <a:latin typeface="Calibri"/>
                    <a:ea typeface="DejaVu San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categories</c:f>
              <c:strCache>
                <c:ptCount val="3"/>
                <c:pt idx="0">
                  <c:v>Обов'язкових для всіх курсів / предметів</c:v>
                </c:pt>
                <c:pt idx="1">
                  <c:v>Для обов'язкових курсів / предметів за обраним профілем</c:v>
                </c:pt>
                <c:pt idx="2">
                  <c:v>Для вибіркових курсів / предметів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3"/>
                <c:pt idx="0">
                  <c:v>630</c:v>
                </c:pt>
                <c:pt idx="1">
                  <c:v>315</c:v>
                </c:pt>
                <c:pt idx="2">
                  <c:v>315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6F5-4F7B-A77F-42219956F67E}"/>
            </c:ext>
          </c:extLst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12 клас</c:v>
                </c:pt>
              </c:strCache>
            </c:strRef>
          </c:tx>
          <c:spPr>
            <a:solidFill>
              <a:srgbClr val="7030A0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2400" b="0" strike="noStrike" spc="-1">
                    <a:solidFill>
                      <a:srgbClr val="000000"/>
                    </a:solidFill>
                    <a:latin typeface="Calibri"/>
                    <a:ea typeface="DejaVu San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categories</c:f>
              <c:strCache>
                <c:ptCount val="3"/>
                <c:pt idx="0">
                  <c:v>Обов'язкових для всіх курсів / предметів</c:v>
                </c:pt>
                <c:pt idx="1">
                  <c:v>Для обов'язкових курсів / предметів за обраним профілем</c:v>
                </c:pt>
                <c:pt idx="2">
                  <c:v>Для вибіркових курсів / предметів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3"/>
                <c:pt idx="0">
                  <c:v>420</c:v>
                </c:pt>
                <c:pt idx="1">
                  <c:v>420</c:v>
                </c:pt>
                <c:pt idx="2">
                  <c:v>420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6F5-4F7B-A77F-42219956F6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92395776"/>
        <c:axId val="24048191"/>
      </c:barChart>
      <c:catAx>
        <c:axId val="923957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12600">
            <a:solidFill>
              <a:srgbClr val="D9D9D9"/>
            </a:solidFill>
            <a:round/>
          </a:ln>
        </c:spPr>
        <c:txPr>
          <a:bodyPr/>
          <a:lstStyle/>
          <a:p>
            <a:pPr>
              <a:defRPr sz="2400" b="0" strike="noStrike" spc="-1">
                <a:solidFill>
                  <a:srgbClr val="000000"/>
                </a:solidFill>
                <a:latin typeface="Calibri"/>
                <a:ea typeface="DejaVu Sans"/>
              </a:defRPr>
            </a:pPr>
            <a:endParaRPr lang="ru-RU"/>
          </a:p>
        </c:txPr>
        <c:crossAx val="24048191"/>
        <c:crosses val="autoZero"/>
        <c:auto val="1"/>
        <c:lblAlgn val="ctr"/>
        <c:lblOffset val="100"/>
        <c:noMultiLvlLbl val="0"/>
      </c:catAx>
      <c:valAx>
        <c:axId val="24048191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sz="2400" b="0" strike="noStrike" spc="-1">
                <a:solidFill>
                  <a:srgbClr val="000000"/>
                </a:solidFill>
                <a:latin typeface="Calibri"/>
                <a:ea typeface="DejaVu Sans"/>
              </a:defRPr>
            </a:pPr>
            <a:endParaRPr lang="ru-RU"/>
          </a:p>
        </c:txPr>
        <c:crossAx val="92395776"/>
        <c:crosses val="autoZero"/>
        <c:crossBetween val="between"/>
      </c:valAx>
      <c:spPr>
        <a:noFill/>
        <a:ln w="0">
          <a:noFill/>
        </a:ln>
      </c:spPr>
    </c:plotArea>
    <c:legend>
      <c:legendPos val="r"/>
      <c:layout>
        <c:manualLayout>
          <c:xMode val="edge"/>
          <c:yMode val="edge"/>
          <c:x val="0.87995935606266795"/>
          <c:y val="0.32938143187562602"/>
          <c:w val="0.11924663184183799"/>
          <c:h val="0.17741950933702899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sz="2400" b="0" strike="noStrike" spc="-1">
              <a:solidFill>
                <a:srgbClr val="000000"/>
              </a:solidFill>
              <a:latin typeface="Calibri"/>
              <a:ea typeface="DejaVu Sans"/>
            </a:defRPr>
          </a:pPr>
          <a:endParaRPr lang="ru-RU"/>
        </a:p>
      </c:txPr>
    </c:legend>
    <c:plotVisOnly val="1"/>
    <c:dispBlanksAs val="gap"/>
    <c:showDLblsOverMax val="1"/>
  </c:chart>
  <c:spPr>
    <a:noFill/>
    <a:ln w="9360">
      <a:noFill/>
    </a:ln>
  </c:spPr>
  <c:userShapes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5CE2EA-EA11-412B-B137-51ACF0257AE9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uk-UA"/>
        </a:p>
      </dgm:t>
    </dgm:pt>
    <dgm:pt modelId="{263AD273-291F-4118-84C2-078C1B3CD033}">
      <dgm:prSet phldrT="[Текст]"/>
      <dgm:spPr/>
      <dgm:t>
        <a:bodyPr/>
        <a:lstStyle/>
        <a:p>
          <a:r>
            <a:rPr lang="uk-UA" dirty="0"/>
            <a:t>На паралелі 8 груп</a:t>
          </a:r>
        </a:p>
      </dgm:t>
    </dgm:pt>
    <dgm:pt modelId="{04E6559B-4C46-4262-A04F-547057589291}" type="parTrans" cxnId="{F409699D-5CF5-4FF4-BE96-994F15C9E6E0}">
      <dgm:prSet/>
      <dgm:spPr/>
      <dgm:t>
        <a:bodyPr/>
        <a:lstStyle/>
        <a:p>
          <a:endParaRPr lang="uk-UA"/>
        </a:p>
      </dgm:t>
    </dgm:pt>
    <dgm:pt modelId="{02D5737D-0F0B-4306-9DE1-A39782D89186}" type="sibTrans" cxnId="{F409699D-5CF5-4FF4-BE96-994F15C9E6E0}">
      <dgm:prSet/>
      <dgm:spPr/>
      <dgm:t>
        <a:bodyPr/>
        <a:lstStyle/>
        <a:p>
          <a:endParaRPr lang="uk-UA"/>
        </a:p>
      </dgm:t>
    </dgm:pt>
    <dgm:pt modelId="{3B543077-0788-4F7D-9E9C-66194E972401}">
      <dgm:prSet phldrT="[Текст]"/>
      <dgm:spPr/>
      <dgm:t>
        <a:bodyPr/>
        <a:lstStyle/>
        <a:p>
          <a:r>
            <a:rPr lang="uk-UA" dirty="0"/>
            <a:t>На паралелі 5 груп</a:t>
          </a:r>
        </a:p>
      </dgm:t>
    </dgm:pt>
    <dgm:pt modelId="{BB925608-730D-468F-9347-8AE91C14AF7E}" type="parTrans" cxnId="{A091A4D0-1714-46C5-89CE-43A33E5D1A41}">
      <dgm:prSet/>
      <dgm:spPr/>
      <dgm:t>
        <a:bodyPr/>
        <a:lstStyle/>
        <a:p>
          <a:endParaRPr lang="uk-UA"/>
        </a:p>
      </dgm:t>
    </dgm:pt>
    <dgm:pt modelId="{8A9C8B78-0F0D-4138-9BCC-06550FE494F1}" type="sibTrans" cxnId="{A091A4D0-1714-46C5-89CE-43A33E5D1A41}">
      <dgm:prSet/>
      <dgm:spPr/>
      <dgm:t>
        <a:bodyPr/>
        <a:lstStyle/>
        <a:p>
          <a:endParaRPr lang="uk-UA"/>
        </a:p>
      </dgm:t>
    </dgm:pt>
    <dgm:pt modelId="{5CD0F00B-4C71-4730-B737-3CF37F391EDB}">
      <dgm:prSet phldrT="[Текст]"/>
      <dgm:spPr/>
      <dgm:t>
        <a:bodyPr/>
        <a:lstStyle/>
        <a:p>
          <a:r>
            <a:rPr lang="uk-UA" dirty="0"/>
            <a:t>На паралелі 3 групи</a:t>
          </a:r>
        </a:p>
      </dgm:t>
    </dgm:pt>
    <dgm:pt modelId="{E55E3C62-5481-448D-9F33-19760B2578B0}" type="parTrans" cxnId="{98E4CA8B-5AD8-4C80-9B1A-204BF0FED3BA}">
      <dgm:prSet/>
      <dgm:spPr/>
      <dgm:t>
        <a:bodyPr/>
        <a:lstStyle/>
        <a:p>
          <a:endParaRPr lang="uk-UA"/>
        </a:p>
      </dgm:t>
    </dgm:pt>
    <dgm:pt modelId="{A998E7E7-C22B-4168-B129-9EED41F43C49}" type="sibTrans" cxnId="{98E4CA8B-5AD8-4C80-9B1A-204BF0FED3BA}">
      <dgm:prSet/>
      <dgm:spPr/>
      <dgm:t>
        <a:bodyPr/>
        <a:lstStyle/>
        <a:p>
          <a:endParaRPr lang="uk-UA"/>
        </a:p>
      </dgm:t>
    </dgm:pt>
    <dgm:pt modelId="{6B842DF1-E12A-4281-918E-EA012CAF1D71}">
      <dgm:prSet phldrT="[Текст]"/>
      <dgm:spPr/>
      <dgm:t>
        <a:bodyPr/>
        <a:lstStyle/>
        <a:p>
          <a:r>
            <a:rPr lang="uk-UA" dirty="0"/>
            <a:t>На паралелі 2 групи</a:t>
          </a:r>
        </a:p>
      </dgm:t>
    </dgm:pt>
    <dgm:pt modelId="{57452386-8629-477A-9D74-893A21CBE7BE}" type="parTrans" cxnId="{7444E35C-62EF-4018-BE60-ED62FB7D668C}">
      <dgm:prSet/>
      <dgm:spPr/>
      <dgm:t>
        <a:bodyPr/>
        <a:lstStyle/>
        <a:p>
          <a:endParaRPr lang="uk-UA"/>
        </a:p>
      </dgm:t>
    </dgm:pt>
    <dgm:pt modelId="{34713D5F-ADD3-417B-A0BD-25436A84DC01}" type="sibTrans" cxnId="{7444E35C-62EF-4018-BE60-ED62FB7D668C}">
      <dgm:prSet/>
      <dgm:spPr/>
      <dgm:t>
        <a:bodyPr/>
        <a:lstStyle/>
        <a:p>
          <a:endParaRPr lang="uk-UA"/>
        </a:p>
      </dgm:t>
    </dgm:pt>
    <dgm:pt modelId="{768A30B5-93D7-4711-AD97-257782BEE6A6}" type="pres">
      <dgm:prSet presAssocID="{AD5CE2EA-EA11-412B-B137-51ACF0257AE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AAE2928F-EEEF-4795-838A-D0A02FE00B6F}" type="pres">
      <dgm:prSet presAssocID="{AD5CE2EA-EA11-412B-B137-51ACF0257AE9}" presName="Name1" presStyleCnt="0"/>
      <dgm:spPr/>
    </dgm:pt>
    <dgm:pt modelId="{ED247CC2-299B-4E61-9DF8-BA8C4982E746}" type="pres">
      <dgm:prSet presAssocID="{AD5CE2EA-EA11-412B-B137-51ACF0257AE9}" presName="cycle" presStyleCnt="0"/>
      <dgm:spPr/>
    </dgm:pt>
    <dgm:pt modelId="{A75B0459-6706-4339-B6CD-F780D26C1DAE}" type="pres">
      <dgm:prSet presAssocID="{AD5CE2EA-EA11-412B-B137-51ACF0257AE9}" presName="srcNode" presStyleLbl="node1" presStyleIdx="0" presStyleCnt="4"/>
      <dgm:spPr/>
    </dgm:pt>
    <dgm:pt modelId="{D4404FFD-84E2-4341-8BFB-599577C24129}" type="pres">
      <dgm:prSet presAssocID="{AD5CE2EA-EA11-412B-B137-51ACF0257AE9}" presName="conn" presStyleLbl="parChTrans1D2" presStyleIdx="0" presStyleCnt="1"/>
      <dgm:spPr/>
      <dgm:t>
        <a:bodyPr/>
        <a:lstStyle/>
        <a:p>
          <a:endParaRPr lang="ru-RU"/>
        </a:p>
      </dgm:t>
    </dgm:pt>
    <dgm:pt modelId="{4D907DC4-FCD7-4194-9AD0-84071559D2B7}" type="pres">
      <dgm:prSet presAssocID="{AD5CE2EA-EA11-412B-B137-51ACF0257AE9}" presName="extraNode" presStyleLbl="node1" presStyleIdx="0" presStyleCnt="4"/>
      <dgm:spPr/>
    </dgm:pt>
    <dgm:pt modelId="{02B0E62B-BC15-4DD9-A8CE-2B04FE75C7DD}" type="pres">
      <dgm:prSet presAssocID="{AD5CE2EA-EA11-412B-B137-51ACF0257AE9}" presName="dstNode" presStyleLbl="node1" presStyleIdx="0" presStyleCnt="4"/>
      <dgm:spPr/>
    </dgm:pt>
    <dgm:pt modelId="{7630DC58-BF07-424C-882D-EF97BB5A4B49}" type="pres">
      <dgm:prSet presAssocID="{263AD273-291F-4118-84C2-078C1B3CD033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5C369A-9BD9-43BD-9AE0-C9CCC1A3E7AE}" type="pres">
      <dgm:prSet presAssocID="{263AD273-291F-4118-84C2-078C1B3CD033}" presName="accent_1" presStyleCnt="0"/>
      <dgm:spPr/>
    </dgm:pt>
    <dgm:pt modelId="{024451D4-9559-4E9C-AEEA-F33982E9F289}" type="pres">
      <dgm:prSet presAssocID="{263AD273-291F-4118-84C2-078C1B3CD033}" presName="accentRepeatNode" presStyleLbl="solidFgAcc1" presStyleIdx="0" presStyleCnt="4"/>
      <dgm:spPr/>
    </dgm:pt>
    <dgm:pt modelId="{EFFAB85E-89E2-48E0-A47C-CCEDC333593A}" type="pres">
      <dgm:prSet presAssocID="{3B543077-0788-4F7D-9E9C-66194E972401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8DB081-36E6-45DC-887D-51320152CF9F}" type="pres">
      <dgm:prSet presAssocID="{3B543077-0788-4F7D-9E9C-66194E972401}" presName="accent_2" presStyleCnt="0"/>
      <dgm:spPr/>
    </dgm:pt>
    <dgm:pt modelId="{6D3CF64B-3048-4D7E-A16B-1E98131E77BD}" type="pres">
      <dgm:prSet presAssocID="{3B543077-0788-4F7D-9E9C-66194E972401}" presName="accentRepeatNode" presStyleLbl="solidFgAcc1" presStyleIdx="1" presStyleCnt="4"/>
      <dgm:spPr/>
    </dgm:pt>
    <dgm:pt modelId="{EE0EEB5A-4E7C-4531-8479-64EA22470B39}" type="pres">
      <dgm:prSet presAssocID="{5CD0F00B-4C71-4730-B737-3CF37F391EDB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EBAE9A-DE13-4714-8CA8-CBCC6DB58BE6}" type="pres">
      <dgm:prSet presAssocID="{5CD0F00B-4C71-4730-B737-3CF37F391EDB}" presName="accent_3" presStyleCnt="0"/>
      <dgm:spPr/>
    </dgm:pt>
    <dgm:pt modelId="{F9792F45-BA19-4F4B-A806-77A78B024596}" type="pres">
      <dgm:prSet presAssocID="{5CD0F00B-4C71-4730-B737-3CF37F391EDB}" presName="accentRepeatNode" presStyleLbl="solidFgAcc1" presStyleIdx="2" presStyleCnt="4"/>
      <dgm:spPr/>
    </dgm:pt>
    <dgm:pt modelId="{3F64095F-2288-417A-B8C3-C9224AB41EA6}" type="pres">
      <dgm:prSet presAssocID="{6B842DF1-E12A-4281-918E-EA012CAF1D71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60222D-79A2-4040-B9DB-F75AC13F58A0}" type="pres">
      <dgm:prSet presAssocID="{6B842DF1-E12A-4281-918E-EA012CAF1D71}" presName="accent_4" presStyleCnt="0"/>
      <dgm:spPr/>
    </dgm:pt>
    <dgm:pt modelId="{095E04D0-89B3-42C6-98DA-D61E4087D190}" type="pres">
      <dgm:prSet presAssocID="{6B842DF1-E12A-4281-918E-EA012CAF1D71}" presName="accentRepeatNode" presStyleLbl="solidFgAcc1" presStyleIdx="3" presStyleCnt="4"/>
      <dgm:spPr/>
    </dgm:pt>
  </dgm:ptLst>
  <dgm:cxnLst>
    <dgm:cxn modelId="{9D9E28C2-D9D2-4773-A014-CA096E60F744}" type="presOf" srcId="{AD5CE2EA-EA11-412B-B137-51ACF0257AE9}" destId="{768A30B5-93D7-4711-AD97-257782BEE6A6}" srcOrd="0" destOrd="0" presId="urn:microsoft.com/office/officeart/2008/layout/VerticalCurvedList"/>
    <dgm:cxn modelId="{F409699D-5CF5-4FF4-BE96-994F15C9E6E0}" srcId="{AD5CE2EA-EA11-412B-B137-51ACF0257AE9}" destId="{263AD273-291F-4118-84C2-078C1B3CD033}" srcOrd="0" destOrd="0" parTransId="{04E6559B-4C46-4262-A04F-547057589291}" sibTransId="{02D5737D-0F0B-4306-9DE1-A39782D89186}"/>
    <dgm:cxn modelId="{7444E35C-62EF-4018-BE60-ED62FB7D668C}" srcId="{AD5CE2EA-EA11-412B-B137-51ACF0257AE9}" destId="{6B842DF1-E12A-4281-918E-EA012CAF1D71}" srcOrd="3" destOrd="0" parTransId="{57452386-8629-477A-9D74-893A21CBE7BE}" sibTransId="{34713D5F-ADD3-417B-A0BD-25436A84DC01}"/>
    <dgm:cxn modelId="{8E802E84-F96A-40A1-8AF3-6CAA77745D09}" type="presOf" srcId="{263AD273-291F-4118-84C2-078C1B3CD033}" destId="{7630DC58-BF07-424C-882D-EF97BB5A4B49}" srcOrd="0" destOrd="0" presId="urn:microsoft.com/office/officeart/2008/layout/VerticalCurvedList"/>
    <dgm:cxn modelId="{2B91ED05-DC01-4FE4-9B93-707DD23E5DE0}" type="presOf" srcId="{02D5737D-0F0B-4306-9DE1-A39782D89186}" destId="{D4404FFD-84E2-4341-8BFB-599577C24129}" srcOrd="0" destOrd="0" presId="urn:microsoft.com/office/officeart/2008/layout/VerticalCurvedList"/>
    <dgm:cxn modelId="{98E4CA8B-5AD8-4C80-9B1A-204BF0FED3BA}" srcId="{AD5CE2EA-EA11-412B-B137-51ACF0257AE9}" destId="{5CD0F00B-4C71-4730-B737-3CF37F391EDB}" srcOrd="2" destOrd="0" parTransId="{E55E3C62-5481-448D-9F33-19760B2578B0}" sibTransId="{A998E7E7-C22B-4168-B129-9EED41F43C49}"/>
    <dgm:cxn modelId="{806D4E86-DC5B-4435-B116-FB40C55FD09D}" type="presOf" srcId="{6B842DF1-E12A-4281-918E-EA012CAF1D71}" destId="{3F64095F-2288-417A-B8C3-C9224AB41EA6}" srcOrd="0" destOrd="0" presId="urn:microsoft.com/office/officeart/2008/layout/VerticalCurvedList"/>
    <dgm:cxn modelId="{73C8778B-89BA-4CDE-BFE7-2E75B07A33AF}" type="presOf" srcId="{3B543077-0788-4F7D-9E9C-66194E972401}" destId="{EFFAB85E-89E2-48E0-A47C-CCEDC333593A}" srcOrd="0" destOrd="0" presId="urn:microsoft.com/office/officeart/2008/layout/VerticalCurvedList"/>
    <dgm:cxn modelId="{A091A4D0-1714-46C5-89CE-43A33E5D1A41}" srcId="{AD5CE2EA-EA11-412B-B137-51ACF0257AE9}" destId="{3B543077-0788-4F7D-9E9C-66194E972401}" srcOrd="1" destOrd="0" parTransId="{BB925608-730D-468F-9347-8AE91C14AF7E}" sibTransId="{8A9C8B78-0F0D-4138-9BCC-06550FE494F1}"/>
    <dgm:cxn modelId="{6D0E55FC-2F54-4514-9CB6-F0EF652E5FCC}" type="presOf" srcId="{5CD0F00B-4C71-4730-B737-3CF37F391EDB}" destId="{EE0EEB5A-4E7C-4531-8479-64EA22470B39}" srcOrd="0" destOrd="0" presId="urn:microsoft.com/office/officeart/2008/layout/VerticalCurvedList"/>
    <dgm:cxn modelId="{FD178164-EC7B-4F17-8EFE-D2095BC958DA}" type="presParOf" srcId="{768A30B5-93D7-4711-AD97-257782BEE6A6}" destId="{AAE2928F-EEEF-4795-838A-D0A02FE00B6F}" srcOrd="0" destOrd="0" presId="urn:microsoft.com/office/officeart/2008/layout/VerticalCurvedList"/>
    <dgm:cxn modelId="{8441AA1C-AE14-4A3D-A182-FC65F337F0F6}" type="presParOf" srcId="{AAE2928F-EEEF-4795-838A-D0A02FE00B6F}" destId="{ED247CC2-299B-4E61-9DF8-BA8C4982E746}" srcOrd="0" destOrd="0" presId="urn:microsoft.com/office/officeart/2008/layout/VerticalCurvedList"/>
    <dgm:cxn modelId="{3BF54D41-4A0E-4E6B-A345-C2963FB64863}" type="presParOf" srcId="{ED247CC2-299B-4E61-9DF8-BA8C4982E746}" destId="{A75B0459-6706-4339-B6CD-F780D26C1DAE}" srcOrd="0" destOrd="0" presId="urn:microsoft.com/office/officeart/2008/layout/VerticalCurvedList"/>
    <dgm:cxn modelId="{73650BC0-52EA-4AA3-8D11-0A47638C8B73}" type="presParOf" srcId="{ED247CC2-299B-4E61-9DF8-BA8C4982E746}" destId="{D4404FFD-84E2-4341-8BFB-599577C24129}" srcOrd="1" destOrd="0" presId="urn:microsoft.com/office/officeart/2008/layout/VerticalCurvedList"/>
    <dgm:cxn modelId="{9828391A-2C16-4376-8955-B852DACB2A71}" type="presParOf" srcId="{ED247CC2-299B-4E61-9DF8-BA8C4982E746}" destId="{4D907DC4-FCD7-4194-9AD0-84071559D2B7}" srcOrd="2" destOrd="0" presId="urn:microsoft.com/office/officeart/2008/layout/VerticalCurvedList"/>
    <dgm:cxn modelId="{244FCF59-FC58-4CC8-950F-FF742192A199}" type="presParOf" srcId="{ED247CC2-299B-4E61-9DF8-BA8C4982E746}" destId="{02B0E62B-BC15-4DD9-A8CE-2B04FE75C7DD}" srcOrd="3" destOrd="0" presId="urn:microsoft.com/office/officeart/2008/layout/VerticalCurvedList"/>
    <dgm:cxn modelId="{2E8D1782-48EF-47B3-B12C-F36576170A7D}" type="presParOf" srcId="{AAE2928F-EEEF-4795-838A-D0A02FE00B6F}" destId="{7630DC58-BF07-424C-882D-EF97BB5A4B49}" srcOrd="1" destOrd="0" presId="urn:microsoft.com/office/officeart/2008/layout/VerticalCurvedList"/>
    <dgm:cxn modelId="{20B5F45F-F67D-48FC-B610-3032DA4CFB4A}" type="presParOf" srcId="{AAE2928F-EEEF-4795-838A-D0A02FE00B6F}" destId="{EE5C369A-9BD9-43BD-9AE0-C9CCC1A3E7AE}" srcOrd="2" destOrd="0" presId="urn:microsoft.com/office/officeart/2008/layout/VerticalCurvedList"/>
    <dgm:cxn modelId="{D5362879-127C-491F-9FAE-B0D5889ADB94}" type="presParOf" srcId="{EE5C369A-9BD9-43BD-9AE0-C9CCC1A3E7AE}" destId="{024451D4-9559-4E9C-AEEA-F33982E9F289}" srcOrd="0" destOrd="0" presId="urn:microsoft.com/office/officeart/2008/layout/VerticalCurvedList"/>
    <dgm:cxn modelId="{77432357-90EA-4025-A9AB-9A13F44ECD99}" type="presParOf" srcId="{AAE2928F-EEEF-4795-838A-D0A02FE00B6F}" destId="{EFFAB85E-89E2-48E0-A47C-CCEDC333593A}" srcOrd="3" destOrd="0" presId="urn:microsoft.com/office/officeart/2008/layout/VerticalCurvedList"/>
    <dgm:cxn modelId="{487A937E-6985-46D4-B9DD-1950A904E098}" type="presParOf" srcId="{AAE2928F-EEEF-4795-838A-D0A02FE00B6F}" destId="{9F8DB081-36E6-45DC-887D-51320152CF9F}" srcOrd="4" destOrd="0" presId="urn:microsoft.com/office/officeart/2008/layout/VerticalCurvedList"/>
    <dgm:cxn modelId="{F97C896B-5BFE-477C-BD86-056F1D89F7FE}" type="presParOf" srcId="{9F8DB081-36E6-45DC-887D-51320152CF9F}" destId="{6D3CF64B-3048-4D7E-A16B-1E98131E77BD}" srcOrd="0" destOrd="0" presId="urn:microsoft.com/office/officeart/2008/layout/VerticalCurvedList"/>
    <dgm:cxn modelId="{DA520D76-283B-4D1D-BABF-C7F7AFA9960D}" type="presParOf" srcId="{AAE2928F-EEEF-4795-838A-D0A02FE00B6F}" destId="{EE0EEB5A-4E7C-4531-8479-64EA22470B39}" srcOrd="5" destOrd="0" presId="urn:microsoft.com/office/officeart/2008/layout/VerticalCurvedList"/>
    <dgm:cxn modelId="{F7B63ABE-6862-4DA6-8999-89CE3BF4CB47}" type="presParOf" srcId="{AAE2928F-EEEF-4795-838A-D0A02FE00B6F}" destId="{F3EBAE9A-DE13-4714-8CA8-CBCC6DB58BE6}" srcOrd="6" destOrd="0" presId="urn:microsoft.com/office/officeart/2008/layout/VerticalCurvedList"/>
    <dgm:cxn modelId="{21876E93-45D6-4E23-9940-36CF5EF1C047}" type="presParOf" srcId="{F3EBAE9A-DE13-4714-8CA8-CBCC6DB58BE6}" destId="{F9792F45-BA19-4F4B-A806-77A78B024596}" srcOrd="0" destOrd="0" presId="urn:microsoft.com/office/officeart/2008/layout/VerticalCurvedList"/>
    <dgm:cxn modelId="{D4632E8F-7BC5-4F11-80E9-D0DF6F18DAD5}" type="presParOf" srcId="{AAE2928F-EEEF-4795-838A-D0A02FE00B6F}" destId="{3F64095F-2288-417A-B8C3-C9224AB41EA6}" srcOrd="7" destOrd="0" presId="urn:microsoft.com/office/officeart/2008/layout/VerticalCurvedList"/>
    <dgm:cxn modelId="{92B6E1EF-7DE4-438E-BFDF-656F2B1FB4C2}" type="presParOf" srcId="{AAE2928F-EEEF-4795-838A-D0A02FE00B6F}" destId="{2760222D-79A2-4040-B9DB-F75AC13F58A0}" srcOrd="8" destOrd="0" presId="urn:microsoft.com/office/officeart/2008/layout/VerticalCurvedList"/>
    <dgm:cxn modelId="{B437BE22-F828-40C9-A037-DDA541B24664}" type="presParOf" srcId="{2760222D-79A2-4040-B9DB-F75AC13F58A0}" destId="{095E04D0-89B3-42C6-98DA-D61E4087D19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404FFD-84E2-4341-8BFB-599577C24129}">
      <dsp:nvSpPr>
        <dsp:cNvPr id="0" name=""/>
        <dsp:cNvSpPr/>
      </dsp:nvSpPr>
      <dsp:spPr>
        <a:xfrm>
          <a:off x="-5294932" y="-810917"/>
          <a:ext cx="6305074" cy="6305074"/>
        </a:xfrm>
        <a:prstGeom prst="blockArc">
          <a:avLst>
            <a:gd name="adj1" fmla="val 18900000"/>
            <a:gd name="adj2" fmla="val 2700000"/>
            <a:gd name="adj3" fmla="val 343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30DC58-BF07-424C-882D-EF97BB5A4B49}">
      <dsp:nvSpPr>
        <dsp:cNvPr id="0" name=""/>
        <dsp:cNvSpPr/>
      </dsp:nvSpPr>
      <dsp:spPr>
        <a:xfrm>
          <a:off x="528868" y="360047"/>
          <a:ext cx="4922325" cy="72046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873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/>
            <a:t>На паралелі 8 груп</a:t>
          </a:r>
        </a:p>
      </dsp:txBody>
      <dsp:txXfrm>
        <a:off x="528868" y="360047"/>
        <a:ext cx="4922325" cy="720469"/>
      </dsp:txXfrm>
    </dsp:sp>
    <dsp:sp modelId="{024451D4-9559-4E9C-AEEA-F33982E9F289}">
      <dsp:nvSpPr>
        <dsp:cNvPr id="0" name=""/>
        <dsp:cNvSpPr/>
      </dsp:nvSpPr>
      <dsp:spPr>
        <a:xfrm>
          <a:off x="78574" y="269988"/>
          <a:ext cx="900587" cy="9005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FAB85E-89E2-48E0-A47C-CCEDC333593A}">
      <dsp:nvSpPr>
        <dsp:cNvPr id="0" name=""/>
        <dsp:cNvSpPr/>
      </dsp:nvSpPr>
      <dsp:spPr>
        <a:xfrm>
          <a:off x="941929" y="1440939"/>
          <a:ext cx="4509263" cy="720469"/>
        </a:xfrm>
        <a:prstGeom prst="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873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/>
            <a:t>На паралелі 5 груп</a:t>
          </a:r>
        </a:p>
      </dsp:txBody>
      <dsp:txXfrm>
        <a:off x="941929" y="1440939"/>
        <a:ext cx="4509263" cy="720469"/>
      </dsp:txXfrm>
    </dsp:sp>
    <dsp:sp modelId="{6D3CF64B-3048-4D7E-A16B-1E98131E77BD}">
      <dsp:nvSpPr>
        <dsp:cNvPr id="0" name=""/>
        <dsp:cNvSpPr/>
      </dsp:nvSpPr>
      <dsp:spPr>
        <a:xfrm>
          <a:off x="491636" y="1350880"/>
          <a:ext cx="900587" cy="9005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0EEB5A-4E7C-4531-8479-64EA22470B39}">
      <dsp:nvSpPr>
        <dsp:cNvPr id="0" name=""/>
        <dsp:cNvSpPr/>
      </dsp:nvSpPr>
      <dsp:spPr>
        <a:xfrm>
          <a:off x="941929" y="2521831"/>
          <a:ext cx="4509263" cy="720469"/>
        </a:xfrm>
        <a:prstGeom prst="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873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/>
            <a:t>На паралелі 3 групи</a:t>
          </a:r>
        </a:p>
      </dsp:txBody>
      <dsp:txXfrm>
        <a:off x="941929" y="2521831"/>
        <a:ext cx="4509263" cy="720469"/>
      </dsp:txXfrm>
    </dsp:sp>
    <dsp:sp modelId="{F9792F45-BA19-4F4B-A806-77A78B024596}">
      <dsp:nvSpPr>
        <dsp:cNvPr id="0" name=""/>
        <dsp:cNvSpPr/>
      </dsp:nvSpPr>
      <dsp:spPr>
        <a:xfrm>
          <a:off x="491636" y="2431772"/>
          <a:ext cx="900587" cy="9005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64095F-2288-417A-B8C3-C9224AB41EA6}">
      <dsp:nvSpPr>
        <dsp:cNvPr id="0" name=""/>
        <dsp:cNvSpPr/>
      </dsp:nvSpPr>
      <dsp:spPr>
        <a:xfrm>
          <a:off x="528868" y="3602722"/>
          <a:ext cx="4922325" cy="720469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873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/>
            <a:t>На паралелі 2 групи</a:t>
          </a:r>
        </a:p>
      </dsp:txBody>
      <dsp:txXfrm>
        <a:off x="528868" y="3602722"/>
        <a:ext cx="4922325" cy="720469"/>
      </dsp:txXfrm>
    </dsp:sp>
    <dsp:sp modelId="{095E04D0-89B3-42C6-98DA-D61E4087D190}">
      <dsp:nvSpPr>
        <dsp:cNvPr id="0" name=""/>
        <dsp:cNvSpPr/>
      </dsp:nvSpPr>
      <dsp:spPr>
        <a:xfrm>
          <a:off x="78574" y="3512664"/>
          <a:ext cx="900587" cy="9005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0.64897</cdr:x>
      <cdr:y>0.59158</cdr:y>
    </cdr:from>
    <cdr:to>
      <cdr:x>0.66316</cdr:x>
      <cdr:y>0.60897</cdr:y>
    </cdr:to>
    <cdr:sp macro="" textlink="">
      <cdr:nvSpPr>
        <cdr:cNvPr id="251" name="Равнобедренный треугольник 1"/>
        <cdr:cNvSpPr/>
      </cdr:nvSpPr>
      <cdr:spPr>
        <a:xfrm xmlns:a="http://schemas.openxmlformats.org/drawingml/2006/main">
          <a:off x="7404120" y="4445280"/>
          <a:ext cx="162000" cy="130680"/>
        </a:xfrm>
        <a:prstGeom xmlns:a="http://schemas.openxmlformats.org/drawingml/2006/main" prst="triangle">
          <a:avLst>
            <a:gd name="adj" fmla="val 50000"/>
          </a:avLst>
        </a:prstGeom>
        <a:solidFill xmlns:a="http://schemas.openxmlformats.org/drawingml/2006/main">
          <a:schemeClr val="accent5">
            <a:lumMod val="75000"/>
          </a:schemeClr>
        </a:solidFill>
        <a:ln xmlns:a="http://schemas.openxmlformats.org/drawingml/2006/main">
          <a:solidFill>
            <a:srgbClr val="203864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/>
      </cdr:style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2238" y="882650"/>
            <a:ext cx="7737476" cy="435292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uk-UA" sz="4400" b="0" strike="noStrike" spc="-1">
                <a:latin typeface="Arial"/>
              </a:rPr>
              <a:t>Для переміщення сторінки клацніть мишею</a:t>
            </a: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749350" y="5514073"/>
            <a:ext cx="5994443" cy="522365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uk-UA" sz="2000" b="0" strike="noStrike" spc="-1">
                <a:latin typeface="Arial"/>
              </a:rPr>
              <a:t>Для редагування формату приміток клацніть мишею</a:t>
            </a:r>
          </a:p>
        </p:txBody>
      </p:sp>
      <p:sp>
        <p:nvSpPr>
          <p:cNvPr id="11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51822" cy="58005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uk-UA" sz="1400" b="0" strike="noStrike" spc="-1">
                <a:latin typeface="Times New Roman"/>
              </a:rPr>
              <a:t>&lt;верхній колонтитул&gt;</a:t>
            </a:r>
          </a:p>
        </p:txBody>
      </p:sp>
      <p:sp>
        <p:nvSpPr>
          <p:cNvPr id="117" name="PlaceHolder 4"/>
          <p:cNvSpPr>
            <a:spLocks noGrp="1"/>
          </p:cNvSpPr>
          <p:nvPr>
            <p:ph type="dt"/>
          </p:nvPr>
        </p:nvSpPr>
        <p:spPr>
          <a:xfrm>
            <a:off x="4241321" y="0"/>
            <a:ext cx="3251822" cy="58005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algn="r"/>
            <a:r>
              <a:rPr lang="uk-UA" sz="1400" b="0" strike="noStrike" spc="-1">
                <a:latin typeface="Times New Roman"/>
              </a:rPr>
              <a:t>&lt;дата/час&gt;</a:t>
            </a:r>
          </a:p>
        </p:txBody>
      </p:sp>
      <p:sp>
        <p:nvSpPr>
          <p:cNvPr id="118" name="PlaceHolder 5"/>
          <p:cNvSpPr>
            <a:spLocks noGrp="1"/>
          </p:cNvSpPr>
          <p:nvPr>
            <p:ph type="ftr"/>
          </p:nvPr>
        </p:nvSpPr>
        <p:spPr>
          <a:xfrm>
            <a:off x="0" y="11028538"/>
            <a:ext cx="3251822" cy="58005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uk-UA" sz="1400" b="0" strike="noStrike" spc="-1">
                <a:latin typeface="Times New Roman"/>
              </a:rPr>
              <a:t>&lt;нижній колонтитул&gt;</a:t>
            </a:r>
          </a:p>
        </p:txBody>
      </p:sp>
      <p:sp>
        <p:nvSpPr>
          <p:cNvPr id="119" name="PlaceHolder 6"/>
          <p:cNvSpPr>
            <a:spLocks noGrp="1"/>
          </p:cNvSpPr>
          <p:nvPr>
            <p:ph type="sldNum"/>
          </p:nvPr>
        </p:nvSpPr>
        <p:spPr>
          <a:xfrm>
            <a:off x="4241321" y="11028538"/>
            <a:ext cx="3251822" cy="58005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/>
            <a:fld id="{0DEEA91F-E68E-4E84-A631-9E49FD4EADD4}" type="slidenum">
              <a:rPr lang="uk-UA" sz="1400" b="0" strike="noStrike" spc="-1">
                <a:latin typeface="Times New Roman"/>
              </a:rPr>
              <a:t>‹#›</a:t>
            </a:fld>
            <a:endParaRPr lang="uk-UA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-120650" y="882650"/>
            <a:ext cx="7734300" cy="4351338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DEEA91F-E68E-4E84-A631-9E49FD4EADD4}" type="slidenum">
              <a:rPr lang="uk-UA" sz="1400" b="0" strike="noStrike" spc="-1" smtClean="0">
                <a:latin typeface="Times New Roman"/>
              </a:rPr>
              <a:t>5</a:t>
            </a:fld>
            <a:endParaRPr lang="uk-UA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95164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49950" cy="3348038"/>
          </a:xfrm>
          <a:prstGeom prst="rect">
            <a:avLst/>
          </a:prstGeom>
          <a:ln w="0">
            <a:noFill/>
          </a:ln>
        </p:spPr>
      </p:sp>
      <p:sp>
        <p:nvSpPr>
          <p:cNvPr id="527" name="PlaceHolder 2"/>
          <p:cNvSpPr>
            <a:spLocks noGrp="1"/>
          </p:cNvSpPr>
          <p:nvPr>
            <p:ph type="body"/>
          </p:nvPr>
        </p:nvSpPr>
        <p:spPr>
          <a:xfrm>
            <a:off x="679768" y="4778056"/>
            <a:ext cx="5435642" cy="390640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uk-UA" sz="2000" b="0" strike="noStrike" spc="-1">
              <a:latin typeface="Arial"/>
            </a:endParaRPr>
          </a:p>
        </p:txBody>
      </p:sp>
      <p:sp>
        <p:nvSpPr>
          <p:cNvPr id="528" name="PlaceHolder 3"/>
          <p:cNvSpPr>
            <a:spLocks noGrp="1"/>
          </p:cNvSpPr>
          <p:nvPr>
            <p:ph type="sldNum"/>
          </p:nvPr>
        </p:nvSpPr>
        <p:spPr>
          <a:xfrm>
            <a:off x="3850589" y="9430250"/>
            <a:ext cx="2943161" cy="49523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02DCECE3-DD8F-4D75-8359-7BB05B8516E1}" type="slidenum">
              <a:rPr lang="uk-UA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15</a:t>
            </a:fld>
            <a:endParaRPr lang="uk-UA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120650" y="882650"/>
            <a:ext cx="7734300" cy="43513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DEEA91F-E68E-4E84-A631-9E49FD4EADD4}" type="slidenum">
              <a:rPr lang="uk-UA" sz="1400" b="0" strike="noStrike" spc="-1" smtClean="0">
                <a:latin typeface="Times New Roman"/>
              </a:rPr>
              <a:t>25</a:t>
            </a:fld>
            <a:endParaRPr lang="uk-UA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53772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-120650" y="882650"/>
            <a:ext cx="7734300" cy="4351338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DEEA91F-E68E-4E84-A631-9E49FD4EADD4}" type="slidenum">
              <a:rPr lang="uk-UA" sz="1400" b="0" strike="noStrike" spc="-1" smtClean="0">
                <a:latin typeface="Times New Roman"/>
              </a:rPr>
              <a:t>31</a:t>
            </a:fld>
            <a:endParaRPr lang="uk-UA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47866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080" cy="13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080" cy="13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080" cy="13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080" cy="13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080" cy="13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080" cy="13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080" cy="13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3080" cy="6134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080" cy="13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080" cy="13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080" cy="13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080" cy="13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080" cy="13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080" cy="13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080" cy="13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080" cy="13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080" cy="13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080" cy="13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080" cy="13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080" cy="13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3080" cy="6134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080" cy="13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080" cy="13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080" cy="13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080" cy="13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080" cy="13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080" cy="13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080" cy="13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080" cy="13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3080" cy="6134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080" cy="13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080" cy="13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080" cy="13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>
            <a:alphaModFix amt="19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uk-UA" sz="4400" b="0" strike="noStrike" spc="-1">
                <a:latin typeface="Arial"/>
              </a:rPr>
              <a:t>Для правки тексту заголовка клацніть мишею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3200" b="0" strike="noStrike" spc="-1">
                <a:latin typeface="Arial"/>
              </a:rPr>
              <a:t>Для редагування структури клацніть мишею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800" b="0" strike="noStrike" spc="-1">
                <a:latin typeface="Arial"/>
              </a:rPr>
              <a:t>Другий рівень структури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400" b="0" strike="noStrike" spc="-1">
                <a:latin typeface="Arial"/>
              </a:rPr>
              <a:t>Третій рівень структури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000" b="0" strike="noStrike" spc="-1">
                <a:latin typeface="Arial"/>
              </a:rPr>
              <a:t>Четвертий рівень структури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П'ятий рівень структури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Шостий рівень структури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Сьомий рівень структури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>
            <a:alphaModFix amt="19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uk-UA" sz="4400" b="0" strike="noStrike" spc="-1">
                <a:latin typeface="Arial"/>
              </a:rPr>
              <a:t>Для правки тексту заголовка клацніть мишею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3200" b="0" strike="noStrike" spc="-1">
                <a:latin typeface="Arial"/>
              </a:rPr>
              <a:t>Для редагування структури клацніть мишею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800" b="0" strike="noStrike" spc="-1">
                <a:latin typeface="Arial"/>
              </a:rPr>
              <a:t>Другий рівень структури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400" b="0" strike="noStrike" spc="-1">
                <a:latin typeface="Arial"/>
              </a:rPr>
              <a:t>Третій рівень структури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000" b="0" strike="noStrike" spc="-1">
                <a:latin typeface="Arial"/>
              </a:rPr>
              <a:t>Четвертий рівень структури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П'ятий рівень структури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Шостий рівень структури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Сьомий рівень структури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>
            <a:alphaModFix amt="19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080" cy="13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uk-UA" sz="1800" b="0" strike="noStrike" spc="-1">
                <a:latin typeface="Arial"/>
              </a:rPr>
              <a:t>Для правки тексту заголовка клацніть мишею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3200" b="0" strike="noStrike" spc="-1">
                <a:latin typeface="Arial"/>
              </a:rPr>
              <a:t>Для редагування структури клацніть мишею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800" b="0" strike="noStrike" spc="-1">
                <a:latin typeface="Arial"/>
              </a:rPr>
              <a:t>Другий рівень структури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400" b="0" strike="noStrike" spc="-1">
                <a:latin typeface="Arial"/>
              </a:rPr>
              <a:t>Третій рівень структури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000" b="0" strike="noStrike" spc="-1">
                <a:latin typeface="Arial"/>
              </a:rPr>
              <a:t>Четвертий рівень структури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П'ятий рівень структури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Шостий рівень структури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Сьомий рівень структури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04785D-DC9F-3F69-8E80-184090B8AD54}"/>
              </a:ext>
            </a:extLst>
          </p:cNvPr>
          <p:cNvSpPr txBox="1"/>
          <p:nvPr/>
        </p:nvSpPr>
        <p:spPr>
          <a:xfrm>
            <a:off x="1012722" y="1700980"/>
            <a:ext cx="107171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dirty="0"/>
              <a:t>Обговорення Плану реорганізації мережі закладів освіти Сумської міської територіальної громади на 2024-2028 роки</a:t>
            </a:r>
            <a:endParaRPr lang="en-US" sz="4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06F62D-2194-0ABA-8185-DC9370E35939}"/>
              </a:ext>
            </a:extLst>
          </p:cNvPr>
          <p:cNvSpPr txBox="1"/>
          <p:nvPr/>
        </p:nvSpPr>
        <p:spPr>
          <a:xfrm>
            <a:off x="8160774" y="5288340"/>
            <a:ext cx="38837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3200" dirty="0"/>
          </a:p>
          <a:p>
            <a:r>
              <a:rPr lang="uk-UA" sz="3200" dirty="0"/>
              <a:t>05 липня 2024 року</a:t>
            </a:r>
            <a:endParaRPr lang="en-US" sz="3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5B5C7E-4FB1-FCDC-9946-0B223F31B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18" y="-126769"/>
            <a:ext cx="1501207" cy="16616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96DA97-14C0-E2AD-9935-77AB2C1D5E59}"/>
              </a:ext>
            </a:extLst>
          </p:cNvPr>
          <p:cNvSpPr txBox="1"/>
          <p:nvPr/>
        </p:nvSpPr>
        <p:spPr>
          <a:xfrm>
            <a:off x="9379974" y="442451"/>
            <a:ext cx="25072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dirty="0">
                <a:solidFill>
                  <a:srgbClr val="00B0F0"/>
                </a:solidFill>
                <a:latin typeface="Gabriola" panose="04040605051002020D02" pitchFamily="82" charset="0"/>
              </a:rPr>
              <a:t>С</a:t>
            </a:r>
            <a:r>
              <a:rPr lang="uk-UA" sz="1200" dirty="0">
                <a:solidFill>
                  <a:srgbClr val="00B0F0"/>
                </a:solidFill>
                <a:latin typeface="Gabriola" panose="04040605051002020D02" pitchFamily="82" charset="0"/>
              </a:rPr>
              <a:t>●●</a:t>
            </a:r>
            <a:r>
              <a:rPr lang="uk-UA" sz="2800" dirty="0">
                <a:solidFill>
                  <a:srgbClr val="00B0F0"/>
                </a:solidFill>
                <a:latin typeface="Gabriola" panose="04040605051002020D02" pitchFamily="82" charset="0"/>
              </a:rPr>
              <a:t>У</a:t>
            </a:r>
            <a:r>
              <a:rPr lang="uk-UA" sz="1200" dirty="0">
                <a:solidFill>
                  <a:srgbClr val="00B0F0"/>
                </a:solidFill>
                <a:latin typeface="Gabriola" panose="04040605051002020D02" pitchFamily="82" charset="0"/>
              </a:rPr>
              <a:t>●●</a:t>
            </a:r>
            <a:r>
              <a:rPr lang="uk-UA" sz="2800" dirty="0">
                <a:solidFill>
                  <a:srgbClr val="00B0F0"/>
                </a:solidFill>
                <a:latin typeface="Gabriola" panose="04040605051002020D02" pitchFamily="82" charset="0"/>
              </a:rPr>
              <a:t>М</a:t>
            </a:r>
            <a:r>
              <a:rPr lang="uk-UA" sz="1200" dirty="0">
                <a:solidFill>
                  <a:srgbClr val="00B0F0"/>
                </a:solidFill>
                <a:latin typeface="Gabriola" panose="04040605051002020D02" pitchFamily="82" charset="0"/>
              </a:rPr>
              <a:t>●●</a:t>
            </a:r>
            <a:r>
              <a:rPr lang="uk-UA" sz="2800" dirty="0">
                <a:solidFill>
                  <a:srgbClr val="00B0F0"/>
                </a:solidFill>
                <a:latin typeface="Gabriola" panose="04040605051002020D02" pitchFamily="82" charset="0"/>
              </a:rPr>
              <a:t>И</a:t>
            </a:r>
          </a:p>
        </p:txBody>
      </p:sp>
    </p:spTree>
    <p:extLst>
      <p:ext uri="{BB962C8B-B14F-4D97-AF65-F5344CB8AC3E}">
        <p14:creationId xmlns:p14="http://schemas.microsoft.com/office/powerpoint/2010/main" val="1099160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713ADD-72C7-2DAB-2149-086CD2EBA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EB8271-99F2-9F02-708F-63A050D36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0569B736-FBC0-D7C7-4E91-15AA1F847D9D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1002297" y="678426"/>
            <a:ext cx="486514" cy="58993"/>
          </a:xfrm>
        </p:spPr>
        <p:txBody>
          <a:bodyPr/>
          <a:lstStyle/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162056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Группа 32"/>
          <p:cNvGrpSpPr/>
          <p:nvPr/>
        </p:nvGrpSpPr>
        <p:grpSpPr>
          <a:xfrm>
            <a:off x="2059560" y="2307600"/>
            <a:ext cx="8330040" cy="4547880"/>
            <a:chOff x="2059560" y="2307600"/>
            <a:chExt cx="8330040" cy="4547880"/>
          </a:xfrm>
        </p:grpSpPr>
        <p:pic>
          <p:nvPicPr>
            <p:cNvPr id="218" name="Рисунок 1"/>
            <p:cNvPicPr/>
            <p:nvPr/>
          </p:nvPicPr>
          <p:blipFill>
            <a:blip r:embed="rId2"/>
            <a:stretch/>
          </p:blipFill>
          <p:spPr>
            <a:xfrm>
              <a:off x="2263680" y="2307600"/>
              <a:ext cx="8125920" cy="4547880"/>
            </a:xfrm>
            <a:prstGeom prst="rect">
              <a:avLst/>
            </a:prstGeom>
            <a:ln w="0">
              <a:noFill/>
            </a:ln>
          </p:spPr>
        </p:pic>
        <p:grpSp>
          <p:nvGrpSpPr>
            <p:cNvPr id="219" name="Группа 7"/>
            <p:cNvGrpSpPr/>
            <p:nvPr/>
          </p:nvGrpSpPr>
          <p:grpSpPr>
            <a:xfrm>
              <a:off x="2059560" y="3951000"/>
              <a:ext cx="1186200" cy="919080"/>
              <a:chOff x="2059560" y="3951000"/>
              <a:chExt cx="1186200" cy="919080"/>
            </a:xfrm>
          </p:grpSpPr>
          <p:sp>
            <p:nvSpPr>
              <p:cNvPr id="220" name="Овал 8"/>
              <p:cNvSpPr/>
              <p:nvPr/>
            </p:nvSpPr>
            <p:spPr>
              <a:xfrm rot="2217000">
                <a:off x="2124720" y="4016160"/>
                <a:ext cx="326880" cy="326520"/>
              </a:xfrm>
              <a:prstGeom prst="ellipse">
                <a:avLst/>
              </a:prstGeom>
              <a:noFill/>
              <a:ln w="50800">
                <a:solidFill>
                  <a:srgbClr val="43729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221" name="Овал 9"/>
              <p:cNvSpPr/>
              <p:nvPr/>
            </p:nvSpPr>
            <p:spPr>
              <a:xfrm rot="2217000">
                <a:off x="2853360" y="4477680"/>
                <a:ext cx="326880" cy="326520"/>
              </a:xfrm>
              <a:prstGeom prst="ellipse">
                <a:avLst/>
              </a:prstGeom>
              <a:solidFill>
                <a:srgbClr val="5B9BD5"/>
              </a:solidFill>
              <a:ln w="50800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222" name="Прямая соединительная линия 10"/>
              <p:cNvSpPr/>
              <p:nvPr/>
            </p:nvSpPr>
            <p:spPr>
              <a:xfrm>
                <a:off x="2421720" y="4277880"/>
                <a:ext cx="633240" cy="365400"/>
              </a:xfrm>
              <a:prstGeom prst="line">
                <a:avLst/>
              </a:prstGeom>
              <a:ln w="50800">
                <a:solidFill>
                  <a:srgbClr val="5B9BD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grpSp>
          <p:nvGrpSpPr>
            <p:cNvPr id="223" name="Группа 13"/>
            <p:cNvGrpSpPr/>
            <p:nvPr/>
          </p:nvGrpSpPr>
          <p:grpSpPr>
            <a:xfrm>
              <a:off x="3966840" y="2546640"/>
              <a:ext cx="822960" cy="1510200"/>
              <a:chOff x="3966840" y="2546640"/>
              <a:chExt cx="822960" cy="1510200"/>
            </a:xfrm>
          </p:grpSpPr>
          <p:sp>
            <p:nvSpPr>
              <p:cNvPr id="224" name="Овал 14"/>
              <p:cNvSpPr/>
              <p:nvPr/>
            </p:nvSpPr>
            <p:spPr>
              <a:xfrm rot="4425600">
                <a:off x="4006080" y="2585520"/>
                <a:ext cx="326520" cy="326880"/>
              </a:xfrm>
              <a:prstGeom prst="ellipse">
                <a:avLst/>
              </a:prstGeom>
              <a:noFill/>
              <a:ln w="50800">
                <a:solidFill>
                  <a:srgbClr val="43729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225" name="Овал 15"/>
              <p:cNvSpPr/>
              <p:nvPr/>
            </p:nvSpPr>
            <p:spPr>
              <a:xfrm rot="4425600">
                <a:off x="4423680" y="3690720"/>
                <a:ext cx="326520" cy="326880"/>
              </a:xfrm>
              <a:prstGeom prst="ellipse">
                <a:avLst/>
              </a:prstGeom>
              <a:solidFill>
                <a:srgbClr val="5B9BD5"/>
              </a:solidFill>
              <a:ln w="50800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226" name="Прямая соединительная линия 16"/>
              <p:cNvSpPr/>
              <p:nvPr/>
            </p:nvSpPr>
            <p:spPr>
              <a:xfrm>
                <a:off x="4215600" y="2909880"/>
                <a:ext cx="353160" cy="884160"/>
              </a:xfrm>
              <a:prstGeom prst="line">
                <a:avLst/>
              </a:prstGeom>
              <a:ln w="50800">
                <a:solidFill>
                  <a:srgbClr val="5B9BD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grpSp>
          <p:nvGrpSpPr>
            <p:cNvPr id="227" name="Группа 17"/>
            <p:cNvGrpSpPr/>
            <p:nvPr/>
          </p:nvGrpSpPr>
          <p:grpSpPr>
            <a:xfrm>
              <a:off x="6958080" y="2532600"/>
              <a:ext cx="975240" cy="1644120"/>
              <a:chOff x="6958080" y="2532600"/>
              <a:chExt cx="975240" cy="1644120"/>
            </a:xfrm>
          </p:grpSpPr>
          <p:sp>
            <p:nvSpPr>
              <p:cNvPr id="228" name="Овал 18"/>
              <p:cNvSpPr/>
              <p:nvPr/>
            </p:nvSpPr>
            <p:spPr>
              <a:xfrm rot="6750600">
                <a:off x="7556400" y="2582640"/>
                <a:ext cx="326520" cy="326880"/>
              </a:xfrm>
              <a:prstGeom prst="ellipse">
                <a:avLst/>
              </a:prstGeom>
              <a:noFill/>
              <a:ln w="50800">
                <a:solidFill>
                  <a:srgbClr val="43729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229" name="Овал 19"/>
              <p:cNvSpPr/>
              <p:nvPr/>
            </p:nvSpPr>
            <p:spPr>
              <a:xfrm rot="6750600">
                <a:off x="7008120" y="3799800"/>
                <a:ext cx="326520" cy="326880"/>
              </a:xfrm>
              <a:prstGeom prst="ellipse">
                <a:avLst/>
              </a:prstGeom>
              <a:solidFill>
                <a:srgbClr val="5B9BD5"/>
              </a:solidFill>
              <a:ln w="50800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230" name="Прямая соединительная линия 20"/>
              <p:cNvSpPr/>
              <p:nvPr/>
            </p:nvSpPr>
            <p:spPr>
              <a:xfrm flipH="1">
                <a:off x="7136640" y="2900160"/>
                <a:ext cx="519840" cy="1079640"/>
              </a:xfrm>
              <a:prstGeom prst="line">
                <a:avLst/>
              </a:prstGeom>
              <a:ln w="50800">
                <a:solidFill>
                  <a:srgbClr val="5B9BD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grpSp>
          <p:nvGrpSpPr>
            <p:cNvPr id="231" name="Группа 21"/>
            <p:cNvGrpSpPr/>
            <p:nvPr/>
          </p:nvGrpSpPr>
          <p:grpSpPr>
            <a:xfrm>
              <a:off x="8842320" y="4048560"/>
              <a:ext cx="1414800" cy="2292840"/>
              <a:chOff x="8842320" y="4048560"/>
              <a:chExt cx="1414800" cy="2292840"/>
            </a:xfrm>
          </p:grpSpPr>
          <p:sp>
            <p:nvSpPr>
              <p:cNvPr id="232" name="Овал 22"/>
              <p:cNvSpPr/>
              <p:nvPr/>
            </p:nvSpPr>
            <p:spPr>
              <a:xfrm rot="7531800">
                <a:off x="9865800" y="4113000"/>
                <a:ext cx="326520" cy="326880"/>
              </a:xfrm>
              <a:prstGeom prst="ellipse">
                <a:avLst/>
              </a:prstGeom>
              <a:noFill/>
              <a:ln w="50800">
                <a:solidFill>
                  <a:srgbClr val="43729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233" name="Овал 23"/>
              <p:cNvSpPr/>
              <p:nvPr/>
            </p:nvSpPr>
            <p:spPr>
              <a:xfrm rot="7531800">
                <a:off x="8906760" y="5950080"/>
                <a:ext cx="326520" cy="326880"/>
              </a:xfrm>
              <a:prstGeom prst="ellipse">
                <a:avLst/>
              </a:prstGeom>
              <a:solidFill>
                <a:srgbClr val="5B9BD5"/>
              </a:solidFill>
              <a:ln w="50800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234" name="Прямая соединительная линия 24"/>
              <p:cNvSpPr/>
              <p:nvPr/>
            </p:nvSpPr>
            <p:spPr>
              <a:xfrm flipH="1">
                <a:off x="9070560" y="4411800"/>
                <a:ext cx="862920" cy="1681920"/>
              </a:xfrm>
              <a:prstGeom prst="line">
                <a:avLst/>
              </a:prstGeom>
              <a:ln w="50800">
                <a:solidFill>
                  <a:srgbClr val="5B9BD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</p:grpSp>
      <p:sp>
        <p:nvSpPr>
          <p:cNvPr id="235" name="TextBox 33"/>
          <p:cNvSpPr/>
          <p:nvPr/>
        </p:nvSpPr>
        <p:spPr>
          <a:xfrm>
            <a:off x="179640" y="2444760"/>
            <a:ext cx="3221640" cy="1918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2400" b="0" strike="noStrike" spc="-1">
                <a:solidFill>
                  <a:srgbClr val="0070C0"/>
                </a:solidFill>
                <a:latin typeface="Calibri"/>
                <a:ea typeface="DejaVu Sans"/>
              </a:rPr>
              <a:t>Вибір профілю навчання — напряму</a:t>
            </a:r>
            <a:r>
              <a:rPr lang="uk-UA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, дисципліни якого учень вивчатиме поглиблено</a:t>
            </a:r>
            <a:endParaRPr lang="uk-UA" sz="2400" b="0" strike="noStrike" spc="-1">
              <a:latin typeface="Arial"/>
            </a:endParaRPr>
          </a:p>
        </p:txBody>
      </p:sp>
      <p:sp>
        <p:nvSpPr>
          <p:cNvPr id="236" name="TextBox 34"/>
          <p:cNvSpPr/>
          <p:nvPr/>
        </p:nvSpPr>
        <p:spPr>
          <a:xfrm>
            <a:off x="2032560" y="1078560"/>
            <a:ext cx="3576960" cy="155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2400" b="0" strike="noStrike" spc="-1">
                <a:solidFill>
                  <a:srgbClr val="0070C0"/>
                </a:solidFill>
                <a:latin typeface="Calibri"/>
                <a:ea typeface="DejaVu Sans"/>
              </a:rPr>
              <a:t>Вибір курсів у межах профілю — додаткові предмети / курси </a:t>
            </a:r>
            <a:r>
              <a:rPr lang="uk-UA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за обраним напрямом</a:t>
            </a:r>
            <a:endParaRPr lang="uk-UA" sz="2400" b="0" strike="noStrike" spc="-1">
              <a:latin typeface="Arial"/>
            </a:endParaRPr>
          </a:p>
        </p:txBody>
      </p:sp>
      <p:sp>
        <p:nvSpPr>
          <p:cNvPr id="237" name="TextBox 35"/>
          <p:cNvSpPr/>
          <p:nvPr/>
        </p:nvSpPr>
        <p:spPr>
          <a:xfrm>
            <a:off x="6028560" y="720000"/>
            <a:ext cx="2971440" cy="1918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2400" b="0" strike="noStrike" spc="-1">
                <a:solidFill>
                  <a:srgbClr val="0070C0"/>
                </a:solidFill>
                <a:latin typeface="Calibri"/>
                <a:ea typeface="DejaVu Sans"/>
              </a:rPr>
              <a:t>Вибір курсів поза профілем</a:t>
            </a:r>
            <a:r>
              <a:rPr lang="uk-UA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 для урахування різносторонності учнів</a:t>
            </a:r>
            <a:endParaRPr lang="uk-UA" sz="2400" b="0" strike="noStrike" spc="-1">
              <a:latin typeface="Arial"/>
            </a:endParaRPr>
          </a:p>
        </p:txBody>
      </p:sp>
      <p:sp>
        <p:nvSpPr>
          <p:cNvPr id="238" name="TextBox 36"/>
          <p:cNvSpPr/>
          <p:nvPr/>
        </p:nvSpPr>
        <p:spPr>
          <a:xfrm>
            <a:off x="8966160" y="1827720"/>
            <a:ext cx="2983680" cy="228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2400" b="0" strike="noStrike" spc="-1">
                <a:solidFill>
                  <a:srgbClr val="0070C0"/>
                </a:solidFill>
                <a:latin typeface="Calibri"/>
                <a:ea typeface="DejaVu Sans"/>
              </a:rPr>
              <a:t>Вивчення обов’язкових для всіх учнів предметів і курсів</a:t>
            </a:r>
            <a:r>
              <a:rPr lang="uk-UA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 (ядро знань і умінь для всіх громадян)</a:t>
            </a:r>
            <a:endParaRPr lang="uk-UA" sz="2400" b="0" strike="noStrike" spc="-1">
              <a:latin typeface="Arial"/>
            </a:endParaRPr>
          </a:p>
        </p:txBody>
      </p:sp>
      <p:sp>
        <p:nvSpPr>
          <p:cNvPr id="239" name="Рисунок 37"/>
          <p:cNvSpPr/>
          <p:nvPr/>
        </p:nvSpPr>
        <p:spPr>
          <a:xfrm>
            <a:off x="3767760" y="3951720"/>
            <a:ext cx="5166360" cy="3012120"/>
          </a:xfrm>
          <a:prstGeom prst="ellipse">
            <a:avLst/>
          </a:prstGeom>
          <a:blipFill rotWithShape="0">
            <a:blip r:embed="rId3"/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578880" y="201240"/>
            <a:ext cx="8562600" cy="13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uk-UA" sz="4400" b="0" strike="noStrike" spc="-1">
                <a:solidFill>
                  <a:srgbClr val="0070C0"/>
                </a:solidFill>
                <a:latin typeface="Calibri"/>
              </a:rPr>
              <a:t>Кількість навчальних годин</a:t>
            </a:r>
            <a:endParaRPr lang="uk-UA" sz="4400" b="0" strike="noStrike" spc="-1">
              <a:latin typeface="Arial"/>
            </a:endParaRPr>
          </a:p>
        </p:txBody>
      </p:sp>
      <p:sp>
        <p:nvSpPr>
          <p:cNvPr id="248" name="Равнобедренный треугольник 6"/>
          <p:cNvSpPr/>
          <p:nvPr/>
        </p:nvSpPr>
        <p:spPr>
          <a:xfrm>
            <a:off x="5027040" y="5032080"/>
            <a:ext cx="148680" cy="106200"/>
          </a:xfrm>
          <a:prstGeom prst="triangle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9" name="Равнобедренный треугольник 7"/>
          <p:cNvSpPr/>
          <p:nvPr/>
        </p:nvSpPr>
        <p:spPr>
          <a:xfrm>
            <a:off x="1986480" y="5032080"/>
            <a:ext cx="148680" cy="106200"/>
          </a:xfrm>
          <a:prstGeom prst="triangle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aphicFrame>
        <p:nvGraphicFramePr>
          <p:cNvPr id="250" name="Диаграмма 8"/>
          <p:cNvGraphicFramePr/>
          <p:nvPr/>
        </p:nvGraphicFramePr>
        <p:xfrm>
          <a:off x="578880" y="572040"/>
          <a:ext cx="11408760" cy="7513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3513600" y="193680"/>
            <a:ext cx="5671440" cy="153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uk-UA" sz="4400" b="1" strike="noStrike" spc="-1">
                <a:solidFill>
                  <a:srgbClr val="1F4E79"/>
                </a:solidFill>
                <a:latin typeface="Calibri"/>
              </a:rPr>
              <a:t>Формування профілів</a:t>
            </a:r>
            <a:endParaRPr lang="uk-UA" sz="4400" b="0" strike="noStrike" spc="-1">
              <a:latin typeface="Arial"/>
            </a:endParaRPr>
          </a:p>
        </p:txBody>
      </p:sp>
      <p:grpSp>
        <p:nvGrpSpPr>
          <p:cNvPr id="273" name="Группа 10"/>
          <p:cNvGrpSpPr/>
          <p:nvPr/>
        </p:nvGrpSpPr>
        <p:grpSpPr>
          <a:xfrm>
            <a:off x="1506600" y="1951560"/>
            <a:ext cx="487800" cy="3602880"/>
            <a:chOff x="1506600" y="1951560"/>
            <a:chExt cx="487800" cy="3602880"/>
          </a:xfrm>
        </p:grpSpPr>
        <p:sp>
          <p:nvSpPr>
            <p:cNvPr id="274" name="Овал 1"/>
            <p:cNvSpPr/>
            <p:nvPr/>
          </p:nvSpPr>
          <p:spPr>
            <a:xfrm>
              <a:off x="1506600" y="1951560"/>
              <a:ext cx="487800" cy="4878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4372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75" name="Овал 6"/>
            <p:cNvSpPr/>
            <p:nvPr/>
          </p:nvSpPr>
          <p:spPr>
            <a:xfrm>
              <a:off x="1506600" y="5066640"/>
              <a:ext cx="487800" cy="4878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4372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76" name="Прямая соединительная линия 7"/>
            <p:cNvSpPr/>
            <p:nvPr/>
          </p:nvSpPr>
          <p:spPr>
            <a:xfrm>
              <a:off x="1751400" y="2687040"/>
              <a:ext cx="360" cy="2207160"/>
            </a:xfrm>
            <a:prstGeom prst="line">
              <a:avLst/>
            </a:prstGeom>
            <a:ln w="50800">
              <a:solidFill>
                <a:srgbClr val="5B9BD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277" name="TextBox 13"/>
          <p:cNvSpPr/>
          <p:nvPr/>
        </p:nvSpPr>
        <p:spPr>
          <a:xfrm>
            <a:off x="2639160" y="1618920"/>
            <a:ext cx="8256240" cy="1369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Проєкт стандарту визначає, що «основою» для формування профілів є відповідні освітні галузі — одна або кілька, представлені повністю або частково</a:t>
            </a:r>
            <a:endParaRPr lang="uk-UA" sz="2800" b="0" strike="noStrike" spc="-1">
              <a:latin typeface="Arial"/>
            </a:endParaRPr>
          </a:p>
        </p:txBody>
      </p:sp>
      <p:sp>
        <p:nvSpPr>
          <p:cNvPr id="278" name="TextBox 14"/>
          <p:cNvSpPr/>
          <p:nvPr/>
        </p:nvSpPr>
        <p:spPr>
          <a:xfrm>
            <a:off x="2639160" y="4010760"/>
            <a:ext cx="8728200" cy="2649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Профіль — це напрям навчання, освітня траєкторія, яку обирає учень або учениця.</a:t>
            </a:r>
            <a:endParaRPr lang="uk-UA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У профільній моделі учень або учениця поглиблено вивчає одні предмети / інтегровані курси, а інші — на основному рівні.</a:t>
            </a:r>
            <a:endParaRPr lang="uk-UA" sz="2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extBox 1"/>
          <p:cNvSpPr/>
          <p:nvPr/>
        </p:nvSpPr>
        <p:spPr>
          <a:xfrm>
            <a:off x="374040" y="1200240"/>
            <a:ext cx="5106600" cy="155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4800" b="1" strike="noStrike" spc="-1">
                <a:solidFill>
                  <a:srgbClr val="002060"/>
                </a:solidFill>
                <a:latin typeface="Calibri"/>
                <a:ea typeface="DejaVu Sans"/>
              </a:rPr>
              <a:t>Галузі, закріплені в стандарті</a:t>
            </a:r>
            <a:endParaRPr lang="uk-UA" sz="4800" b="0" strike="noStrike" spc="-1">
              <a:latin typeface="Arial"/>
            </a:endParaRPr>
          </a:p>
        </p:txBody>
      </p:sp>
      <p:sp>
        <p:nvSpPr>
          <p:cNvPr id="287" name="TextBox 2"/>
          <p:cNvSpPr/>
          <p:nvPr/>
        </p:nvSpPr>
        <p:spPr>
          <a:xfrm>
            <a:off x="146520" y="3066480"/>
            <a:ext cx="5561640" cy="228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2400" b="0" strike="noStrike" spc="-1">
                <a:solidFill>
                  <a:srgbClr val="002060"/>
                </a:solidFill>
                <a:latin typeface="Calibri"/>
                <a:ea typeface="DejaVu Sans"/>
              </a:rPr>
              <a:t>МОН зараз напрацьовує Концептуальну записку щодо академічних ліцеїв, у межах якої можуть бути прописані різні готові моделі профілів, якими зможуть скористатися  заклади як рекомендаціями.</a:t>
            </a:r>
            <a:endParaRPr lang="uk-UA" sz="2400" b="0" strike="noStrike" spc="-1">
              <a:latin typeface="Arial"/>
            </a:endParaRPr>
          </a:p>
        </p:txBody>
      </p:sp>
      <p:grpSp>
        <p:nvGrpSpPr>
          <p:cNvPr id="288" name="Группа 32"/>
          <p:cNvGrpSpPr/>
          <p:nvPr/>
        </p:nvGrpSpPr>
        <p:grpSpPr>
          <a:xfrm>
            <a:off x="5266080" y="1548360"/>
            <a:ext cx="6801840" cy="4902120"/>
            <a:chOff x="5266080" y="1548360"/>
            <a:chExt cx="6801840" cy="4902120"/>
          </a:xfrm>
        </p:grpSpPr>
        <p:grpSp>
          <p:nvGrpSpPr>
            <p:cNvPr id="289" name="Группа 5"/>
            <p:cNvGrpSpPr/>
            <p:nvPr/>
          </p:nvGrpSpPr>
          <p:grpSpPr>
            <a:xfrm>
              <a:off x="6840000" y="2120760"/>
              <a:ext cx="3513600" cy="3477600"/>
              <a:chOff x="6840000" y="2120760"/>
              <a:chExt cx="3513600" cy="3477600"/>
            </a:xfrm>
          </p:grpSpPr>
          <p:sp>
            <p:nvSpPr>
              <p:cNvPr id="290" name="Овал 19"/>
              <p:cNvSpPr/>
              <p:nvPr/>
            </p:nvSpPr>
            <p:spPr>
              <a:xfrm>
                <a:off x="6878160" y="2120760"/>
                <a:ext cx="3397320" cy="3397320"/>
              </a:xfrm>
              <a:prstGeom prst="ellipse">
                <a:avLst/>
              </a:prstGeom>
              <a:noFill/>
              <a:ln w="41275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291" name="Блок-схема: узел 9"/>
              <p:cNvSpPr/>
              <p:nvPr/>
            </p:nvSpPr>
            <p:spPr>
              <a:xfrm>
                <a:off x="10035000" y="3041640"/>
                <a:ext cx="158040" cy="158040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rgbClr val="43729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292" name="Блок-схема: узел 10"/>
              <p:cNvSpPr/>
              <p:nvPr/>
            </p:nvSpPr>
            <p:spPr>
              <a:xfrm>
                <a:off x="7893720" y="2163600"/>
                <a:ext cx="158040" cy="158040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rgbClr val="43729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293" name="Блок-схема: узел 11"/>
              <p:cNvSpPr/>
              <p:nvPr/>
            </p:nvSpPr>
            <p:spPr>
              <a:xfrm>
                <a:off x="9100080" y="2142000"/>
                <a:ext cx="158040" cy="158040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rgbClr val="43729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294" name="Блок-схема: узел 13"/>
              <p:cNvSpPr/>
              <p:nvPr/>
            </p:nvSpPr>
            <p:spPr>
              <a:xfrm>
                <a:off x="6979320" y="3041640"/>
                <a:ext cx="158040" cy="158040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rgbClr val="43729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295" name="Блок-схема: узел 14"/>
              <p:cNvSpPr/>
              <p:nvPr/>
            </p:nvSpPr>
            <p:spPr>
              <a:xfrm>
                <a:off x="6840000" y="4060080"/>
                <a:ext cx="158040" cy="158040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rgbClr val="43729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296" name="Блок-схема: узел 15"/>
              <p:cNvSpPr/>
              <p:nvPr/>
            </p:nvSpPr>
            <p:spPr>
              <a:xfrm>
                <a:off x="7284240" y="4900320"/>
                <a:ext cx="158040" cy="158040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rgbClr val="43729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297" name="Блок-схема: узел 16"/>
              <p:cNvSpPr/>
              <p:nvPr/>
            </p:nvSpPr>
            <p:spPr>
              <a:xfrm>
                <a:off x="8517960" y="5440320"/>
                <a:ext cx="158040" cy="158040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rgbClr val="43729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298" name="Блок-схема: узел 17"/>
              <p:cNvSpPr/>
              <p:nvPr/>
            </p:nvSpPr>
            <p:spPr>
              <a:xfrm>
                <a:off x="9766800" y="4900320"/>
                <a:ext cx="158040" cy="158040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rgbClr val="43729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299" name="Блок-схема: узел 18"/>
              <p:cNvSpPr/>
              <p:nvPr/>
            </p:nvSpPr>
            <p:spPr>
              <a:xfrm>
                <a:off x="10195560" y="4040640"/>
                <a:ext cx="158040" cy="158040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rgbClr val="43729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sp>
          <p:nvSpPr>
            <p:cNvPr id="300" name="TextBox 20"/>
            <p:cNvSpPr/>
            <p:nvPr/>
          </p:nvSpPr>
          <p:spPr>
            <a:xfrm>
              <a:off x="7369560" y="3786480"/>
              <a:ext cx="2293920" cy="1186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uk-UA" sz="3600" b="1" strike="noStrike" spc="-1">
                  <a:solidFill>
                    <a:srgbClr val="002060"/>
                  </a:solidFill>
                  <a:latin typeface="Calibri"/>
                  <a:ea typeface="DejaVu Sans"/>
                </a:rPr>
                <a:t>9 освітніх галузей</a:t>
              </a:r>
              <a:endParaRPr lang="uk-UA" sz="3600" b="0" strike="noStrike" spc="-1">
                <a:latin typeface="Arial"/>
              </a:endParaRPr>
            </a:p>
          </p:txBody>
        </p:sp>
        <p:sp>
          <p:nvSpPr>
            <p:cNvPr id="301" name="Рисунок 21"/>
            <p:cNvSpPr/>
            <p:nvPr/>
          </p:nvSpPr>
          <p:spPr>
            <a:xfrm>
              <a:off x="7518600" y="2318400"/>
              <a:ext cx="2112480" cy="1456200"/>
            </a:xfrm>
            <a:prstGeom prst="ellipse">
              <a:avLst/>
            </a:prstGeom>
            <a:blipFill rotWithShape="0">
              <a:blip r:embed="rId2"/>
              <a:srcRect/>
              <a:stretch/>
            </a:blipFill>
            <a:ln w="0">
              <a:noFill/>
            </a:ln>
            <a:effectLst>
              <a:softEdge rad="11268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2" name="TextBox 22"/>
            <p:cNvSpPr/>
            <p:nvPr/>
          </p:nvSpPr>
          <p:spPr>
            <a:xfrm>
              <a:off x="5266080" y="2473560"/>
              <a:ext cx="2069280" cy="82116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0">
              <a:noFill/>
            </a:ln>
            <a:effectLst>
              <a:softEdge rad="3168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uk-UA" sz="2400" b="0" strike="noStrike" spc="-1">
                  <a:solidFill>
                    <a:srgbClr val="FFFFFF"/>
                  </a:solidFill>
                  <a:latin typeface="Calibri"/>
                  <a:ea typeface="DejaVu Sans"/>
                </a:rPr>
                <a:t>Громадянська та історична</a:t>
              </a:r>
              <a:endParaRPr lang="uk-UA" sz="2400" b="0" strike="noStrike" spc="-1">
                <a:latin typeface="Arial"/>
              </a:endParaRPr>
            </a:p>
          </p:txBody>
        </p:sp>
        <p:sp>
          <p:nvSpPr>
            <p:cNvPr id="303" name="TextBox 23"/>
            <p:cNvSpPr/>
            <p:nvPr/>
          </p:nvSpPr>
          <p:spPr>
            <a:xfrm>
              <a:off x="6384240" y="1679040"/>
              <a:ext cx="2221200" cy="455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0">
              <a:noFill/>
            </a:ln>
            <a:effectLst>
              <a:softEdge rad="3168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uk-UA" sz="2400" b="0" strike="noStrike" spc="-1">
                  <a:solidFill>
                    <a:srgbClr val="FFFFFF"/>
                  </a:solidFill>
                  <a:latin typeface="Calibri"/>
                  <a:ea typeface="DejaVu Sans"/>
                </a:rPr>
                <a:t>Інформатична</a:t>
              </a:r>
              <a:endParaRPr lang="uk-UA" sz="2400" b="0" strike="noStrike" spc="-1">
                <a:latin typeface="Arial"/>
              </a:endParaRPr>
            </a:p>
          </p:txBody>
        </p:sp>
        <p:sp>
          <p:nvSpPr>
            <p:cNvPr id="304" name="TextBox 24"/>
            <p:cNvSpPr/>
            <p:nvPr/>
          </p:nvSpPr>
          <p:spPr>
            <a:xfrm>
              <a:off x="8890920" y="1548360"/>
              <a:ext cx="2779560" cy="455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0">
              <a:noFill/>
            </a:ln>
            <a:effectLst>
              <a:softEdge rad="3168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uk-UA" sz="2400" b="0" strike="noStrike" spc="-1">
                  <a:solidFill>
                    <a:srgbClr val="FFFFFF"/>
                  </a:solidFill>
                  <a:latin typeface="Calibri"/>
                  <a:ea typeface="DejaVu Sans"/>
                </a:rPr>
                <a:t>Мовно-літературна</a:t>
              </a:r>
              <a:endParaRPr lang="uk-UA" sz="2400" b="0" strike="noStrike" spc="-1">
                <a:latin typeface="Arial"/>
              </a:endParaRPr>
            </a:p>
          </p:txBody>
        </p:sp>
        <p:sp>
          <p:nvSpPr>
            <p:cNvPr id="305" name="TextBox 25"/>
            <p:cNvSpPr/>
            <p:nvPr/>
          </p:nvSpPr>
          <p:spPr>
            <a:xfrm>
              <a:off x="9766800" y="2818440"/>
              <a:ext cx="2088360" cy="455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0">
              <a:noFill/>
            </a:ln>
            <a:effectLst>
              <a:softEdge rad="3168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uk-UA" sz="2400" b="0" strike="noStrike" spc="-1">
                  <a:solidFill>
                    <a:srgbClr val="FFFFFF"/>
                  </a:solidFill>
                  <a:latin typeface="Calibri"/>
                  <a:ea typeface="DejaVu Sans"/>
                </a:rPr>
                <a:t>Математична</a:t>
              </a:r>
              <a:endParaRPr lang="uk-UA" sz="2400" b="0" strike="noStrike" spc="-1">
                <a:latin typeface="Arial"/>
              </a:endParaRPr>
            </a:p>
          </p:txBody>
        </p:sp>
        <p:sp>
          <p:nvSpPr>
            <p:cNvPr id="306" name="TextBox 26"/>
            <p:cNvSpPr/>
            <p:nvPr/>
          </p:nvSpPr>
          <p:spPr>
            <a:xfrm>
              <a:off x="10157400" y="3987360"/>
              <a:ext cx="1910520" cy="455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0">
              <a:noFill/>
            </a:ln>
            <a:effectLst>
              <a:softEdge rad="3168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uk-UA" sz="2400" b="0" strike="noStrike" spc="-1">
                  <a:solidFill>
                    <a:srgbClr val="FFFFFF"/>
                  </a:solidFill>
                  <a:latin typeface="Calibri"/>
                  <a:ea typeface="DejaVu Sans"/>
                </a:rPr>
                <a:t>Природнича</a:t>
              </a:r>
              <a:endParaRPr lang="uk-UA" sz="2400" b="0" strike="noStrike" spc="-1">
                <a:latin typeface="Arial"/>
              </a:endParaRPr>
            </a:p>
          </p:txBody>
        </p:sp>
        <p:sp>
          <p:nvSpPr>
            <p:cNvPr id="307" name="TextBox 27"/>
            <p:cNvSpPr/>
            <p:nvPr/>
          </p:nvSpPr>
          <p:spPr>
            <a:xfrm>
              <a:off x="9847080" y="4986360"/>
              <a:ext cx="1910520" cy="455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0">
              <a:noFill/>
            </a:ln>
            <a:effectLst>
              <a:softEdge rad="3168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uk-UA" sz="2400" b="0" strike="noStrike" spc="-1">
                  <a:solidFill>
                    <a:srgbClr val="FFFFFF"/>
                  </a:solidFill>
                  <a:latin typeface="Calibri"/>
                  <a:ea typeface="DejaVu Sans"/>
                </a:rPr>
                <a:t>Технологічна</a:t>
              </a:r>
              <a:endParaRPr lang="uk-UA" sz="2400" b="0" strike="noStrike" spc="-1">
                <a:latin typeface="Arial"/>
              </a:endParaRPr>
            </a:p>
          </p:txBody>
        </p:sp>
        <p:sp>
          <p:nvSpPr>
            <p:cNvPr id="308" name="TextBox 28"/>
            <p:cNvSpPr/>
            <p:nvPr/>
          </p:nvSpPr>
          <p:spPr>
            <a:xfrm>
              <a:off x="7264440" y="5629320"/>
              <a:ext cx="3397320" cy="82116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0">
              <a:noFill/>
            </a:ln>
            <a:effectLst>
              <a:softEdge rad="3168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uk-UA" sz="2400" b="0" strike="noStrike" spc="-1">
                  <a:solidFill>
                    <a:srgbClr val="FFFFFF"/>
                  </a:solidFill>
                  <a:latin typeface="Calibri"/>
                  <a:ea typeface="DejaVu Sans"/>
                </a:rPr>
                <a:t>Соціальна і здоров’язбережувальна</a:t>
              </a:r>
              <a:endParaRPr lang="uk-UA" sz="2400" b="0" strike="noStrike" spc="-1">
                <a:latin typeface="Arial"/>
              </a:endParaRPr>
            </a:p>
          </p:txBody>
        </p:sp>
        <p:sp>
          <p:nvSpPr>
            <p:cNvPr id="309" name="TextBox 29"/>
            <p:cNvSpPr/>
            <p:nvPr/>
          </p:nvSpPr>
          <p:spPr>
            <a:xfrm>
              <a:off x="5548680" y="5156280"/>
              <a:ext cx="1668240" cy="82116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0">
              <a:noFill/>
            </a:ln>
            <a:effectLst>
              <a:softEdge rad="3168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uk-UA" sz="2400" b="0" strike="noStrike" spc="-1">
                  <a:solidFill>
                    <a:srgbClr val="FFFFFF"/>
                  </a:solidFill>
                  <a:latin typeface="Calibri"/>
                  <a:ea typeface="DejaVu Sans"/>
                </a:rPr>
                <a:t>Фізична культура</a:t>
              </a:r>
              <a:endParaRPr lang="uk-UA" sz="2400" b="0" strike="noStrike" spc="-1">
                <a:latin typeface="Arial"/>
              </a:endParaRPr>
            </a:p>
          </p:txBody>
        </p:sp>
        <p:sp>
          <p:nvSpPr>
            <p:cNvPr id="310" name="TextBox 30"/>
            <p:cNvSpPr/>
            <p:nvPr/>
          </p:nvSpPr>
          <p:spPr>
            <a:xfrm>
              <a:off x="5395680" y="4220640"/>
              <a:ext cx="1739160" cy="455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0">
              <a:noFill/>
            </a:ln>
            <a:effectLst>
              <a:softEdge rad="31680"/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uk-UA" sz="2400" b="0" strike="noStrike" spc="-1">
                  <a:solidFill>
                    <a:srgbClr val="FFFFFF"/>
                  </a:solidFill>
                  <a:latin typeface="Calibri"/>
                  <a:ea typeface="DejaVu Sans"/>
                </a:rPr>
                <a:t>Мистецька</a:t>
              </a:r>
              <a:endParaRPr lang="uk-UA" sz="2400" b="0" strike="noStrike" spc="-1"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Прямокутник 3"/>
          <p:cNvSpPr/>
          <p:nvPr/>
        </p:nvSpPr>
        <p:spPr>
          <a:xfrm>
            <a:off x="108000" y="99720"/>
            <a:ext cx="8168400" cy="699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4000" b="1" strike="noStrike" spc="-1">
                <a:solidFill>
                  <a:srgbClr val="1F4E79"/>
                </a:solidFill>
                <a:latin typeface="Calibri"/>
                <a:ea typeface="DejaVu Sans"/>
              </a:rPr>
              <a:t>Приклад формування профілю</a:t>
            </a:r>
            <a:endParaRPr lang="uk-UA" sz="4000" b="0" strike="noStrike" spc="-1">
              <a:latin typeface="Arial"/>
            </a:endParaRPr>
          </a:p>
        </p:txBody>
      </p:sp>
      <p:sp>
        <p:nvSpPr>
          <p:cNvPr id="319" name="Округлений прямокутник 5"/>
          <p:cNvSpPr/>
          <p:nvPr/>
        </p:nvSpPr>
        <p:spPr>
          <a:xfrm>
            <a:off x="294840" y="1189800"/>
            <a:ext cx="9266400" cy="62676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B1CBE9"/>
              </a:gs>
              <a:gs pos="100000">
                <a:srgbClr val="A2C1E4"/>
              </a:gs>
            </a:gsLst>
            <a:lin ang="5400000"/>
          </a:gradFill>
          <a:ln>
            <a:solidFill>
              <a:srgbClr val="5B9BD5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2800" b="0" strike="noStrike" spc="-1">
                <a:solidFill>
                  <a:srgbClr val="3D0AF6"/>
                </a:solidFill>
                <a:latin typeface="Calibri"/>
                <a:ea typeface="DejaVu Sans"/>
              </a:rPr>
              <a:t>Освітня галузь </a:t>
            </a:r>
            <a:r>
              <a:rPr lang="uk-UA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– ядро, навколо якого формується профіль</a:t>
            </a:r>
            <a:r>
              <a:rPr lang="en-U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 lang="uk-UA" sz="2800" b="0" strike="noStrike" spc="-1">
              <a:latin typeface="Arial"/>
            </a:endParaRPr>
          </a:p>
        </p:txBody>
      </p:sp>
      <p:sp>
        <p:nvSpPr>
          <p:cNvPr id="320" name="Округлений прямокутник 6"/>
          <p:cNvSpPr/>
          <p:nvPr/>
        </p:nvSpPr>
        <p:spPr>
          <a:xfrm>
            <a:off x="606240" y="2438280"/>
            <a:ext cx="4825080" cy="30848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solidFill>
              <a:srgbClr val="5B9BD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</p:sp>
      <p:sp>
        <p:nvSpPr>
          <p:cNvPr id="321" name="Округлений прямокутник 7"/>
          <p:cNvSpPr/>
          <p:nvPr/>
        </p:nvSpPr>
        <p:spPr>
          <a:xfrm>
            <a:off x="5786280" y="2458080"/>
            <a:ext cx="6305040" cy="30848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solidFill>
              <a:srgbClr val="4472C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/>
        </p:style>
      </p:sp>
      <p:sp>
        <p:nvSpPr>
          <p:cNvPr id="322" name="Овал 8"/>
          <p:cNvSpPr/>
          <p:nvPr/>
        </p:nvSpPr>
        <p:spPr>
          <a:xfrm>
            <a:off x="1268280" y="2605680"/>
            <a:ext cx="1993320" cy="1895040"/>
          </a:xfrm>
          <a:prstGeom prst="ellipse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/>
        </p:style>
      </p:sp>
      <p:sp>
        <p:nvSpPr>
          <p:cNvPr id="323" name="Овал 9"/>
          <p:cNvSpPr/>
          <p:nvPr/>
        </p:nvSpPr>
        <p:spPr>
          <a:xfrm>
            <a:off x="2797200" y="2723400"/>
            <a:ext cx="233280" cy="233280"/>
          </a:xfrm>
          <a:prstGeom prst="ellipse">
            <a:avLst/>
          </a:prstGeom>
          <a:solidFill>
            <a:srgbClr val="FFC000"/>
          </a:solidFill>
          <a:ln>
            <a:solidFill>
              <a:srgbClr val="FFFFFF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/>
        </p:style>
      </p:sp>
      <p:sp>
        <p:nvSpPr>
          <p:cNvPr id="324" name="TextBox 10"/>
          <p:cNvSpPr/>
          <p:nvPr/>
        </p:nvSpPr>
        <p:spPr>
          <a:xfrm>
            <a:off x="3185640" y="2723400"/>
            <a:ext cx="17478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Математика 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(</a:t>
            </a:r>
            <a:r>
              <a:rPr lang="en-US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Mathematics)</a:t>
            </a:r>
            <a:endParaRPr lang="uk-UA" sz="1800" b="0" strike="noStrike" spc="-1">
              <a:latin typeface="Arial"/>
            </a:endParaRPr>
          </a:p>
        </p:txBody>
      </p:sp>
      <p:sp>
        <p:nvSpPr>
          <p:cNvPr id="325" name="TextBox 11"/>
          <p:cNvSpPr/>
          <p:nvPr/>
        </p:nvSpPr>
        <p:spPr>
          <a:xfrm>
            <a:off x="1137960" y="4746600"/>
            <a:ext cx="355176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1800" b="1" strike="noStrike" spc="-1">
                <a:solidFill>
                  <a:srgbClr val="3D0AF6"/>
                </a:solidFill>
                <a:latin typeface="Calibri"/>
                <a:ea typeface="DejaVu Sans"/>
              </a:rPr>
              <a:t>Многогалузевий 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1800" b="1" strike="noStrike" spc="-1">
                <a:solidFill>
                  <a:srgbClr val="3D0AF6"/>
                </a:solidFill>
                <a:latin typeface="Calibri"/>
                <a:ea typeface="DejaVu Sans"/>
              </a:rPr>
              <a:t>профіль</a:t>
            </a:r>
            <a:endParaRPr lang="uk-UA" sz="1800" b="0" strike="noStrike" spc="-1">
              <a:latin typeface="Arial"/>
            </a:endParaRPr>
          </a:p>
        </p:txBody>
      </p:sp>
      <p:sp>
        <p:nvSpPr>
          <p:cNvPr id="326" name="Рівнобедрений трикутник 12"/>
          <p:cNvSpPr/>
          <p:nvPr/>
        </p:nvSpPr>
        <p:spPr>
          <a:xfrm>
            <a:off x="1209240" y="4551840"/>
            <a:ext cx="400680" cy="195480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7" name="Овал 13"/>
          <p:cNvSpPr/>
          <p:nvPr/>
        </p:nvSpPr>
        <p:spPr>
          <a:xfrm>
            <a:off x="7280640" y="2605680"/>
            <a:ext cx="1993320" cy="1895040"/>
          </a:xfrm>
          <a:prstGeom prst="ellipse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/>
        </p:style>
      </p:sp>
      <p:sp>
        <p:nvSpPr>
          <p:cNvPr id="328" name="Овал 14"/>
          <p:cNvSpPr/>
          <p:nvPr/>
        </p:nvSpPr>
        <p:spPr>
          <a:xfrm>
            <a:off x="8662320" y="4193280"/>
            <a:ext cx="233280" cy="233280"/>
          </a:xfrm>
          <a:prstGeom prst="ellipse">
            <a:avLst/>
          </a:prstGeom>
          <a:solidFill>
            <a:srgbClr val="FFC000"/>
          </a:solidFill>
          <a:ln>
            <a:solidFill>
              <a:srgbClr val="FFFFFF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/>
        </p:style>
      </p:sp>
      <p:sp>
        <p:nvSpPr>
          <p:cNvPr id="329" name="Овал 15"/>
          <p:cNvSpPr/>
          <p:nvPr/>
        </p:nvSpPr>
        <p:spPr>
          <a:xfrm>
            <a:off x="9158760" y="3554280"/>
            <a:ext cx="233280" cy="233280"/>
          </a:xfrm>
          <a:prstGeom prst="ellipse">
            <a:avLst/>
          </a:prstGeom>
          <a:solidFill>
            <a:srgbClr val="FFC000"/>
          </a:solidFill>
          <a:ln>
            <a:solidFill>
              <a:srgbClr val="FFFFFF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/>
        </p:style>
      </p:sp>
      <p:sp>
        <p:nvSpPr>
          <p:cNvPr id="330" name="Овал 16"/>
          <p:cNvSpPr/>
          <p:nvPr/>
        </p:nvSpPr>
        <p:spPr>
          <a:xfrm>
            <a:off x="8160840" y="2487600"/>
            <a:ext cx="233280" cy="233280"/>
          </a:xfrm>
          <a:prstGeom prst="ellipse">
            <a:avLst/>
          </a:prstGeom>
          <a:solidFill>
            <a:srgbClr val="FFC000"/>
          </a:solidFill>
          <a:ln>
            <a:solidFill>
              <a:srgbClr val="FFFFFF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/>
        </p:style>
      </p:sp>
      <p:sp>
        <p:nvSpPr>
          <p:cNvPr id="331" name="Овал 17"/>
          <p:cNvSpPr/>
          <p:nvPr/>
        </p:nvSpPr>
        <p:spPr>
          <a:xfrm>
            <a:off x="7403760" y="2841480"/>
            <a:ext cx="233280" cy="233280"/>
          </a:xfrm>
          <a:prstGeom prst="ellipse">
            <a:avLst/>
          </a:prstGeom>
          <a:solidFill>
            <a:srgbClr val="FFC000"/>
          </a:solidFill>
          <a:ln>
            <a:solidFill>
              <a:srgbClr val="FFFFFF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/>
        </p:style>
      </p:sp>
      <p:sp>
        <p:nvSpPr>
          <p:cNvPr id="332" name="Пряма сполучна лінія 19"/>
          <p:cNvSpPr/>
          <p:nvPr/>
        </p:nvSpPr>
        <p:spPr>
          <a:xfrm>
            <a:off x="7617240" y="3002400"/>
            <a:ext cx="240840" cy="26532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/>
        </p:style>
      </p:sp>
      <p:sp>
        <p:nvSpPr>
          <p:cNvPr id="333" name="Пряма сполучна лінія 22"/>
          <p:cNvSpPr/>
          <p:nvPr/>
        </p:nvSpPr>
        <p:spPr>
          <a:xfrm>
            <a:off x="7919640" y="3328200"/>
            <a:ext cx="240840" cy="26532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/>
        </p:style>
      </p:sp>
      <p:sp>
        <p:nvSpPr>
          <p:cNvPr id="334" name="Пряма сполучна лінія 23"/>
          <p:cNvSpPr/>
          <p:nvPr/>
        </p:nvSpPr>
        <p:spPr>
          <a:xfrm>
            <a:off x="8229240" y="3657600"/>
            <a:ext cx="240840" cy="26532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/>
        </p:style>
      </p:sp>
      <p:sp>
        <p:nvSpPr>
          <p:cNvPr id="335" name="Пряма сполучна лінія 24"/>
          <p:cNvSpPr/>
          <p:nvPr/>
        </p:nvSpPr>
        <p:spPr>
          <a:xfrm>
            <a:off x="8521920" y="3981960"/>
            <a:ext cx="240840" cy="26532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/>
        </p:style>
      </p:sp>
      <p:sp>
        <p:nvSpPr>
          <p:cNvPr id="336" name="Пряма сполучна лінія 25"/>
          <p:cNvSpPr/>
          <p:nvPr/>
        </p:nvSpPr>
        <p:spPr>
          <a:xfrm flipV="1">
            <a:off x="7678800" y="2711880"/>
            <a:ext cx="400680" cy="14616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/>
        </p:style>
      </p:sp>
      <p:sp>
        <p:nvSpPr>
          <p:cNvPr id="337" name="Пряма сполучна лінія 27"/>
          <p:cNvSpPr/>
          <p:nvPr/>
        </p:nvSpPr>
        <p:spPr>
          <a:xfrm flipV="1">
            <a:off x="8946720" y="3819600"/>
            <a:ext cx="191880" cy="32436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/>
        </p:style>
      </p:sp>
      <p:sp>
        <p:nvSpPr>
          <p:cNvPr id="338" name="Пряма сполучна лінія 29"/>
          <p:cNvSpPr/>
          <p:nvPr/>
        </p:nvSpPr>
        <p:spPr>
          <a:xfrm>
            <a:off x="8322840" y="2693880"/>
            <a:ext cx="240840" cy="26532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/>
        </p:style>
      </p:sp>
      <p:sp>
        <p:nvSpPr>
          <p:cNvPr id="339" name="Пряма сполучна лінія 30"/>
          <p:cNvSpPr/>
          <p:nvPr/>
        </p:nvSpPr>
        <p:spPr>
          <a:xfrm>
            <a:off x="8642520" y="3056400"/>
            <a:ext cx="240840" cy="26532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/>
        </p:style>
      </p:sp>
      <p:sp>
        <p:nvSpPr>
          <p:cNvPr id="340" name="Пряма сполучна лінія 31"/>
          <p:cNvSpPr/>
          <p:nvPr/>
        </p:nvSpPr>
        <p:spPr>
          <a:xfrm>
            <a:off x="8956800" y="3421440"/>
            <a:ext cx="240840" cy="26532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/>
        </p:style>
      </p:sp>
      <p:sp>
        <p:nvSpPr>
          <p:cNvPr id="341" name="TextBox 32"/>
          <p:cNvSpPr/>
          <p:nvPr/>
        </p:nvSpPr>
        <p:spPr>
          <a:xfrm>
            <a:off x="8908200" y="4312800"/>
            <a:ext cx="17478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Математика 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(</a:t>
            </a:r>
            <a:r>
              <a:rPr lang="en-US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Mathematics)</a:t>
            </a:r>
            <a:endParaRPr lang="uk-UA" sz="1800" b="0" strike="noStrike" spc="-1">
              <a:latin typeface="Arial"/>
            </a:endParaRPr>
          </a:p>
        </p:txBody>
      </p:sp>
      <p:sp>
        <p:nvSpPr>
          <p:cNvPr id="342" name="TextBox 33"/>
          <p:cNvSpPr/>
          <p:nvPr/>
        </p:nvSpPr>
        <p:spPr>
          <a:xfrm>
            <a:off x="9564120" y="3421800"/>
            <a:ext cx="174780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Технологічна творчість (</a:t>
            </a:r>
            <a:r>
              <a:rPr lang="en-US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Engineering)</a:t>
            </a:r>
            <a:endParaRPr lang="uk-UA" sz="1800" b="0" strike="noStrike" spc="-1">
              <a:latin typeface="Arial"/>
            </a:endParaRPr>
          </a:p>
        </p:txBody>
      </p:sp>
      <p:sp>
        <p:nvSpPr>
          <p:cNvPr id="343" name="TextBox 34"/>
          <p:cNvSpPr/>
          <p:nvPr/>
        </p:nvSpPr>
        <p:spPr>
          <a:xfrm>
            <a:off x="8908200" y="2366640"/>
            <a:ext cx="30798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Технології та інформатика (</a:t>
            </a:r>
            <a:r>
              <a:rPr lang="en-US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Technology)</a:t>
            </a:r>
            <a:endParaRPr lang="uk-UA" sz="1800" b="0" strike="noStrike" spc="-1">
              <a:latin typeface="Arial"/>
            </a:endParaRPr>
          </a:p>
        </p:txBody>
      </p:sp>
      <p:sp>
        <p:nvSpPr>
          <p:cNvPr id="344" name="TextBox 35"/>
          <p:cNvSpPr/>
          <p:nvPr/>
        </p:nvSpPr>
        <p:spPr>
          <a:xfrm>
            <a:off x="5810760" y="2518200"/>
            <a:ext cx="17478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Природничі науки (</a:t>
            </a:r>
            <a:r>
              <a:rPr lang="en-US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Science)</a:t>
            </a:r>
            <a:endParaRPr lang="uk-UA" sz="1800" b="0" strike="noStrike" spc="-1">
              <a:latin typeface="Arial"/>
            </a:endParaRPr>
          </a:p>
        </p:txBody>
      </p:sp>
      <p:sp>
        <p:nvSpPr>
          <p:cNvPr id="345" name="TextBox 36"/>
          <p:cNvSpPr/>
          <p:nvPr/>
        </p:nvSpPr>
        <p:spPr>
          <a:xfrm>
            <a:off x="6019920" y="4780080"/>
            <a:ext cx="355176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1800" b="1" strike="noStrike" spc="-1">
                <a:solidFill>
                  <a:srgbClr val="3D0AF6"/>
                </a:solidFill>
                <a:latin typeface="Calibri"/>
                <a:ea typeface="DejaVu Sans"/>
              </a:rPr>
              <a:t>Профіль 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3D0AF6"/>
                </a:solidFill>
                <a:latin typeface="Calibri"/>
                <a:ea typeface="DejaVu Sans"/>
              </a:rPr>
              <a:t>STEM</a:t>
            </a:r>
            <a:endParaRPr lang="uk-UA" sz="1800" b="0" strike="noStrike" spc="-1">
              <a:latin typeface="Arial"/>
            </a:endParaRPr>
          </a:p>
        </p:txBody>
      </p:sp>
      <p:sp>
        <p:nvSpPr>
          <p:cNvPr id="346" name="Рівнобедрений трикутник 37"/>
          <p:cNvSpPr/>
          <p:nvPr/>
        </p:nvSpPr>
        <p:spPr>
          <a:xfrm>
            <a:off x="6118200" y="4551840"/>
            <a:ext cx="400680" cy="195480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CD475C-907C-AEB9-9E32-4C05013D449E}"/>
              </a:ext>
            </a:extLst>
          </p:cNvPr>
          <p:cNvSpPr txBox="1"/>
          <p:nvPr/>
        </p:nvSpPr>
        <p:spPr>
          <a:xfrm>
            <a:off x="5909187" y="5754240"/>
            <a:ext cx="5751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STEM-</a:t>
            </a:r>
            <a:r>
              <a:rPr lang="uk-UA" dirty="0"/>
              <a:t>освіта (наука, технології, інженерія, математика) – науково-дослідницький підхід за допомогою експериментів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Прямокутник 3"/>
          <p:cNvSpPr/>
          <p:nvPr/>
        </p:nvSpPr>
        <p:spPr>
          <a:xfrm>
            <a:off x="356400" y="2513160"/>
            <a:ext cx="1017864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5400" b="1" strike="noStrike" spc="-1">
                <a:solidFill>
                  <a:srgbClr val="000000"/>
                </a:solidFill>
                <a:latin typeface="Calibri"/>
                <a:ea typeface="DejaVu Sans"/>
              </a:rPr>
              <a:t>ЗМІНА МЕРЕЖІ ЗАКЛАДІВ ОСВІТИ</a:t>
            </a:r>
            <a:endParaRPr lang="uk-UA" sz="5400" b="0" strike="noStrike" spc="-1">
              <a:latin typeface="Arial"/>
            </a:endParaRPr>
          </a:p>
        </p:txBody>
      </p:sp>
      <p:sp>
        <p:nvSpPr>
          <p:cNvPr id="355" name="Пряма сполучна лінія 5"/>
          <p:cNvSpPr/>
          <p:nvPr/>
        </p:nvSpPr>
        <p:spPr>
          <a:xfrm flipV="1">
            <a:off x="496800" y="3531600"/>
            <a:ext cx="10828440" cy="3924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/>
        </p:style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A9DB9F-1C6F-461F-B016-A96FC8244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40CCDEA-DD33-0D54-1FD3-612ACDFEB079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8AA662-5F8C-99BF-62F5-9869E0214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2284" y="0"/>
            <a:ext cx="13892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443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46C03-CEA9-8A2C-3834-E0199361D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DFD5394-56D6-99A1-96C1-8B6442725075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79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630342-1279-4FBD-B052-2B8C4A423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DEC32DD-A9E3-6737-61B8-D98E8FE44138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370" cy="695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507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Прямокутник 3"/>
          <p:cNvSpPr/>
          <p:nvPr/>
        </p:nvSpPr>
        <p:spPr>
          <a:xfrm>
            <a:off x="134456" y="1586880"/>
            <a:ext cx="11400693" cy="34148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5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Реформа профільної середньої освіти – </a:t>
            </a:r>
          </a:p>
          <a:p>
            <a:pPr algn="ctr">
              <a:lnSpc>
                <a:spcPct val="100000"/>
              </a:lnSpc>
            </a:pPr>
            <a:r>
              <a:rPr lang="uk-UA" sz="5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продовження реформи НУШ</a:t>
            </a:r>
            <a:endParaRPr lang="uk-UA" sz="5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5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uk-UA" sz="5400" b="0" strike="noStrike" spc="-1" dirty="0">
              <a:latin typeface="Arial"/>
            </a:endParaRPr>
          </a:p>
        </p:txBody>
      </p:sp>
      <p:sp>
        <p:nvSpPr>
          <p:cNvPr id="121" name="Прямокутник 5"/>
          <p:cNvSpPr/>
          <p:nvPr/>
        </p:nvSpPr>
        <p:spPr>
          <a:xfrm>
            <a:off x="2145600" y="4440240"/>
            <a:ext cx="808308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У партнерстві  зі Швейцарсько-українським проєктом </a:t>
            </a:r>
            <a:r>
              <a:rPr lang="en-US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DECIDE</a:t>
            </a:r>
            <a:endParaRPr lang="uk-UA" sz="2400" b="0" strike="noStrike" spc="-1">
              <a:latin typeface="Arial"/>
            </a:endParaRPr>
          </a:p>
        </p:txBody>
      </p:sp>
      <p:sp>
        <p:nvSpPr>
          <p:cNvPr id="129" name="Прямокутник 20"/>
          <p:cNvSpPr/>
          <p:nvPr/>
        </p:nvSpPr>
        <p:spPr>
          <a:xfrm>
            <a:off x="8839199" y="531524"/>
            <a:ext cx="2695949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100000"/>
              </a:lnSpc>
            </a:pPr>
            <a:r>
              <a:rPr lang="uk-UA" sz="4000" b="1" strike="noStrike" spc="-1" dirty="0">
                <a:solidFill>
                  <a:srgbClr val="FFC000"/>
                </a:solidFill>
                <a:latin typeface="Gabriola"/>
                <a:ea typeface="DejaVu Sans"/>
              </a:rPr>
              <a:t>С</a:t>
            </a:r>
            <a:r>
              <a:rPr lang="uk-UA" sz="2000" b="1" strike="noStrike" spc="-1" dirty="0">
                <a:solidFill>
                  <a:srgbClr val="FFC000"/>
                </a:solidFill>
                <a:latin typeface="Gabriola"/>
                <a:ea typeface="DejaVu Sans"/>
              </a:rPr>
              <a:t>●●</a:t>
            </a:r>
            <a:r>
              <a:rPr lang="uk-UA" sz="4000" b="1" strike="noStrike" spc="-1" dirty="0">
                <a:solidFill>
                  <a:srgbClr val="FFC000"/>
                </a:solidFill>
                <a:latin typeface="Gabriola"/>
                <a:ea typeface="DejaVu Sans"/>
              </a:rPr>
              <a:t>У</a:t>
            </a:r>
            <a:r>
              <a:rPr lang="uk-UA" sz="2000" b="1" strike="noStrike" spc="-1" dirty="0">
                <a:solidFill>
                  <a:srgbClr val="FFC000"/>
                </a:solidFill>
                <a:latin typeface="Gabriola"/>
                <a:ea typeface="DejaVu Sans"/>
              </a:rPr>
              <a:t>●●</a:t>
            </a:r>
            <a:r>
              <a:rPr lang="uk-UA" sz="4000" b="1" strike="noStrike" spc="-1" dirty="0">
                <a:solidFill>
                  <a:srgbClr val="FFC000"/>
                </a:solidFill>
                <a:latin typeface="Gabriola"/>
                <a:ea typeface="DejaVu Sans"/>
              </a:rPr>
              <a:t>М</a:t>
            </a:r>
            <a:r>
              <a:rPr lang="uk-UA" sz="2000" b="1" strike="noStrike" spc="-1" dirty="0">
                <a:solidFill>
                  <a:srgbClr val="FFC000"/>
                </a:solidFill>
                <a:latin typeface="Gabriola"/>
                <a:ea typeface="DejaVu Sans"/>
              </a:rPr>
              <a:t>●●</a:t>
            </a:r>
            <a:r>
              <a:rPr lang="uk-UA" sz="4000" b="1" strike="noStrike" spc="-1" dirty="0">
                <a:solidFill>
                  <a:srgbClr val="FFC000"/>
                </a:solidFill>
                <a:latin typeface="Gabriola"/>
                <a:ea typeface="DejaVu Sans"/>
              </a:rPr>
              <a:t>И</a:t>
            </a:r>
            <a:endParaRPr lang="uk-UA" sz="4000" b="0" strike="noStrike" spc="-1" dirty="0">
              <a:latin typeface="Arial"/>
            </a:endParaRPr>
          </a:p>
        </p:txBody>
      </p:sp>
      <p:pic>
        <p:nvPicPr>
          <p:cNvPr id="130" name="Picture 2" descr="Центр надання адміністративних послуг м. Суми :: Altanka"/>
          <p:cNvPicPr/>
          <p:nvPr/>
        </p:nvPicPr>
        <p:blipFill>
          <a:blip r:embed="rId2"/>
          <a:srcRect l="25915" t="3002" r="23411" b="23390"/>
          <a:stretch/>
        </p:blipFill>
        <p:spPr>
          <a:xfrm>
            <a:off x="246207" y="-115745"/>
            <a:ext cx="1300680" cy="1716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956D62-CFEE-200F-9510-6A02EC62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D000352-475F-AED4-3B59-84046E95E566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432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4557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1363CA-0C83-27BB-375F-79B4EE63C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07B756C-355E-D2C3-6BE9-886C23D704CA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65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Пряма сполучна лінія 5"/>
          <p:cNvSpPr/>
          <p:nvPr/>
        </p:nvSpPr>
        <p:spPr>
          <a:xfrm flipV="1">
            <a:off x="178560" y="914400"/>
            <a:ext cx="11347560" cy="2196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/>
        </p:style>
      </p:sp>
      <p:sp>
        <p:nvSpPr>
          <p:cNvPr id="2" name="Прямоугольник 1"/>
          <p:cNvSpPr/>
          <p:nvPr/>
        </p:nvSpPr>
        <p:spPr>
          <a:xfrm>
            <a:off x="966229" y="268069"/>
            <a:ext cx="37994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Нормативна база:</a:t>
            </a:r>
            <a:endParaRPr lang="en-US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12636" y="1154544"/>
            <a:ext cx="10879407" cy="5598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uk-UA" sz="2400" b="1" kern="1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ЗУ «Про повну загальну середню освіту» (зі змінами)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n-US" sz="2400" b="1" kern="1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uk-UA" sz="2400" b="1" kern="1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ЗУ «Про внесення змін до деяких законів України щодо вдосконалення механізмів формування мережі ліцеїв для запровадження якісної профільної середньої освіти»,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n-US" sz="2400" b="1" kern="1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uk-UA" sz="2400" b="1" kern="1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Положення про ліцей, затверджене Постановою Кабінету Міністрів № 1062 від 11 жовтня 2021 року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n-US" sz="2400" b="1" kern="1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uk-UA" sz="2400" b="1" kern="1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Лист МОН № 4/504-23 від 28 лютого 2023 року щодо порядку внесення змін до мережі закладів загальної середньої освіти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n-US" sz="2400" b="1" kern="1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uk-UA" sz="2400" b="1" kern="1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Ліцензійні умови провадження освітньої діяльності, затверджені Постановою Кабміну від 24 березня 2021 року</a:t>
            </a:r>
            <a:endParaRPr lang="en-US" sz="2400" b="1" kern="1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2507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Прямокутник 3"/>
          <p:cNvSpPr/>
          <p:nvPr/>
        </p:nvSpPr>
        <p:spPr>
          <a:xfrm>
            <a:off x="914971" y="2325960"/>
            <a:ext cx="10000228" cy="258386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5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uk-UA" sz="5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5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ФОРМУВАННЯ МЕРЕЖІ</a:t>
            </a:r>
            <a:endParaRPr lang="uk-UA" sz="5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5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АКАДЕМІЧНИХ ЛІЦЕЇВ</a:t>
            </a:r>
            <a:endParaRPr lang="uk-UA" sz="5400" b="0" strike="noStrike" spc="-1" dirty="0">
              <a:latin typeface="Arial"/>
            </a:endParaRPr>
          </a:p>
        </p:txBody>
      </p:sp>
      <p:sp>
        <p:nvSpPr>
          <p:cNvPr id="466" name="Пряма сполучна лінія 4"/>
          <p:cNvSpPr/>
          <p:nvPr/>
        </p:nvSpPr>
        <p:spPr>
          <a:xfrm flipV="1">
            <a:off x="87480" y="4911120"/>
            <a:ext cx="10828440" cy="3924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/>
        </p:style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TextBox 3"/>
          <p:cNvSpPr/>
          <p:nvPr/>
        </p:nvSpPr>
        <p:spPr>
          <a:xfrm>
            <a:off x="124560" y="1006199"/>
            <a:ext cx="6050098" cy="34148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3600" b="1" strike="noStrike" spc="-1" dirty="0">
                <a:solidFill>
                  <a:srgbClr val="002060"/>
                </a:solidFill>
                <a:latin typeface="Calibri"/>
                <a:ea typeface="DejaVu Sans"/>
              </a:rPr>
              <a:t>Профільну освіту на </a:t>
            </a:r>
            <a:r>
              <a:rPr lang="uk-UA" sz="3600" b="1" strike="noStrike" spc="-1" dirty="0">
                <a:solidFill>
                  <a:srgbClr val="C00000"/>
                </a:solidFill>
                <a:latin typeface="Calibri"/>
                <a:ea typeface="DejaVu Sans"/>
              </a:rPr>
              <a:t>академічному рівні</a:t>
            </a:r>
            <a:r>
              <a:rPr lang="uk-UA" sz="3600" b="1" strike="noStrike" spc="-1" dirty="0">
                <a:solidFill>
                  <a:srgbClr val="FFC000"/>
                </a:solidFill>
                <a:latin typeface="Calibri"/>
                <a:ea typeface="DejaVu Sans"/>
              </a:rPr>
              <a:t> </a:t>
            </a:r>
            <a:r>
              <a:rPr lang="uk-UA" sz="3600" b="1" strike="noStrike" spc="-1" dirty="0">
                <a:solidFill>
                  <a:srgbClr val="002060"/>
                </a:solidFill>
                <a:latin typeface="Calibri"/>
                <a:ea typeface="DejaVu Sans"/>
              </a:rPr>
              <a:t>учні мають здобувати, як правило, в окремих від решти рівнів (початкового та базового) закладах освіти</a:t>
            </a:r>
            <a:endParaRPr lang="uk-UA" sz="3600" b="0" strike="noStrike" spc="-1" dirty="0">
              <a:latin typeface="Arial"/>
            </a:endParaRPr>
          </a:p>
        </p:txBody>
      </p:sp>
      <p:sp>
        <p:nvSpPr>
          <p:cNvPr id="364" name="Picture 2"/>
          <p:cNvSpPr/>
          <p:nvPr/>
        </p:nvSpPr>
        <p:spPr>
          <a:xfrm>
            <a:off x="4248255" y="1369992"/>
            <a:ext cx="8484159" cy="5689569"/>
          </a:xfrm>
          <a:prstGeom prst="ellipse">
            <a:avLst/>
          </a:prstGeom>
          <a:blipFill rotWithShape="0">
            <a:blip r:embed="rId2"/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Прямокутник 3"/>
          <p:cNvSpPr/>
          <p:nvPr/>
        </p:nvSpPr>
        <p:spPr>
          <a:xfrm>
            <a:off x="61920" y="78480"/>
            <a:ext cx="898848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4400" b="1" strike="noStrike" spc="-1">
                <a:solidFill>
                  <a:srgbClr val="000000"/>
                </a:solidFill>
                <a:latin typeface="Calibri"/>
                <a:ea typeface="DejaVu Sans"/>
              </a:rPr>
              <a:t>ЗАСНОВНИКИ АКАДЕМІЧНИХ ЛІЦЕЇВ</a:t>
            </a:r>
            <a:endParaRPr lang="uk-UA" sz="4400" b="0" strike="noStrike" spc="-1">
              <a:latin typeface="Arial"/>
            </a:endParaRPr>
          </a:p>
        </p:txBody>
      </p:sp>
      <p:sp>
        <p:nvSpPr>
          <p:cNvPr id="489" name="Пряма сполучна лінія 4"/>
          <p:cNvSpPr/>
          <p:nvPr/>
        </p:nvSpPr>
        <p:spPr>
          <a:xfrm flipV="1">
            <a:off x="329760" y="830880"/>
            <a:ext cx="10828800" cy="3924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/>
        </p:style>
      </p:sp>
      <p:sp>
        <p:nvSpPr>
          <p:cNvPr id="490" name="Прямокутник 5"/>
          <p:cNvSpPr/>
          <p:nvPr/>
        </p:nvSpPr>
        <p:spPr>
          <a:xfrm>
            <a:off x="793080" y="3315960"/>
            <a:ext cx="3016080" cy="2917080"/>
          </a:xfrm>
          <a:prstGeom prst="rect">
            <a:avLst/>
          </a:prstGeom>
          <a:gradFill rotWithShape="0">
            <a:gsLst>
              <a:gs pos="0">
                <a:srgbClr val="FFC54B"/>
              </a:gs>
              <a:gs pos="100000">
                <a:srgbClr val="FFBF00"/>
              </a:gs>
            </a:gsLst>
            <a:lin ang="5400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uk-UA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uk-UA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uk-UA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ЗАКЛАДИ ВИЩОЇ ОСВІТИ (НАУКОВІ ЛІЦЕЇ)</a:t>
            </a:r>
            <a:endParaRPr lang="uk-UA" sz="2400" b="0" strike="noStrike" spc="-1">
              <a:latin typeface="Arial"/>
            </a:endParaRPr>
          </a:p>
        </p:txBody>
      </p:sp>
      <p:sp>
        <p:nvSpPr>
          <p:cNvPr id="491" name="Прямокутник 6"/>
          <p:cNvSpPr/>
          <p:nvPr/>
        </p:nvSpPr>
        <p:spPr>
          <a:xfrm>
            <a:off x="4741920" y="2179440"/>
            <a:ext cx="3016080" cy="29170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uk-UA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uk-UA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uk-UA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ОБЛАСНІ РАДИ</a:t>
            </a:r>
            <a:endParaRPr lang="uk-UA" sz="2400" b="0" strike="noStrike" spc="-1">
              <a:latin typeface="Arial"/>
            </a:endParaRPr>
          </a:p>
        </p:txBody>
      </p:sp>
      <p:sp>
        <p:nvSpPr>
          <p:cNvPr id="492" name="Прямокутник 7"/>
          <p:cNvSpPr/>
          <p:nvPr/>
        </p:nvSpPr>
        <p:spPr>
          <a:xfrm>
            <a:off x="8690400" y="3315960"/>
            <a:ext cx="3016080" cy="2917080"/>
          </a:xfrm>
          <a:prstGeom prst="rect">
            <a:avLst/>
          </a:prstGeom>
          <a:gradFill rotWithShape="0">
            <a:gsLst>
              <a:gs pos="0">
                <a:srgbClr val="FFC54B"/>
              </a:gs>
              <a:gs pos="100000">
                <a:srgbClr val="FFBF00"/>
              </a:gs>
            </a:gsLst>
            <a:lin ang="5400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uk-UA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uk-UA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uk-UA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uk-UA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ТЕРИТОРІАЛЬНІ ГРОМАДИ</a:t>
            </a:r>
            <a:endParaRPr lang="uk-UA" sz="2400" b="0" strike="noStrike" spc="-1">
              <a:latin typeface="Arial"/>
            </a:endParaRPr>
          </a:p>
        </p:txBody>
      </p:sp>
      <p:pic>
        <p:nvPicPr>
          <p:cNvPr id="493" name="Рисунок 8"/>
          <p:cNvPicPr/>
          <p:nvPr/>
        </p:nvPicPr>
        <p:blipFill>
          <a:blip r:embed="rId3"/>
          <a:stretch/>
        </p:blipFill>
        <p:spPr>
          <a:xfrm>
            <a:off x="1642320" y="3639240"/>
            <a:ext cx="1016640" cy="950040"/>
          </a:xfrm>
          <a:prstGeom prst="rect">
            <a:avLst/>
          </a:prstGeom>
          <a:ln w="0">
            <a:noFill/>
          </a:ln>
        </p:spPr>
      </p:pic>
      <p:pic>
        <p:nvPicPr>
          <p:cNvPr id="494" name="Рисунок 9"/>
          <p:cNvPicPr/>
          <p:nvPr/>
        </p:nvPicPr>
        <p:blipFill>
          <a:blip r:embed="rId4"/>
          <a:stretch/>
        </p:blipFill>
        <p:spPr>
          <a:xfrm>
            <a:off x="5744520" y="2728080"/>
            <a:ext cx="731160" cy="826200"/>
          </a:xfrm>
          <a:prstGeom prst="rect">
            <a:avLst/>
          </a:prstGeom>
          <a:ln w="0">
            <a:noFill/>
          </a:ln>
        </p:spPr>
      </p:pic>
      <p:pic>
        <p:nvPicPr>
          <p:cNvPr id="495" name="Рисунок 10"/>
          <p:cNvPicPr/>
          <p:nvPr/>
        </p:nvPicPr>
        <p:blipFill>
          <a:blip r:embed="rId5"/>
          <a:stretch/>
        </p:blipFill>
        <p:spPr>
          <a:xfrm>
            <a:off x="9704520" y="4024800"/>
            <a:ext cx="988200" cy="855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PlaceHolder 1"/>
          <p:cNvSpPr>
            <a:spLocks noGrp="1"/>
          </p:cNvSpPr>
          <p:nvPr>
            <p:ph type="title"/>
          </p:nvPr>
        </p:nvSpPr>
        <p:spPr>
          <a:xfrm>
            <a:off x="264960" y="122760"/>
            <a:ext cx="10513080" cy="89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uk-UA" sz="3600" b="1" strike="noStrike" spc="-1">
                <a:solidFill>
                  <a:srgbClr val="002060"/>
                </a:solidFill>
                <a:latin typeface="Calibri"/>
              </a:rPr>
              <a:t>ПОДІЛ ТГ ЗА КІЛЬКІСТЮ УЧНІВ</a:t>
            </a:r>
            <a:endParaRPr lang="uk-UA" sz="3600" b="0" strike="noStrike" spc="-1">
              <a:latin typeface="Arial"/>
            </a:endParaRPr>
          </a:p>
        </p:txBody>
      </p:sp>
      <p:sp>
        <p:nvSpPr>
          <p:cNvPr id="522" name="TextBox 2"/>
          <p:cNvSpPr/>
          <p:nvPr/>
        </p:nvSpPr>
        <p:spPr>
          <a:xfrm>
            <a:off x="368640" y="1037160"/>
            <a:ext cx="3832560" cy="452286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2400" b="1" strike="noStrike" spc="-1" dirty="0">
                <a:solidFill>
                  <a:srgbClr val="002060"/>
                </a:solidFill>
                <a:latin typeface="Calibri"/>
                <a:ea typeface="DejaVu Sans"/>
              </a:rPr>
              <a:t>«Велика ТГ»</a:t>
            </a:r>
            <a:endParaRPr lang="uk-UA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24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FFC000"/>
              </a:buClr>
              <a:buFont typeface="Arial"/>
              <a:buChar char="•"/>
            </a:pPr>
            <a:r>
              <a:rPr lang="uk-UA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контингент 4-6 </a:t>
            </a:r>
            <a:r>
              <a:rPr lang="uk-UA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кл</a:t>
            </a:r>
            <a:r>
              <a:rPr lang="uk-UA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r>
              <a:rPr lang="ru-RU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uk-UA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  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більше</a:t>
            </a:r>
            <a:r>
              <a:rPr lang="ru-RU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1200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учнів</a:t>
            </a:r>
            <a:endParaRPr lang="uk-UA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24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FFC000"/>
              </a:buClr>
              <a:buFont typeface="Arial"/>
              <a:buChar char="•"/>
            </a:pPr>
            <a:r>
              <a:rPr lang="uk-UA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600 учнів у ліцеї</a:t>
            </a:r>
            <a:endParaRPr lang="uk-UA" sz="24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FFC000"/>
              </a:buClr>
              <a:buFont typeface="Arial"/>
              <a:buChar char="•"/>
            </a:pPr>
            <a:r>
              <a:rPr lang="uk-UA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8  класів в паралелі</a:t>
            </a:r>
            <a:endParaRPr lang="uk-UA" sz="24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FFC000"/>
              </a:buClr>
              <a:buFont typeface="Arial"/>
              <a:buChar char="•"/>
            </a:pPr>
            <a:r>
              <a:rPr lang="uk-UA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200 учнів в паралелі</a:t>
            </a:r>
            <a:endParaRPr lang="uk-UA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24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FFC000"/>
              </a:buClr>
              <a:buFont typeface="Arial"/>
              <a:buChar char="•"/>
            </a:pPr>
            <a:r>
              <a:rPr lang="uk-UA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зобов’язана утворити АЛ</a:t>
            </a:r>
            <a:endParaRPr lang="uk-UA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24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FFC000"/>
              </a:buClr>
              <a:buFont typeface="Arial"/>
              <a:buChar char="•"/>
            </a:pPr>
            <a:r>
              <a:rPr lang="uk-UA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гімназійні класи </a:t>
            </a:r>
            <a:r>
              <a:rPr lang="el-GR" sz="1800" b="1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Χ</a:t>
            </a:r>
            <a:endParaRPr lang="uk-UA" sz="1800" b="0" strike="noStrike" spc="-1" dirty="0">
              <a:latin typeface="Arial"/>
            </a:endParaRPr>
          </a:p>
        </p:txBody>
      </p:sp>
      <p:sp>
        <p:nvSpPr>
          <p:cNvPr id="523" name="TextBox 3"/>
          <p:cNvSpPr/>
          <p:nvPr/>
        </p:nvSpPr>
        <p:spPr>
          <a:xfrm>
            <a:off x="4203360" y="1037160"/>
            <a:ext cx="3832560" cy="526152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2400" b="1" strike="noStrike" spc="-1" dirty="0">
                <a:solidFill>
                  <a:srgbClr val="002060"/>
                </a:solidFill>
                <a:latin typeface="Calibri"/>
                <a:ea typeface="DejaVu Sans"/>
              </a:rPr>
              <a:t>«Середня ТГ»</a:t>
            </a:r>
            <a:endParaRPr lang="uk-UA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24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FFC000"/>
              </a:buClr>
              <a:buFont typeface="Arial"/>
              <a:buChar char="•"/>
            </a:pPr>
            <a:r>
              <a:rPr lang="uk-UA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контингент 4-6 </a:t>
            </a:r>
            <a:r>
              <a:rPr lang="uk-UA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кл</a:t>
            </a:r>
            <a:r>
              <a:rPr lang="uk-UA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r>
              <a:rPr lang="ru-RU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uk-UA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  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більше</a:t>
            </a:r>
            <a:r>
              <a:rPr lang="ru-RU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600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учнів</a:t>
            </a:r>
            <a:endParaRPr lang="uk-UA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24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FFC000"/>
              </a:buClr>
              <a:buFont typeface="Arial"/>
              <a:buChar char="•"/>
            </a:pPr>
            <a:r>
              <a:rPr lang="uk-UA" sz="2400" b="1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! </a:t>
            </a:r>
            <a:r>
              <a:rPr lang="uk-UA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До 2030 – не менше 150 учнів в ліцеї</a:t>
            </a:r>
            <a:endParaRPr lang="uk-UA" sz="24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FFC000"/>
              </a:buClr>
              <a:buFont typeface="Arial"/>
              <a:buChar char="•"/>
            </a:pPr>
            <a:r>
              <a:rPr lang="uk-UA" sz="2400" b="1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! </a:t>
            </a:r>
            <a:r>
              <a:rPr lang="uk-UA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Після 2030 – більше 300 учнів </a:t>
            </a:r>
            <a:r>
              <a:rPr lang="uk-UA" sz="2400" spc="-1" dirty="0">
                <a:solidFill>
                  <a:srgbClr val="000000"/>
                </a:solidFill>
                <a:latin typeface="Calibri"/>
                <a:ea typeface="DejaVu Sans"/>
              </a:rPr>
              <a:t>у</a:t>
            </a:r>
            <a:r>
              <a:rPr lang="uk-UA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ліцеї</a:t>
            </a:r>
            <a:endParaRPr lang="uk-UA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24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FFC000"/>
              </a:buClr>
              <a:buFont typeface="Arial"/>
              <a:buChar char="•"/>
            </a:pPr>
            <a:r>
              <a:rPr lang="uk-UA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4 класи в паралелі</a:t>
            </a:r>
            <a:endParaRPr lang="uk-UA" sz="24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FFC000"/>
              </a:buClr>
              <a:buFont typeface="Arial"/>
              <a:buChar char="•"/>
            </a:pPr>
            <a:r>
              <a:rPr lang="uk-UA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100 учнів в паралелі</a:t>
            </a:r>
            <a:endParaRPr lang="uk-UA" sz="24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FFC000"/>
              </a:buClr>
              <a:buFont typeface="Arial"/>
              <a:buChar char="•"/>
            </a:pPr>
            <a:r>
              <a:rPr lang="uk-UA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зобов’язана утворити АЛ</a:t>
            </a:r>
            <a:endParaRPr lang="uk-UA" sz="24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FFC000"/>
              </a:buClr>
              <a:buFont typeface="Arial"/>
              <a:buChar char="•"/>
            </a:pPr>
            <a:r>
              <a:rPr lang="uk-UA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гімназійні класи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en-US" sz="2000" b="1" strike="noStrike" spc="-1" dirty="0">
                <a:solidFill>
                  <a:srgbClr val="00B050"/>
                </a:solidFill>
                <a:latin typeface="Calibri"/>
                <a:ea typeface="DejaVu Sans"/>
              </a:rPr>
              <a:t>V</a:t>
            </a:r>
            <a:endParaRPr lang="uk-UA" sz="2000" b="0" strike="noStrike" spc="-1" dirty="0">
              <a:latin typeface="Arial"/>
            </a:endParaRPr>
          </a:p>
        </p:txBody>
      </p:sp>
      <p:sp>
        <p:nvSpPr>
          <p:cNvPr id="524" name="TextBox 4"/>
          <p:cNvSpPr/>
          <p:nvPr/>
        </p:nvSpPr>
        <p:spPr>
          <a:xfrm>
            <a:off x="8038440" y="1037160"/>
            <a:ext cx="3832560" cy="411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2400" b="1" strike="noStrike" spc="-1">
                <a:solidFill>
                  <a:srgbClr val="002060"/>
                </a:solidFill>
                <a:latin typeface="Calibri"/>
                <a:ea typeface="DejaVu Sans"/>
              </a:rPr>
              <a:t>«</a:t>
            </a:r>
            <a:r>
              <a:rPr lang="ru-RU" sz="2400" b="1" strike="noStrike" spc="-1">
                <a:solidFill>
                  <a:srgbClr val="002060"/>
                </a:solidFill>
                <a:latin typeface="Calibri"/>
                <a:ea typeface="DejaVu Sans"/>
              </a:rPr>
              <a:t>Мала</a:t>
            </a:r>
            <a:r>
              <a:rPr lang="uk-UA" sz="2400" b="1" strike="noStrike" spc="-1">
                <a:solidFill>
                  <a:srgbClr val="002060"/>
                </a:solidFill>
                <a:latin typeface="Calibri"/>
                <a:ea typeface="DejaVu Sans"/>
              </a:rPr>
              <a:t> ТГ»</a:t>
            </a:r>
            <a:endParaRPr lang="uk-UA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24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FFC000"/>
              </a:buClr>
              <a:buFont typeface="Arial"/>
              <a:buChar char="•"/>
            </a:pPr>
            <a:r>
              <a:rPr lang="uk-UA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контингент 4-6 кл.</a:t>
            </a:r>
            <a:r>
              <a:rPr lang="ru-RU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uk-UA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    менше 300 учнів</a:t>
            </a:r>
            <a:endParaRPr lang="uk-UA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24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FFC000"/>
              </a:buClr>
              <a:buFont typeface="Arial"/>
              <a:buChar char="•"/>
            </a:pPr>
            <a:r>
              <a:rPr lang="uk-UA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може утворювати академічний ліцей на умовах співробітництва з іншими ТГ за умови відповідності вимогам середньої ТГ</a:t>
            </a:r>
            <a:endParaRPr lang="uk-UA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Прямокутник 3"/>
          <p:cNvSpPr/>
          <p:nvPr/>
        </p:nvSpPr>
        <p:spPr>
          <a:xfrm>
            <a:off x="264240" y="160560"/>
            <a:ext cx="7997760" cy="699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4000" b="1" strike="noStrike" spc="-1">
                <a:solidFill>
                  <a:srgbClr val="000000"/>
                </a:solidFill>
                <a:latin typeface="Calibri"/>
                <a:ea typeface="DejaVu Sans"/>
              </a:rPr>
              <a:t>Профільна середня освіта в Україні</a:t>
            </a:r>
            <a:endParaRPr lang="uk-UA" sz="4000" b="0" strike="noStrike" spc="-1">
              <a:latin typeface="Arial"/>
            </a:endParaRPr>
          </a:p>
        </p:txBody>
      </p:sp>
      <p:sp>
        <p:nvSpPr>
          <p:cNvPr id="452" name="Пряма сполучна лінія 4"/>
          <p:cNvSpPr/>
          <p:nvPr/>
        </p:nvSpPr>
        <p:spPr>
          <a:xfrm flipV="1">
            <a:off x="264240" y="868320"/>
            <a:ext cx="10828440" cy="3924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/>
        </p:style>
      </p:sp>
      <p:sp>
        <p:nvSpPr>
          <p:cNvPr id="453" name="TextBox 5"/>
          <p:cNvSpPr/>
          <p:nvPr/>
        </p:nvSpPr>
        <p:spPr>
          <a:xfrm>
            <a:off x="393290" y="1518840"/>
            <a:ext cx="3228670" cy="452286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3600" b="1" strike="noStrike" spc="-1" dirty="0">
                <a:solidFill>
                  <a:srgbClr val="C00000"/>
                </a:solidFill>
                <a:latin typeface="Calibri"/>
                <a:ea typeface="DejaVu Sans"/>
              </a:rPr>
              <a:t>Що більше учнів у ліцеї</a:t>
            </a:r>
            <a:r>
              <a:rPr lang="uk-UA" sz="3600" b="1" strike="noStrike" spc="-1" dirty="0">
                <a:solidFill>
                  <a:srgbClr val="002060"/>
                </a:solidFill>
                <a:latin typeface="Calibri"/>
                <a:ea typeface="DejaVu Sans"/>
              </a:rPr>
              <a:t>, то  більше профілів і вибіркових курсів можна їм запропонувати</a:t>
            </a:r>
            <a:endParaRPr lang="uk-UA" sz="3600" b="0" strike="noStrike" spc="-1" dirty="0">
              <a:latin typeface="Arial"/>
            </a:endParaRPr>
          </a:p>
        </p:txBody>
      </p:sp>
      <p:graphicFrame>
        <p:nvGraphicFramePr>
          <p:cNvPr id="2" name="Diagram1"/>
          <p:cNvGraphicFramePr/>
          <p:nvPr>
            <p:extLst>
              <p:ext uri="{D42A27DB-BD31-4B8C-83A1-F6EECF244321}">
                <p14:modId xmlns:p14="http://schemas.microsoft.com/office/powerpoint/2010/main" val="67661667"/>
              </p:ext>
            </p:extLst>
          </p:nvPr>
        </p:nvGraphicFramePr>
        <p:xfrm>
          <a:off x="6096000" y="1470960"/>
          <a:ext cx="5516160" cy="4683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54" name="Прямокутник 7"/>
          <p:cNvSpPr/>
          <p:nvPr/>
        </p:nvSpPr>
        <p:spPr>
          <a:xfrm>
            <a:off x="6096000" y="1632068"/>
            <a:ext cx="973394" cy="993146"/>
          </a:xfrm>
          <a:prstGeom prst="rect">
            <a:avLst/>
          </a:prstGeom>
          <a:solidFill>
            <a:schemeClr val="lt1">
              <a:hueOff val="0"/>
              <a:satOff val="0"/>
              <a:lumOff val="0"/>
              <a:alphaOff val="0"/>
            </a:schemeClr>
          </a:solidFill>
          <a:ln>
            <a:solidFill>
              <a:srgbClr val="4472C4">
                <a:hueOff val="-7353344"/>
                <a:satOff val="-10228"/>
                <a:lumOff val="-3922"/>
                <a:alphaOff val="0"/>
              </a:srgb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tIns="45000" rIns="90000" bIns="45000" numCol="1" spcCol="144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3600" b="1" i="1" spc="-1" dirty="0" smtClean="0">
                <a:solidFill>
                  <a:srgbClr val="000000"/>
                </a:solidFill>
                <a:latin typeface="Calibri"/>
                <a:ea typeface="DejaVu Sans"/>
              </a:rPr>
              <a:t>20</a:t>
            </a:r>
            <a:r>
              <a:rPr lang="uk-UA" sz="3600" b="1" i="1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0</a:t>
            </a:r>
            <a:endParaRPr lang="uk-UA" sz="3600" b="0" strike="noStrike" spc="-1" dirty="0">
              <a:latin typeface="Arial"/>
            </a:endParaRPr>
          </a:p>
        </p:txBody>
      </p:sp>
      <p:sp>
        <p:nvSpPr>
          <p:cNvPr id="455" name="Прямокутник 8"/>
          <p:cNvSpPr/>
          <p:nvPr/>
        </p:nvSpPr>
        <p:spPr>
          <a:xfrm>
            <a:off x="6469625" y="2786322"/>
            <a:ext cx="973394" cy="953904"/>
          </a:xfrm>
          <a:prstGeom prst="rect">
            <a:avLst/>
          </a:prstGeom>
          <a:solidFill>
            <a:srgbClr val="FFFFFF"/>
          </a:solidFill>
          <a:ln>
            <a:solidFill>
              <a:srgbClr val="ED7D3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3600" b="1" i="1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120</a:t>
            </a:r>
            <a:endParaRPr lang="uk-UA" sz="3600" b="0" strike="noStrike" spc="-1" dirty="0">
              <a:latin typeface="Arial"/>
            </a:endParaRPr>
          </a:p>
        </p:txBody>
      </p:sp>
      <p:sp>
        <p:nvSpPr>
          <p:cNvPr id="456" name="Прямокутник 10"/>
          <p:cNvSpPr/>
          <p:nvPr/>
        </p:nvSpPr>
        <p:spPr>
          <a:xfrm>
            <a:off x="6558115" y="3901334"/>
            <a:ext cx="973394" cy="914664"/>
          </a:xfrm>
          <a:prstGeom prst="rect">
            <a:avLst/>
          </a:prstGeom>
          <a:solidFill>
            <a:srgbClr val="FFFFFF"/>
          </a:solidFill>
          <a:ln>
            <a:solidFill>
              <a:srgbClr val="ED7D3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3600" b="1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60</a:t>
            </a:r>
            <a:endParaRPr lang="uk-UA" sz="3600" b="0" strike="noStrike" spc="-1" dirty="0">
              <a:latin typeface="Arial"/>
            </a:endParaRPr>
          </a:p>
        </p:txBody>
      </p:sp>
      <p:sp>
        <p:nvSpPr>
          <p:cNvPr id="457" name="Прямокутник 11"/>
          <p:cNvSpPr/>
          <p:nvPr/>
        </p:nvSpPr>
        <p:spPr>
          <a:xfrm>
            <a:off x="6096000" y="4933537"/>
            <a:ext cx="1081548" cy="953904"/>
          </a:xfrm>
          <a:prstGeom prst="rect">
            <a:avLst/>
          </a:prstGeom>
          <a:solidFill>
            <a:srgbClr val="FFFFFF"/>
          </a:solidFill>
          <a:ln>
            <a:solidFill>
              <a:srgbClr val="ED7D3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3600" b="1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30</a:t>
            </a:r>
            <a:endParaRPr lang="uk-UA" sz="36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3C0A21-0F37-B7E3-26C5-EAE2C51DA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Прогнозований контингент учнів СМТГ </a:t>
            </a:r>
            <a:br>
              <a:rPr lang="uk-UA" dirty="0"/>
            </a:br>
            <a:r>
              <a:rPr lang="uk-UA" dirty="0"/>
              <a:t>у 6-х класах</a:t>
            </a:r>
            <a:endParaRPr lang="en-US" dirty="0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E40EA45-20A1-7CBA-5FAD-82CEA39F9883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707922" y="2536722"/>
            <a:ext cx="10873997" cy="3045077"/>
          </a:xfrm>
        </p:spPr>
        <p:txBody>
          <a:bodyPr/>
          <a:lstStyle/>
          <a:p>
            <a:r>
              <a:rPr lang="uk-UA" dirty="0"/>
              <a:t>2027/2028 </a:t>
            </a:r>
            <a:r>
              <a:rPr lang="uk-UA" dirty="0" err="1"/>
              <a:t>н.р</a:t>
            </a:r>
            <a:r>
              <a:rPr lang="uk-UA" dirty="0"/>
              <a:t>. (10-й клас) –  2941 учнів</a:t>
            </a:r>
          </a:p>
          <a:p>
            <a:endParaRPr lang="uk-UA" dirty="0"/>
          </a:p>
          <a:p>
            <a:r>
              <a:rPr lang="uk-UA" sz="3600" dirty="0"/>
              <a:t>65% в академічні ліцеї</a:t>
            </a:r>
            <a:r>
              <a:rPr lang="uk-UA" sz="4000" dirty="0"/>
              <a:t>         </a:t>
            </a:r>
            <a:r>
              <a:rPr lang="uk-UA" dirty="0">
                <a:solidFill>
                  <a:schemeClr val="accent1"/>
                </a:solidFill>
              </a:rPr>
              <a:t>55</a:t>
            </a:r>
            <a:r>
              <a:rPr lang="uk-UA" dirty="0"/>
              <a:t>% - 1617 учнів</a:t>
            </a:r>
          </a:p>
          <a:p>
            <a:endParaRPr lang="uk-UA" dirty="0"/>
          </a:p>
          <a:p>
            <a:r>
              <a:rPr lang="uk-UA" sz="3600" dirty="0"/>
              <a:t>35% - професійні коледжі      </a:t>
            </a:r>
            <a:r>
              <a:rPr lang="uk-UA" sz="4000" dirty="0">
                <a:solidFill>
                  <a:schemeClr val="accent1"/>
                </a:solidFill>
              </a:rPr>
              <a:t>45</a:t>
            </a:r>
            <a:r>
              <a:rPr lang="uk-UA" sz="4000" dirty="0"/>
              <a:t>%</a:t>
            </a:r>
          </a:p>
          <a:p>
            <a:pPr marL="0" indent="0">
              <a:buNone/>
            </a:pPr>
            <a:endParaRPr lang="uk-UA" dirty="0"/>
          </a:p>
          <a:p>
            <a:pPr marL="0" indent="0" algn="ctr">
              <a:buNone/>
            </a:pPr>
            <a:r>
              <a:rPr lang="uk-UA" sz="4000" dirty="0">
                <a:solidFill>
                  <a:srgbClr val="00B050"/>
                </a:solidFill>
              </a:rPr>
              <a:t>8 ліцеїв </a:t>
            </a:r>
            <a:r>
              <a:rPr lang="uk-UA" sz="1800" dirty="0"/>
              <a:t>(у </a:t>
            </a:r>
            <a:r>
              <a:rPr lang="uk-UA" sz="1800" dirty="0" err="1"/>
              <a:t>т.ч</a:t>
            </a:r>
            <a:r>
              <a:rPr lang="uk-UA" sz="1800" dirty="0"/>
              <a:t>. </a:t>
            </a:r>
            <a:r>
              <a:rPr lang="uk-UA" sz="1800" dirty="0">
                <a:solidFill>
                  <a:srgbClr val="FF0000"/>
                </a:solidFill>
              </a:rPr>
              <a:t>3</a:t>
            </a:r>
            <a:r>
              <a:rPr lang="uk-UA" sz="1800" dirty="0"/>
              <a:t> обласних: ліцей для обдарованих, мистецький </a:t>
            </a:r>
            <a:r>
              <a:rPr lang="uk-UA" sz="1800" dirty="0" err="1"/>
              <a:t>ім.Д.Бортнянського</a:t>
            </a:r>
            <a:r>
              <a:rPr lang="uk-UA" sz="1800" dirty="0"/>
              <a:t>, спортивний «Барса» )</a:t>
            </a:r>
            <a:endParaRPr lang="en-US" sz="1800" dirty="0"/>
          </a:p>
        </p:txBody>
      </p:sp>
      <p:sp>
        <p:nvSpPr>
          <p:cNvPr id="4" name="Стрілка: вправо 3">
            <a:extLst>
              <a:ext uri="{FF2B5EF4-FFF2-40B4-BE49-F238E27FC236}">
                <a16:creationId xmlns:a16="http://schemas.microsoft.com/office/drawing/2014/main" id="{0DE08520-C52D-A315-BCBB-65A2A23E696D}"/>
              </a:ext>
            </a:extLst>
          </p:cNvPr>
          <p:cNvSpPr/>
          <p:nvPr/>
        </p:nvSpPr>
        <p:spPr>
          <a:xfrm>
            <a:off x="5201024" y="3687096"/>
            <a:ext cx="943896" cy="52396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2306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AFD8EE-7C98-DD0E-039B-EB384157B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Контингент учнів у ліцеях</a:t>
            </a:r>
            <a:endParaRPr lang="en-US" dirty="0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4BF28EB8-028A-6361-5FEB-F1F9D1B07E50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6892414" y="2327564"/>
            <a:ext cx="1651818" cy="3221112"/>
          </a:xfrm>
        </p:spPr>
        <p:txBody>
          <a:bodyPr/>
          <a:lstStyle/>
          <a:p>
            <a:r>
              <a:rPr lang="uk-UA" dirty="0"/>
              <a:t>1556</a:t>
            </a:r>
          </a:p>
          <a:p>
            <a:r>
              <a:rPr lang="en-US" dirty="0" smtClean="0"/>
              <a:t> </a:t>
            </a:r>
            <a:endParaRPr lang="uk-UA" dirty="0"/>
          </a:p>
          <a:p>
            <a:r>
              <a:rPr lang="en-US" dirty="0" smtClean="0"/>
              <a:t> </a:t>
            </a:r>
            <a:endParaRPr lang="uk-UA" dirty="0"/>
          </a:p>
          <a:p>
            <a:r>
              <a:rPr lang="uk-UA" dirty="0"/>
              <a:t>1255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B0015B-B920-66F9-9BEB-89651FF4DE57}"/>
              </a:ext>
            </a:extLst>
          </p:cNvPr>
          <p:cNvSpPr txBox="1"/>
          <p:nvPr/>
        </p:nvSpPr>
        <p:spPr>
          <a:xfrm>
            <a:off x="639648" y="2782530"/>
            <a:ext cx="61526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2028/2029 </a:t>
            </a:r>
            <a:r>
              <a:rPr lang="uk-UA" sz="2400" dirty="0" err="1"/>
              <a:t>н.р</a:t>
            </a:r>
            <a:r>
              <a:rPr lang="uk-UA" sz="2400" dirty="0"/>
              <a:t>. – 2829 учнів </a:t>
            </a:r>
          </a:p>
          <a:p>
            <a:endParaRPr lang="uk-UA" sz="2400" dirty="0"/>
          </a:p>
          <a:p>
            <a:r>
              <a:rPr lang="en-US" sz="2400" dirty="0" smtClean="0"/>
              <a:t> </a:t>
            </a:r>
            <a:endParaRPr lang="uk-UA" sz="2400" dirty="0"/>
          </a:p>
          <a:p>
            <a:endParaRPr lang="uk-UA" sz="2400" dirty="0"/>
          </a:p>
          <a:p>
            <a:r>
              <a:rPr lang="en-US" sz="2400" dirty="0" smtClean="0"/>
              <a:t> </a:t>
            </a:r>
            <a:endParaRPr lang="uk-UA" sz="2400" dirty="0"/>
          </a:p>
          <a:p>
            <a:r>
              <a:rPr lang="uk-UA" sz="2400" dirty="0"/>
              <a:t>2031/2032 </a:t>
            </a:r>
            <a:r>
              <a:rPr lang="uk-UA" sz="2400" dirty="0" err="1"/>
              <a:t>н.р</a:t>
            </a:r>
            <a:r>
              <a:rPr lang="uk-UA" sz="2400" dirty="0"/>
              <a:t>. – 2283 учні</a:t>
            </a:r>
            <a:endParaRPr lang="en-US" sz="2400" dirty="0"/>
          </a:p>
        </p:txBody>
      </p:sp>
      <p:sp>
        <p:nvSpPr>
          <p:cNvPr id="5" name="Стрілка: вправо 4">
            <a:extLst>
              <a:ext uri="{FF2B5EF4-FFF2-40B4-BE49-F238E27FC236}">
                <a16:creationId xmlns:a16="http://schemas.microsoft.com/office/drawing/2014/main" id="{BCEC2100-AD8F-3629-0CDC-5A499856A609}"/>
              </a:ext>
            </a:extLst>
          </p:cNvPr>
          <p:cNvSpPr/>
          <p:nvPr/>
        </p:nvSpPr>
        <p:spPr>
          <a:xfrm>
            <a:off x="4924620" y="369437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4D558D-DA2F-6889-EF6C-A8912C9B4116}"/>
              </a:ext>
            </a:extLst>
          </p:cNvPr>
          <p:cNvSpPr txBox="1"/>
          <p:nvPr/>
        </p:nvSpPr>
        <p:spPr>
          <a:xfrm>
            <a:off x="8672052" y="816077"/>
            <a:ext cx="256889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/>
              <a:t>Міграція населення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/>
              <a:t>Конкурс на вступ до ліцею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/>
              <a:t>30% учнів в обласних ліцеях із МТГ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/>
              <a:t>Вступ до закладів фахової </a:t>
            </a:r>
            <a:r>
              <a:rPr lang="uk-UA" sz="2400" dirty="0" err="1"/>
              <a:t>передвищої</a:t>
            </a:r>
            <a:r>
              <a:rPr lang="uk-UA" sz="2400" dirty="0"/>
              <a:t> освіти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57704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Прямокутник 3"/>
          <p:cNvSpPr/>
          <p:nvPr/>
        </p:nvSpPr>
        <p:spPr>
          <a:xfrm>
            <a:off x="178920" y="214200"/>
            <a:ext cx="81684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3600" b="1" strike="noStrike" spc="-1" dirty="0">
                <a:solidFill>
                  <a:srgbClr val="002060"/>
                </a:solidFill>
                <a:latin typeface="Calibri"/>
                <a:ea typeface="DejaVu Sans"/>
              </a:rPr>
              <a:t>Профільна середня освіта в Україні</a:t>
            </a:r>
            <a:endParaRPr lang="uk-UA" sz="3600" b="0" strike="noStrike" spc="-1" dirty="0">
              <a:latin typeface="Arial"/>
            </a:endParaRPr>
          </a:p>
        </p:txBody>
      </p:sp>
      <p:sp>
        <p:nvSpPr>
          <p:cNvPr id="425" name="Пряма сполучна лінія 5"/>
          <p:cNvSpPr/>
          <p:nvPr/>
        </p:nvSpPr>
        <p:spPr>
          <a:xfrm flipV="1">
            <a:off x="178560" y="914400"/>
            <a:ext cx="11347560" cy="2196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/>
        </p:style>
      </p:sp>
      <p:sp>
        <p:nvSpPr>
          <p:cNvPr id="426" name="Прямокутник 6"/>
          <p:cNvSpPr/>
          <p:nvPr/>
        </p:nvSpPr>
        <p:spPr>
          <a:xfrm>
            <a:off x="1766880" y="1051920"/>
            <a:ext cx="816840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3200" b="0" strike="noStrike" spc="-1" dirty="0" err="1">
                <a:solidFill>
                  <a:srgbClr val="3D0AF6"/>
                </a:solidFill>
                <a:latin typeface="Calibri"/>
                <a:ea typeface="DejaVu Sans"/>
              </a:rPr>
              <a:t>Таймлайн</a:t>
            </a:r>
            <a:r>
              <a:rPr lang="uk-UA" sz="3200" b="0" strike="noStrike" spc="-1" dirty="0">
                <a:solidFill>
                  <a:srgbClr val="3D0AF6"/>
                </a:solidFill>
                <a:latin typeface="Calibri"/>
                <a:ea typeface="DejaVu Sans"/>
              </a:rPr>
              <a:t> реформи</a:t>
            </a:r>
            <a:endParaRPr lang="uk-UA" sz="3200" b="0" strike="noStrike" spc="-1" dirty="0">
              <a:latin typeface="Arial"/>
            </a:endParaRPr>
          </a:p>
        </p:txBody>
      </p:sp>
      <p:sp>
        <p:nvSpPr>
          <p:cNvPr id="427" name="Пряма сполучна лінія 8"/>
          <p:cNvSpPr/>
          <p:nvPr/>
        </p:nvSpPr>
        <p:spPr>
          <a:xfrm flipV="1">
            <a:off x="178560" y="2428200"/>
            <a:ext cx="11347560" cy="33120"/>
          </a:xfrm>
          <a:prstGeom prst="line">
            <a:avLst/>
          </a:prstGeom>
          <a:ln>
            <a:solidFill>
              <a:srgbClr val="4472C4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/>
        </p:style>
      </p:sp>
      <p:sp>
        <p:nvSpPr>
          <p:cNvPr id="428" name="Овал 1"/>
          <p:cNvSpPr/>
          <p:nvPr/>
        </p:nvSpPr>
        <p:spPr>
          <a:xfrm>
            <a:off x="1124280" y="2311560"/>
            <a:ext cx="312120" cy="297360"/>
          </a:xfrm>
          <a:prstGeom prst="ellipse">
            <a:avLst/>
          </a:prstGeom>
          <a:solidFill>
            <a:srgbClr val="FFFFFF"/>
          </a:solidFill>
          <a:ln>
            <a:solidFill>
              <a:srgbClr val="5B9BD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</p:sp>
      <p:sp>
        <p:nvSpPr>
          <p:cNvPr id="429" name="Овал 7"/>
          <p:cNvSpPr/>
          <p:nvPr/>
        </p:nvSpPr>
        <p:spPr>
          <a:xfrm>
            <a:off x="4106880" y="2311560"/>
            <a:ext cx="312120" cy="297360"/>
          </a:xfrm>
          <a:prstGeom prst="ellipse">
            <a:avLst/>
          </a:prstGeom>
          <a:solidFill>
            <a:srgbClr val="FFFFFF"/>
          </a:solidFill>
          <a:ln>
            <a:solidFill>
              <a:srgbClr val="5B9BD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</p:sp>
      <p:sp>
        <p:nvSpPr>
          <p:cNvPr id="430" name="Овал 9"/>
          <p:cNvSpPr/>
          <p:nvPr/>
        </p:nvSpPr>
        <p:spPr>
          <a:xfrm>
            <a:off x="7089480" y="2278440"/>
            <a:ext cx="312120" cy="297360"/>
          </a:xfrm>
          <a:prstGeom prst="ellipse">
            <a:avLst/>
          </a:prstGeom>
          <a:solidFill>
            <a:srgbClr val="FFFFFF"/>
          </a:solidFill>
          <a:ln>
            <a:solidFill>
              <a:srgbClr val="5B9BD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</p:sp>
      <p:sp>
        <p:nvSpPr>
          <p:cNvPr id="431" name="Овал 10"/>
          <p:cNvSpPr/>
          <p:nvPr/>
        </p:nvSpPr>
        <p:spPr>
          <a:xfrm>
            <a:off x="9780480" y="2311560"/>
            <a:ext cx="312120" cy="297360"/>
          </a:xfrm>
          <a:prstGeom prst="ellipse">
            <a:avLst/>
          </a:prstGeom>
          <a:solidFill>
            <a:srgbClr val="FFFFFF"/>
          </a:solidFill>
          <a:ln>
            <a:solidFill>
              <a:srgbClr val="5B9BD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</p:sp>
      <p:sp>
        <p:nvSpPr>
          <p:cNvPr id="432" name="TextBox 2"/>
          <p:cNvSpPr/>
          <p:nvPr/>
        </p:nvSpPr>
        <p:spPr>
          <a:xfrm>
            <a:off x="619560" y="1752480"/>
            <a:ext cx="17575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2023-2024 рр</a:t>
            </a:r>
            <a:endParaRPr lang="uk-UA" sz="1800" b="0" strike="noStrike" spc="-1">
              <a:latin typeface="Arial"/>
            </a:endParaRPr>
          </a:p>
        </p:txBody>
      </p:sp>
      <p:sp>
        <p:nvSpPr>
          <p:cNvPr id="433" name="TextBox 13"/>
          <p:cNvSpPr/>
          <p:nvPr/>
        </p:nvSpPr>
        <p:spPr>
          <a:xfrm>
            <a:off x="3298680" y="1751040"/>
            <a:ext cx="17575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2025-2026 рр</a:t>
            </a:r>
            <a:endParaRPr lang="uk-UA" sz="1800" b="0" strike="noStrike" spc="-1">
              <a:latin typeface="Arial"/>
            </a:endParaRPr>
          </a:p>
        </p:txBody>
      </p:sp>
      <p:sp>
        <p:nvSpPr>
          <p:cNvPr id="434" name="TextBox 14"/>
          <p:cNvSpPr/>
          <p:nvPr/>
        </p:nvSpPr>
        <p:spPr>
          <a:xfrm>
            <a:off x="6209640" y="1746360"/>
            <a:ext cx="175752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1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2027-2029 </a:t>
            </a:r>
            <a:r>
              <a:rPr lang="uk-UA" sz="1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рр</a:t>
            </a:r>
            <a:endParaRPr lang="uk-UA" sz="1800" b="1" strike="noStrike" spc="-1" dirty="0">
              <a:latin typeface="Arial"/>
            </a:endParaRPr>
          </a:p>
        </p:txBody>
      </p:sp>
      <p:sp>
        <p:nvSpPr>
          <p:cNvPr id="435" name="TextBox 15"/>
          <p:cNvSpPr/>
          <p:nvPr/>
        </p:nvSpPr>
        <p:spPr>
          <a:xfrm>
            <a:off x="9120240" y="1816200"/>
            <a:ext cx="17575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2029-2033 рр</a:t>
            </a:r>
            <a:endParaRPr lang="uk-UA" sz="1800" b="0" strike="noStrike" spc="-1">
              <a:latin typeface="Arial"/>
            </a:endParaRPr>
          </a:p>
        </p:txBody>
      </p:sp>
      <p:sp>
        <p:nvSpPr>
          <p:cNvPr id="436" name="TextBox 16"/>
          <p:cNvSpPr/>
          <p:nvPr/>
        </p:nvSpPr>
        <p:spPr>
          <a:xfrm>
            <a:off x="574920" y="2854080"/>
            <a:ext cx="22543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1800" b="1" strike="noStrike" spc="-1">
                <a:solidFill>
                  <a:srgbClr val="3D0AF6"/>
                </a:solidFill>
                <a:latin typeface="Calibri"/>
                <a:ea typeface="DejaVu Sans"/>
              </a:rPr>
              <a:t>ПІДГОТОВЧИЙ ЕТАП</a:t>
            </a:r>
            <a:endParaRPr lang="uk-UA" sz="1800" b="0" strike="noStrike" spc="-1">
              <a:latin typeface="Arial"/>
            </a:endParaRPr>
          </a:p>
        </p:txBody>
      </p:sp>
      <p:sp>
        <p:nvSpPr>
          <p:cNvPr id="437" name="TextBox 17"/>
          <p:cNvSpPr/>
          <p:nvPr/>
        </p:nvSpPr>
        <p:spPr>
          <a:xfrm>
            <a:off x="3441240" y="2854080"/>
            <a:ext cx="22543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1800" b="1" strike="noStrike" spc="-1">
                <a:solidFill>
                  <a:srgbClr val="3D0AF6"/>
                </a:solidFill>
                <a:latin typeface="Calibri"/>
                <a:ea typeface="DejaVu Sans"/>
              </a:rPr>
              <a:t>ПІЛОТУВАННЯ</a:t>
            </a:r>
            <a:endParaRPr lang="uk-UA" sz="1800" b="0" strike="noStrike" spc="-1">
              <a:latin typeface="Arial"/>
            </a:endParaRPr>
          </a:p>
        </p:txBody>
      </p:sp>
      <p:sp>
        <p:nvSpPr>
          <p:cNvPr id="438" name="TextBox 18"/>
          <p:cNvSpPr/>
          <p:nvPr/>
        </p:nvSpPr>
        <p:spPr>
          <a:xfrm>
            <a:off x="6397560" y="2854080"/>
            <a:ext cx="22543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1800" b="1" strike="noStrike" spc="-1">
                <a:solidFill>
                  <a:srgbClr val="3D0AF6"/>
                </a:solidFill>
                <a:latin typeface="Calibri"/>
                <a:ea typeface="DejaVu Sans"/>
              </a:rPr>
              <a:t>ВПРОВАДЖЕННЯ</a:t>
            </a:r>
            <a:endParaRPr lang="uk-UA" sz="1800" b="0" strike="noStrike" spc="-1">
              <a:latin typeface="Arial"/>
            </a:endParaRPr>
          </a:p>
        </p:txBody>
      </p:sp>
      <p:sp>
        <p:nvSpPr>
          <p:cNvPr id="439" name="TextBox 19"/>
          <p:cNvSpPr/>
          <p:nvPr/>
        </p:nvSpPr>
        <p:spPr>
          <a:xfrm>
            <a:off x="8966880" y="2826720"/>
            <a:ext cx="22543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1800" b="1" strike="noStrike" spc="-1">
                <a:solidFill>
                  <a:srgbClr val="3D0AF6"/>
                </a:solidFill>
                <a:latin typeface="Calibri"/>
                <a:ea typeface="DejaVu Sans"/>
              </a:rPr>
              <a:t>ВПРОВАДЖЕННЯ</a:t>
            </a:r>
            <a:endParaRPr lang="uk-UA" sz="1800" b="0" strike="noStrike" spc="-1">
              <a:latin typeface="Arial"/>
            </a:endParaRPr>
          </a:p>
        </p:txBody>
      </p:sp>
      <p:sp>
        <p:nvSpPr>
          <p:cNvPr id="440" name="TextBox 20"/>
          <p:cNvSpPr/>
          <p:nvPr/>
        </p:nvSpPr>
        <p:spPr>
          <a:xfrm>
            <a:off x="577080" y="3403080"/>
            <a:ext cx="2251800" cy="313786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Написання стратегії, дорожньої карти, узгодження законодавчої рамки, до </a:t>
            </a:r>
            <a:r>
              <a:rPr lang="uk-UA" sz="1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1 вересня 2024 </a:t>
            </a:r>
            <a:r>
              <a:rPr lang="uk-UA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року на обласному рівні має бути затверджений план перспективної мережі закладів ЗПСО</a:t>
            </a:r>
            <a:endParaRPr lang="uk-UA" sz="1800" b="0" strike="noStrike" spc="-1" dirty="0">
              <a:latin typeface="Arial"/>
            </a:endParaRPr>
          </a:p>
        </p:txBody>
      </p:sp>
      <p:sp>
        <p:nvSpPr>
          <p:cNvPr id="441" name="TextBox 21"/>
          <p:cNvSpPr/>
          <p:nvPr/>
        </p:nvSpPr>
        <p:spPr>
          <a:xfrm>
            <a:off x="3442680" y="3466080"/>
            <a:ext cx="22518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в окремих закладах освіти</a:t>
            </a:r>
            <a:endParaRPr lang="uk-UA" sz="1800" b="0" strike="noStrike" spc="-1">
              <a:latin typeface="Arial"/>
            </a:endParaRPr>
          </a:p>
        </p:txBody>
      </p:sp>
      <p:sp>
        <p:nvSpPr>
          <p:cNvPr id="442" name="TextBox 22"/>
          <p:cNvSpPr/>
          <p:nvPr/>
        </p:nvSpPr>
        <p:spPr>
          <a:xfrm>
            <a:off x="8872920" y="3354480"/>
            <a:ext cx="22518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фінальний етап</a:t>
            </a:r>
            <a:endParaRPr lang="uk-UA" sz="1800" b="0" strike="noStrike" spc="-1">
              <a:latin typeface="Arial"/>
            </a:endParaRPr>
          </a:p>
        </p:txBody>
      </p:sp>
      <p:sp>
        <p:nvSpPr>
          <p:cNvPr id="443" name="TextBox 23"/>
          <p:cNvSpPr/>
          <p:nvPr/>
        </p:nvSpPr>
        <p:spPr>
          <a:xfrm>
            <a:off x="6400080" y="3354480"/>
            <a:ext cx="22518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перехідний етап</a:t>
            </a:r>
            <a:endParaRPr lang="uk-UA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Прямокутник 3"/>
          <p:cNvSpPr/>
          <p:nvPr/>
        </p:nvSpPr>
        <p:spPr>
          <a:xfrm>
            <a:off x="122401" y="0"/>
            <a:ext cx="4665909" cy="193753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3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Ліцеї, засновані обласною радою</a:t>
            </a:r>
            <a:endParaRPr lang="uk-UA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4800" b="0" strike="noStrike" spc="-1" dirty="0">
                <a:solidFill>
                  <a:srgbClr val="FFC000"/>
                </a:solidFill>
                <a:latin typeface="Calibri"/>
                <a:ea typeface="DejaVu Sans"/>
              </a:rPr>
              <a:t>  </a:t>
            </a:r>
            <a:endParaRPr lang="uk-UA" sz="4800" b="0" strike="noStrike" spc="-1" dirty="0">
              <a:latin typeface="Arial"/>
            </a:endParaRPr>
          </a:p>
        </p:txBody>
      </p:sp>
      <p:sp>
        <p:nvSpPr>
          <p:cNvPr id="504" name="Прямокутник 4"/>
          <p:cNvSpPr/>
          <p:nvPr/>
        </p:nvSpPr>
        <p:spPr>
          <a:xfrm>
            <a:off x="920880" y="1514168"/>
            <a:ext cx="4069080" cy="8295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2400" b="0" strike="noStrike" spc="-1" dirty="0">
                <a:solidFill>
                  <a:schemeClr val="accent5">
                    <a:lumMod val="75000"/>
                  </a:schemeClr>
                </a:solidFill>
                <a:latin typeface="Calibri"/>
                <a:ea typeface="DejaVu Sans"/>
              </a:rPr>
              <a:t>Не мають гімназійних класів,</a:t>
            </a:r>
            <a:endParaRPr lang="uk-UA" sz="2400" b="0" strike="noStrike" spc="-1" dirty="0">
              <a:solidFill>
                <a:schemeClr val="accent5">
                  <a:lumMod val="75000"/>
                </a:schemeClr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400" b="0" strike="noStrike" spc="-1" dirty="0">
                <a:solidFill>
                  <a:schemeClr val="accent5">
                    <a:lumMod val="75000"/>
                  </a:schemeClr>
                </a:solidFill>
                <a:latin typeface="Calibri"/>
                <a:ea typeface="DejaVu Sans"/>
              </a:rPr>
              <a:t>тобто лише 10, 11, 12 класи</a:t>
            </a:r>
            <a:endParaRPr lang="uk-UA" sz="2400" b="0" strike="noStrike" spc="-1" dirty="0">
              <a:solidFill>
                <a:schemeClr val="accent5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505" name="Прямокутник 5"/>
          <p:cNvSpPr/>
          <p:nvPr/>
        </p:nvSpPr>
        <p:spPr>
          <a:xfrm>
            <a:off x="873960" y="2293268"/>
            <a:ext cx="4284000" cy="8295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2400" b="0" strike="noStrike" spc="-1" dirty="0">
                <a:solidFill>
                  <a:schemeClr val="accent5">
                    <a:lumMod val="75000"/>
                  </a:schemeClr>
                </a:solidFill>
                <a:latin typeface="Calibri"/>
                <a:ea typeface="DejaVu Sans"/>
              </a:rPr>
              <a:t>Не менше 4 класів на паралелі</a:t>
            </a:r>
            <a:endParaRPr lang="uk-UA" sz="2400" b="0" strike="noStrike" spc="-1" dirty="0">
              <a:solidFill>
                <a:schemeClr val="accent5">
                  <a:lumMod val="75000"/>
                </a:schemeClr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400" b="0" strike="noStrike" spc="-1" dirty="0">
                <a:solidFill>
                  <a:schemeClr val="accent5">
                    <a:lumMod val="75000"/>
                  </a:schemeClr>
                </a:solidFill>
                <a:latin typeface="Calibri"/>
                <a:ea typeface="DejaVu Sans"/>
              </a:rPr>
              <a:t>(100 учнів)</a:t>
            </a:r>
            <a:endParaRPr lang="uk-UA" sz="2400" b="0" strike="noStrike" spc="-1" dirty="0">
              <a:solidFill>
                <a:schemeClr val="accent5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506" name="Прямокутник 6"/>
          <p:cNvSpPr/>
          <p:nvPr/>
        </p:nvSpPr>
        <p:spPr>
          <a:xfrm>
            <a:off x="821520" y="3148392"/>
            <a:ext cx="5123880" cy="193753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2400" b="0" strike="noStrike" spc="-1" dirty="0">
                <a:solidFill>
                  <a:schemeClr val="accent5">
                    <a:lumMod val="75000"/>
                  </a:schemeClr>
                </a:solidFill>
                <a:latin typeface="Calibri"/>
                <a:ea typeface="DejaVu Sans"/>
              </a:rPr>
              <a:t>Якщо ліцей розміщений на території</a:t>
            </a:r>
            <a:endParaRPr lang="uk-UA" sz="2400" b="0" strike="noStrike" spc="-1" dirty="0">
              <a:solidFill>
                <a:schemeClr val="accent5">
                  <a:lumMod val="75000"/>
                </a:schemeClr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400" b="0" strike="noStrike" spc="-1" dirty="0">
                <a:solidFill>
                  <a:schemeClr val="accent5">
                    <a:lumMod val="75000"/>
                  </a:schemeClr>
                </a:solidFill>
                <a:latin typeface="Calibri"/>
                <a:ea typeface="DejaVu Sans"/>
              </a:rPr>
              <a:t>громади, де функціонує інший АЛ, </a:t>
            </a:r>
            <a:endParaRPr lang="uk-UA" sz="2400" b="0" strike="noStrike" spc="-1" dirty="0">
              <a:solidFill>
                <a:schemeClr val="accent5">
                  <a:lumMod val="75000"/>
                </a:schemeClr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400" b="0" strike="noStrike" spc="-1" dirty="0">
                <a:solidFill>
                  <a:schemeClr val="accent5">
                    <a:lumMod val="75000"/>
                  </a:schemeClr>
                </a:solidFill>
                <a:latin typeface="Calibri"/>
                <a:ea typeface="DejaVu Sans"/>
              </a:rPr>
              <a:t>засновником якого є ця громада, то </a:t>
            </a:r>
            <a:endParaRPr lang="uk-UA" sz="2400" b="0" strike="noStrike" spc="-1" dirty="0">
              <a:solidFill>
                <a:schemeClr val="accent5">
                  <a:lumMod val="75000"/>
                </a:schemeClr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400" b="0" strike="noStrike" spc="-1" dirty="0">
                <a:solidFill>
                  <a:schemeClr val="accent5">
                    <a:lumMod val="75000"/>
                  </a:schemeClr>
                </a:solidFill>
                <a:latin typeface="Calibri"/>
                <a:ea typeface="DejaVu Sans"/>
              </a:rPr>
              <a:t>у ньому може навчатися не більше </a:t>
            </a:r>
            <a:endParaRPr lang="uk-UA" sz="2400" b="0" strike="noStrike" spc="-1" dirty="0">
              <a:solidFill>
                <a:schemeClr val="accent5">
                  <a:lumMod val="75000"/>
                </a:schemeClr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400" b="0" strike="noStrike" spc="-1" dirty="0">
                <a:solidFill>
                  <a:schemeClr val="accent5">
                    <a:lumMod val="75000"/>
                  </a:schemeClr>
                </a:solidFill>
                <a:latin typeface="Calibri"/>
                <a:ea typeface="DejaVu Sans"/>
              </a:rPr>
              <a:t>30% учнів цієї громади</a:t>
            </a:r>
            <a:endParaRPr lang="uk-UA" sz="2400" b="0" strike="noStrike" spc="-1" dirty="0">
              <a:solidFill>
                <a:schemeClr val="accent5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507" name="Прямокутник 7"/>
          <p:cNvSpPr/>
          <p:nvPr/>
        </p:nvSpPr>
        <p:spPr>
          <a:xfrm rot="10800000" flipV="1">
            <a:off x="920879" y="5036480"/>
            <a:ext cx="5723640" cy="11988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2400" b="0" strike="noStrike" spc="-1" dirty="0">
                <a:solidFill>
                  <a:schemeClr val="accent5">
                    <a:lumMod val="75000"/>
                  </a:schemeClr>
                </a:solidFill>
                <a:latin typeface="Calibri"/>
                <a:ea typeface="DejaVu Sans"/>
              </a:rPr>
              <a:t>Обласна рада </a:t>
            </a:r>
            <a:r>
              <a:rPr lang="uk-UA" sz="2400" b="0" strike="noStrike" spc="-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DejaVu Sans"/>
              </a:rPr>
              <a:t>зобов</a:t>
            </a:r>
            <a:r>
              <a:rPr lang="en-US" sz="2400" b="0" strike="noStrike" spc="-1" dirty="0">
                <a:solidFill>
                  <a:schemeClr val="accent5">
                    <a:lumMod val="75000"/>
                  </a:schemeClr>
                </a:solidFill>
                <a:latin typeface="Calibri"/>
                <a:ea typeface="DejaVu Sans"/>
              </a:rPr>
              <a:t>’</a:t>
            </a:r>
            <a:r>
              <a:rPr lang="uk-UA" sz="2400" b="0" strike="noStrike" spc="-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DejaVu Sans"/>
              </a:rPr>
              <a:t>язана</a:t>
            </a:r>
            <a:r>
              <a:rPr lang="uk-UA" sz="2400" b="0" strike="noStrike" spc="-1" dirty="0">
                <a:solidFill>
                  <a:schemeClr val="accent5">
                    <a:lumMod val="75000"/>
                  </a:schemeClr>
                </a:solidFill>
                <a:latin typeface="Calibri"/>
                <a:ea typeface="DejaVu Sans"/>
              </a:rPr>
              <a:t> організувати </a:t>
            </a:r>
            <a:endParaRPr lang="uk-UA" sz="2400" b="0" strike="noStrike" spc="-1" dirty="0">
              <a:solidFill>
                <a:schemeClr val="accent5">
                  <a:lumMod val="75000"/>
                </a:schemeClr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400" b="0" strike="noStrike" spc="-1" dirty="0">
                <a:solidFill>
                  <a:schemeClr val="accent5">
                    <a:lumMod val="75000"/>
                  </a:schemeClr>
                </a:solidFill>
                <a:latin typeface="Calibri"/>
                <a:ea typeface="DejaVu Sans"/>
              </a:rPr>
              <a:t>навчання в АЛ учням тих </a:t>
            </a:r>
            <a:endParaRPr lang="uk-UA" sz="2400" b="0" strike="noStrike" spc="-1" dirty="0">
              <a:solidFill>
                <a:schemeClr val="accent5">
                  <a:lumMod val="75000"/>
                </a:schemeClr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400" b="0" strike="noStrike" spc="-1" dirty="0">
                <a:solidFill>
                  <a:schemeClr val="accent5">
                    <a:lumMod val="75000"/>
                  </a:schemeClr>
                </a:solidFill>
                <a:latin typeface="Calibri"/>
                <a:ea typeface="DejaVu Sans"/>
              </a:rPr>
              <a:t>територіальних громад, де немає</a:t>
            </a:r>
            <a:r>
              <a:rPr lang="uk-UA" sz="2400" spc="-1" dirty="0">
                <a:solidFill>
                  <a:schemeClr val="accent5">
                    <a:lumMod val="75000"/>
                  </a:schemeClr>
                </a:solidFill>
                <a:latin typeface="Arial"/>
              </a:rPr>
              <a:t> </a:t>
            </a:r>
            <a:r>
              <a:rPr lang="uk-UA" sz="2400" b="0" strike="noStrike" spc="-1" dirty="0">
                <a:solidFill>
                  <a:schemeClr val="accent5">
                    <a:lumMod val="75000"/>
                  </a:schemeClr>
                </a:solidFill>
                <a:latin typeface="Calibri"/>
                <a:ea typeface="DejaVu Sans"/>
              </a:rPr>
              <a:t>АЛ</a:t>
            </a:r>
            <a:endParaRPr lang="uk-UA" sz="2400" b="0" strike="noStrike" spc="-1" dirty="0">
              <a:solidFill>
                <a:schemeClr val="accent5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508" name="Прямокутник 8"/>
          <p:cNvSpPr/>
          <p:nvPr/>
        </p:nvSpPr>
        <p:spPr>
          <a:xfrm rot="10800000" flipV="1">
            <a:off x="1046631" y="6179897"/>
            <a:ext cx="5196851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2400" spc="-1" dirty="0">
                <a:solidFill>
                  <a:schemeClr val="accent5">
                    <a:lumMod val="75000"/>
                  </a:schemeClr>
                </a:solidFill>
                <a:latin typeface="Calibri"/>
                <a:ea typeface="DejaVu Sans"/>
              </a:rPr>
              <a:t>Ліцеї</a:t>
            </a:r>
            <a:r>
              <a:rPr lang="uk-UA" sz="2400" b="0" strike="noStrike" spc="-1" dirty="0">
                <a:solidFill>
                  <a:schemeClr val="accent5">
                    <a:lumMod val="75000"/>
                  </a:schemeClr>
                </a:solidFill>
                <a:latin typeface="Calibri"/>
                <a:ea typeface="DejaVu Sans"/>
              </a:rPr>
              <a:t> облради мають пансіон</a:t>
            </a:r>
            <a:endParaRPr lang="uk-UA" sz="2400" b="0" strike="noStrike" spc="-1" dirty="0">
              <a:solidFill>
                <a:schemeClr val="accent5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509" name="Прямокутник 9"/>
          <p:cNvSpPr/>
          <p:nvPr/>
        </p:nvSpPr>
        <p:spPr>
          <a:xfrm>
            <a:off x="206476" y="1317523"/>
            <a:ext cx="845803" cy="8295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4800" b="1" strike="noStrike" spc="-1" dirty="0">
                <a:solidFill>
                  <a:srgbClr val="FFC000"/>
                </a:solidFill>
                <a:latin typeface="Calibri"/>
                <a:ea typeface="DejaVu Sans"/>
              </a:rPr>
              <a:t>01</a:t>
            </a:r>
            <a:endParaRPr lang="uk-UA" sz="4800" b="0" strike="noStrike" spc="-1" dirty="0">
              <a:latin typeface="Arial"/>
            </a:endParaRPr>
          </a:p>
        </p:txBody>
      </p:sp>
      <p:sp>
        <p:nvSpPr>
          <p:cNvPr id="510" name="Прямокутник 10"/>
          <p:cNvSpPr/>
          <p:nvPr/>
        </p:nvSpPr>
        <p:spPr>
          <a:xfrm>
            <a:off x="122399" y="2231923"/>
            <a:ext cx="1008311" cy="8295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4800" b="1" strike="noStrike" spc="-1" dirty="0">
                <a:solidFill>
                  <a:srgbClr val="FFC000"/>
                </a:solidFill>
                <a:latin typeface="Calibri"/>
                <a:ea typeface="DejaVu Sans"/>
              </a:rPr>
              <a:t>02</a:t>
            </a:r>
            <a:endParaRPr lang="uk-UA" sz="4800" b="0" strike="noStrike" spc="-1" dirty="0">
              <a:latin typeface="Arial"/>
            </a:endParaRPr>
          </a:p>
        </p:txBody>
      </p:sp>
      <p:sp>
        <p:nvSpPr>
          <p:cNvPr id="511" name="Прямокутник 11"/>
          <p:cNvSpPr/>
          <p:nvPr/>
        </p:nvSpPr>
        <p:spPr>
          <a:xfrm>
            <a:off x="122399" y="2959510"/>
            <a:ext cx="924233" cy="8295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4800" b="1" strike="noStrike" spc="-1" dirty="0">
                <a:solidFill>
                  <a:srgbClr val="FFC000"/>
                </a:solidFill>
                <a:latin typeface="Calibri"/>
                <a:ea typeface="DejaVu Sans"/>
              </a:rPr>
              <a:t>03</a:t>
            </a:r>
            <a:endParaRPr lang="uk-UA" sz="4800" b="0" strike="noStrike" spc="-1" dirty="0">
              <a:latin typeface="Arial"/>
            </a:endParaRPr>
          </a:p>
        </p:txBody>
      </p:sp>
      <p:sp>
        <p:nvSpPr>
          <p:cNvPr id="512" name="Прямокутник 12"/>
          <p:cNvSpPr/>
          <p:nvPr/>
        </p:nvSpPr>
        <p:spPr>
          <a:xfrm flipH="1">
            <a:off x="122399" y="5137092"/>
            <a:ext cx="924233" cy="8295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4800" b="1" strike="noStrike" spc="-1" dirty="0">
                <a:solidFill>
                  <a:srgbClr val="FFC000"/>
                </a:solidFill>
                <a:latin typeface="Calibri"/>
                <a:ea typeface="DejaVu Sans"/>
              </a:rPr>
              <a:t>04</a:t>
            </a:r>
            <a:endParaRPr lang="uk-UA" sz="4800" b="0" strike="noStrike" spc="-1" dirty="0">
              <a:latin typeface="Arial"/>
            </a:endParaRPr>
          </a:p>
        </p:txBody>
      </p:sp>
      <p:sp>
        <p:nvSpPr>
          <p:cNvPr id="513" name="Прямокутник 13"/>
          <p:cNvSpPr/>
          <p:nvPr/>
        </p:nvSpPr>
        <p:spPr>
          <a:xfrm flipH="1">
            <a:off x="206476" y="6096000"/>
            <a:ext cx="924232" cy="8295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4800" b="1" strike="noStrike" spc="-1" dirty="0">
                <a:solidFill>
                  <a:srgbClr val="FFC000"/>
                </a:solidFill>
                <a:latin typeface="Calibri"/>
                <a:ea typeface="DejaVu Sans"/>
              </a:rPr>
              <a:t>05</a:t>
            </a:r>
            <a:endParaRPr lang="uk-UA" sz="4800" b="0" strike="noStrike" spc="-1" dirty="0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085990-CE79-EB96-D02A-04354E87351A}"/>
              </a:ext>
            </a:extLst>
          </p:cNvPr>
          <p:cNvSpPr txBox="1"/>
          <p:nvPr/>
        </p:nvSpPr>
        <p:spPr>
          <a:xfrm>
            <a:off x="5887620" y="432789"/>
            <a:ext cx="5429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Академічні ліцеї СМТГ </a:t>
            </a:r>
            <a:endParaRPr lang="uk-UA" sz="3600" b="0" strike="noStrike" spc="-1" dirty="0">
              <a:latin typeface="Arial"/>
            </a:endParaRP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067549-24CD-08BE-AC99-FAAFE72BBC95}"/>
              </a:ext>
            </a:extLst>
          </p:cNvPr>
          <p:cNvSpPr txBox="1"/>
          <p:nvPr/>
        </p:nvSpPr>
        <p:spPr>
          <a:xfrm>
            <a:off x="6644519" y="1514168"/>
            <a:ext cx="50263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uk-UA" sz="2400" spc="-1" dirty="0">
                <a:solidFill>
                  <a:schemeClr val="accent5">
                    <a:lumMod val="75000"/>
                  </a:schemeClr>
                </a:solidFill>
                <a:latin typeface="Calibri"/>
                <a:ea typeface="DejaVu Sans"/>
              </a:rPr>
              <a:t>М</a:t>
            </a:r>
            <a:r>
              <a:rPr lang="uk-UA" sz="2400" b="0" strike="noStrike" spc="-1" dirty="0">
                <a:solidFill>
                  <a:schemeClr val="accent5">
                    <a:lumMod val="75000"/>
                  </a:schemeClr>
                </a:solidFill>
                <a:latin typeface="Calibri"/>
                <a:ea typeface="DejaVu Sans"/>
              </a:rPr>
              <a:t>ають гімназійні класи</a:t>
            </a:r>
            <a:endParaRPr lang="uk-UA" sz="2400" b="0" strike="noStrike" spc="-1" dirty="0">
              <a:solidFill>
                <a:schemeClr val="accent5">
                  <a:lumMod val="75000"/>
                </a:schemeClr>
              </a:solidFill>
              <a:latin typeface="Arial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C7FE1C-6729-FE65-DF26-B5920F364177}"/>
              </a:ext>
            </a:extLst>
          </p:cNvPr>
          <p:cNvSpPr txBox="1"/>
          <p:nvPr/>
        </p:nvSpPr>
        <p:spPr>
          <a:xfrm>
            <a:off x="6644519" y="2495699"/>
            <a:ext cx="46735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solidFill>
                  <a:schemeClr val="accent5">
                    <a:lumMod val="75000"/>
                  </a:schemeClr>
                </a:solidFill>
              </a:rPr>
              <a:t>На паралелі (потоці) 4-8 класів (120-240 учнів)</a:t>
            </a: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2E933C-0AC3-D58E-42D0-D5EBCB586F9B}"/>
              </a:ext>
            </a:extLst>
          </p:cNvPr>
          <p:cNvSpPr txBox="1"/>
          <p:nvPr/>
        </p:nvSpPr>
        <p:spPr>
          <a:xfrm>
            <a:off x="6893852" y="4950972"/>
            <a:ext cx="51238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solidFill>
                  <a:schemeClr val="accent5">
                    <a:lumMod val="75000"/>
                  </a:schemeClr>
                </a:solidFill>
              </a:rPr>
              <a:t>Не закріплюється територія обслуговування (проїзд комунальним транспортом</a:t>
            </a:r>
            <a:r>
              <a:rPr lang="uk-UA" sz="1600" dirty="0">
                <a:solidFill>
                  <a:schemeClr val="accent5">
                    <a:lumMod val="75000"/>
                  </a:schemeClr>
                </a:solidFill>
              </a:rPr>
              <a:t>)</a:t>
            </a:r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021AAD-D7C2-3769-6697-50D29F784F5B}"/>
              </a:ext>
            </a:extLst>
          </p:cNvPr>
          <p:cNvSpPr txBox="1"/>
          <p:nvPr/>
        </p:nvSpPr>
        <p:spPr>
          <a:xfrm>
            <a:off x="6893852" y="6284806"/>
            <a:ext cx="4075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solidFill>
                  <a:schemeClr val="accent5">
                    <a:lumMod val="75000"/>
                  </a:schemeClr>
                </a:solidFill>
              </a:rPr>
              <a:t>Без пансіону</a:t>
            </a: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6D5BA9-85D4-8E0C-2F1D-D93FFB5B9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587" y="108154"/>
            <a:ext cx="10623573" cy="1032387"/>
          </a:xfrm>
        </p:spPr>
        <p:txBody>
          <a:bodyPr/>
          <a:lstStyle/>
          <a:p>
            <a:pPr algn="ctr"/>
            <a:r>
              <a:rPr lang="uk-UA" sz="4000" dirty="0"/>
              <a:t>Перспективна мережа закладів ЗЗСО СМТГ на 2024-2028 роки</a:t>
            </a:r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CEC85F-3D1F-7A2E-122D-1C51C1159B9F}"/>
              </a:ext>
            </a:extLst>
          </p:cNvPr>
          <p:cNvSpPr txBox="1"/>
          <p:nvPr/>
        </p:nvSpPr>
        <p:spPr>
          <a:xfrm>
            <a:off x="314632" y="1140541"/>
            <a:ext cx="11641395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800" b="1" dirty="0"/>
              <a:t>Початкові школи </a:t>
            </a:r>
            <a:r>
              <a:rPr lang="uk-UA" sz="2800" dirty="0"/>
              <a:t>– 6 ( заклади №№ 11, 14, 28, 30, 31, 32</a:t>
            </a:r>
            <a:r>
              <a:rPr lang="uk-UA" sz="2800" dirty="0" smtClean="0"/>
              <a:t>) </a:t>
            </a:r>
            <a:endParaRPr lang="uk-UA" sz="2800" dirty="0"/>
          </a:p>
          <a:p>
            <a:pPr algn="just"/>
            <a:endParaRPr lang="uk-UA" sz="2800" b="1" dirty="0"/>
          </a:p>
          <a:p>
            <a:pPr algn="just"/>
            <a:r>
              <a:rPr lang="uk-UA" sz="2800" b="1" dirty="0"/>
              <a:t>Гімназії</a:t>
            </a:r>
            <a:r>
              <a:rPr lang="uk-UA" sz="2800" dirty="0"/>
              <a:t> з початковою школою – 22 ( школи №№ 1, 2, 4, 5, 6, 10, 13, 15, 16, 17,18, 19, 20, 21, 22, 23, 25, 26, 27, 29, </a:t>
            </a:r>
            <a:r>
              <a:rPr lang="uk-UA" sz="2800" dirty="0" err="1"/>
              <a:t>Стецьківська</a:t>
            </a:r>
            <a:r>
              <a:rPr lang="uk-UA" sz="2800" dirty="0"/>
              <a:t>, </a:t>
            </a:r>
            <a:r>
              <a:rPr lang="uk-UA" sz="2800" dirty="0" err="1"/>
              <a:t>Великочернеччинська</a:t>
            </a:r>
            <a:r>
              <a:rPr lang="uk-UA" sz="2800" dirty="0" smtClean="0"/>
              <a:t>)</a:t>
            </a:r>
            <a:endParaRPr lang="uk-UA" sz="2800" dirty="0"/>
          </a:p>
          <a:p>
            <a:pPr algn="just"/>
            <a:endParaRPr lang="uk-UA" sz="2800" dirty="0"/>
          </a:p>
          <a:p>
            <a:pPr algn="just"/>
            <a:r>
              <a:rPr lang="uk-UA" sz="2800" dirty="0"/>
              <a:t>Філія </a:t>
            </a:r>
            <a:r>
              <a:rPr lang="uk-UA" sz="2800" dirty="0" smtClean="0"/>
              <a:t>гімназії-1 </a:t>
            </a:r>
            <a:r>
              <a:rPr lang="uk-UA" sz="2800" dirty="0"/>
              <a:t>(Піщанська)</a:t>
            </a:r>
          </a:p>
          <a:p>
            <a:pPr algn="just"/>
            <a:endParaRPr lang="uk-UA" sz="2000" dirty="0"/>
          </a:p>
          <a:p>
            <a:pPr algn="just"/>
            <a:r>
              <a:rPr lang="uk-UA" sz="2800" b="1" dirty="0"/>
              <a:t>Ліцеї </a:t>
            </a:r>
            <a:r>
              <a:rPr lang="uk-UA" sz="2800" dirty="0"/>
              <a:t>– 5 (школи №№ 7, 9, 24, 33, класична</a:t>
            </a:r>
            <a:r>
              <a:rPr lang="uk-UA" sz="2800" dirty="0" smtClean="0"/>
              <a:t>)</a:t>
            </a:r>
            <a:endParaRPr lang="uk-UA" sz="2800" dirty="0"/>
          </a:p>
          <a:p>
            <a:pPr algn="just"/>
            <a:endParaRPr lang="uk-UA" sz="2800" dirty="0"/>
          </a:p>
          <a:p>
            <a:pPr algn="just"/>
            <a:r>
              <a:rPr lang="uk-UA" sz="2800" b="1" dirty="0"/>
              <a:t>Спеціальний </a:t>
            </a:r>
            <a:r>
              <a:rPr lang="uk-UA" sz="2800" dirty="0"/>
              <a:t>заклад освіти -1 (спеціальна школа</a:t>
            </a:r>
            <a:r>
              <a:rPr lang="uk-UA" sz="2800" dirty="0" smtClean="0"/>
              <a:t>)</a:t>
            </a:r>
            <a:endParaRPr lang="uk-UA" sz="2800" dirty="0"/>
          </a:p>
          <a:p>
            <a:pPr algn="just"/>
            <a:endParaRPr lang="uk-UA" sz="2800" dirty="0"/>
          </a:p>
          <a:p>
            <a:pPr algn="just"/>
            <a:r>
              <a:rPr lang="uk-UA" sz="2800" dirty="0"/>
              <a:t>Багатопрофільний </a:t>
            </a:r>
            <a:r>
              <a:rPr lang="uk-UA" sz="2800" b="1" dirty="0"/>
              <a:t>навчально-реабілітаційний центр </a:t>
            </a:r>
            <a:r>
              <a:rPr lang="uk-UA" sz="2000" dirty="0"/>
              <a:t>– 1 (БНРЦ №1</a:t>
            </a:r>
            <a:r>
              <a:rPr lang="uk-UA" sz="2000" dirty="0" smtClean="0"/>
              <a:t>)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23745467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9E1441-17CE-E8B1-1D18-5DF49DB1F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967" y="424033"/>
            <a:ext cx="11552903" cy="1323000"/>
          </a:xfrm>
        </p:spPr>
        <p:txBody>
          <a:bodyPr/>
          <a:lstStyle/>
          <a:p>
            <a:pPr algn="ctr"/>
            <a:r>
              <a:rPr lang="uk-UA" dirty="0"/>
              <a:t>План </a:t>
            </a:r>
            <a:r>
              <a:rPr lang="uk-UA" sz="3600" dirty="0"/>
              <a:t>формування мережі закладів загальної середньої освіти Сумської МТГ на 2024-2028 роки</a:t>
            </a:r>
            <a:endParaRPr lang="en-US" sz="3600" dirty="0"/>
          </a:p>
        </p:txBody>
      </p:sp>
      <p:graphicFrame>
        <p:nvGraphicFramePr>
          <p:cNvPr id="8" name="Таблиця 7">
            <a:extLst>
              <a:ext uri="{FF2B5EF4-FFF2-40B4-BE49-F238E27FC236}">
                <a16:creationId xmlns:a16="http://schemas.microsoft.com/office/drawing/2014/main" id="{1CF7B32E-36F9-1775-2B9F-A1CF9AEC31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9924250"/>
              </p:ext>
            </p:extLst>
          </p:nvPr>
        </p:nvGraphicFramePr>
        <p:xfrm>
          <a:off x="-49161" y="1956618"/>
          <a:ext cx="12241162" cy="49905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3112">
                  <a:extLst>
                    <a:ext uri="{9D8B030D-6E8A-4147-A177-3AD203B41FA5}">
                      <a16:colId xmlns:a16="http://schemas.microsoft.com/office/drawing/2014/main" val="3840105195"/>
                    </a:ext>
                  </a:extLst>
                </a:gridCol>
                <a:gridCol w="3556032">
                  <a:extLst>
                    <a:ext uri="{9D8B030D-6E8A-4147-A177-3AD203B41FA5}">
                      <a16:colId xmlns:a16="http://schemas.microsoft.com/office/drawing/2014/main" val="1110992997"/>
                    </a:ext>
                  </a:extLst>
                </a:gridCol>
                <a:gridCol w="1663078">
                  <a:extLst>
                    <a:ext uri="{9D8B030D-6E8A-4147-A177-3AD203B41FA5}">
                      <a16:colId xmlns:a16="http://schemas.microsoft.com/office/drawing/2014/main" val="1623198860"/>
                    </a:ext>
                  </a:extLst>
                </a:gridCol>
                <a:gridCol w="1662297">
                  <a:extLst>
                    <a:ext uri="{9D8B030D-6E8A-4147-A177-3AD203B41FA5}">
                      <a16:colId xmlns:a16="http://schemas.microsoft.com/office/drawing/2014/main" val="2970648175"/>
                    </a:ext>
                  </a:extLst>
                </a:gridCol>
                <a:gridCol w="1551268">
                  <a:extLst>
                    <a:ext uri="{9D8B030D-6E8A-4147-A177-3AD203B41FA5}">
                      <a16:colId xmlns:a16="http://schemas.microsoft.com/office/drawing/2014/main" val="61059258"/>
                    </a:ext>
                  </a:extLst>
                </a:gridCol>
                <a:gridCol w="1884353">
                  <a:extLst>
                    <a:ext uri="{9D8B030D-6E8A-4147-A177-3AD203B41FA5}">
                      <a16:colId xmlns:a16="http://schemas.microsoft.com/office/drawing/2014/main" val="1983358334"/>
                    </a:ext>
                  </a:extLst>
                </a:gridCol>
                <a:gridCol w="1441022">
                  <a:extLst>
                    <a:ext uri="{9D8B030D-6E8A-4147-A177-3AD203B41FA5}">
                      <a16:colId xmlns:a16="http://schemas.microsoft.com/office/drawing/2014/main" val="2389470698"/>
                    </a:ext>
                  </a:extLst>
                </a:gridCol>
              </a:tblGrid>
              <a:tr h="4477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№ з/п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6" marR="489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Назва закладу Сумської міської територіальної громади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6" marR="489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Станом на 01.09.2024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6" marR="489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Станом на 01.09.2025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6" marR="489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Станом на 01.09.2026 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6" marR="489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Станом на 01.09.2027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6" marR="489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Станом на 01.09.2028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6" marR="48976" marT="0" marB="0"/>
                </a:tc>
                <a:extLst>
                  <a:ext uri="{0D108BD9-81ED-4DB2-BD59-A6C34878D82A}">
                    <a16:rowId xmlns:a16="http://schemas.microsoft.com/office/drawing/2014/main" val="157433705"/>
                  </a:ext>
                </a:extLst>
              </a:tr>
              <a:tr h="5995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1.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6" marR="489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Комунальна установа Сумська спеціалізована школа     І-ІІІ ступенів  №1 імені </a:t>
                      </a:r>
                      <a:r>
                        <a:rPr lang="uk-UA" sz="1200" dirty="0" err="1">
                          <a:effectLst/>
                        </a:rPr>
                        <a:t>В.Стрельченка</a:t>
                      </a:r>
                      <a:r>
                        <a:rPr lang="uk-UA" sz="1200" dirty="0">
                          <a:effectLst/>
                        </a:rPr>
                        <a:t>, м. Суми, Сумської області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6" marR="4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6" marR="489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Припинити набір до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 10-х класів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6" marR="48976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>
                          <a:effectLst/>
                        </a:rPr>
                        <a:t>Гімназія з початковою школою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6" marR="489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6" marR="489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6" marR="48976" marT="0" marB="0"/>
                </a:tc>
                <a:extLst>
                  <a:ext uri="{0D108BD9-81ED-4DB2-BD59-A6C34878D82A}">
                    <a16:rowId xmlns:a16="http://schemas.microsoft.com/office/drawing/2014/main" val="1628224428"/>
                  </a:ext>
                </a:extLst>
              </a:tr>
              <a:tr h="5528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2.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6" marR="489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Сумський заклад загальної середньої освіти   І-ІІІ ступенів №2 Сумської міської ради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6" marR="4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6" marR="489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6" marR="489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Припинити набір до </a:t>
                      </a:r>
                      <a:endParaRPr lang="en-US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10-х класів 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6" marR="489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Гімназія з початковою школою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6" marR="489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6" marR="48976" marT="0" marB="0"/>
                </a:tc>
                <a:extLst>
                  <a:ext uri="{0D108BD9-81ED-4DB2-BD59-A6C34878D82A}">
                    <a16:rowId xmlns:a16="http://schemas.microsoft.com/office/drawing/2014/main" val="1265830147"/>
                  </a:ext>
                </a:extLst>
              </a:tr>
              <a:tr h="7513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3.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6" marR="4897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Сумський заклад загальної середньої освіти   І-ІІІ ступенів №3 Сумської міської ради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6" marR="4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Не здійснювати набір до 1-х класів; вивести вечірні класи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6" marR="489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6" marR="489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Вивести класи, припинити заклад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6" marR="489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6" marR="489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6" marR="48976" marT="0" marB="0"/>
                </a:tc>
                <a:extLst>
                  <a:ext uri="{0D108BD9-81ED-4DB2-BD59-A6C34878D82A}">
                    <a16:rowId xmlns:a16="http://schemas.microsoft.com/office/drawing/2014/main" val="3600931820"/>
                  </a:ext>
                </a:extLst>
              </a:tr>
              <a:tr h="7513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4.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6" marR="489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Комунальна установа Сумська загальноосвітня школа   І-ІІІ ступенів № 4 імені Героя України Олександра Аніщенка Сумської міської ради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6" marR="4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6" marR="489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Припинити набір до 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10-х класів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6" marR="489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Гімназія з початковою школою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6" marR="489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6" marR="489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6" marR="48976" marT="0" marB="0"/>
                </a:tc>
                <a:extLst>
                  <a:ext uri="{0D108BD9-81ED-4DB2-BD59-A6C34878D82A}">
                    <a16:rowId xmlns:a16="http://schemas.microsoft.com/office/drawing/2014/main" val="2126622983"/>
                  </a:ext>
                </a:extLst>
              </a:tr>
              <a:tr h="5995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5.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6" marR="489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Комунальна установа Сумська загальноосвітня школа І-ІІІ ступенів №5, м.Суми, Сумської області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6" marR="489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6" marR="489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Припинити набір до 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10-х класів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6" marR="489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Гімназія з початковою школою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6" marR="489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6" marR="489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6" marR="48976" marT="0" marB="0"/>
                </a:tc>
                <a:extLst>
                  <a:ext uri="{0D108BD9-81ED-4DB2-BD59-A6C34878D82A}">
                    <a16:rowId xmlns:a16="http://schemas.microsoft.com/office/drawing/2014/main" val="1501784751"/>
                  </a:ext>
                </a:extLst>
              </a:tr>
              <a:tr h="5995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6.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6" marR="489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Комунальна установа Сумська загальноосвітня школа  І-ІІІ ступенів №6, м. Суми, Сумської області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6" marR="4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6" marR="489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Припинити набір до 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10-х класів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6" marR="489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Гімназія з початковою школою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6" marR="489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6" marR="489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6" marR="48976" marT="0" marB="0"/>
                </a:tc>
                <a:extLst>
                  <a:ext uri="{0D108BD9-81ED-4DB2-BD59-A6C34878D82A}">
                    <a16:rowId xmlns:a16="http://schemas.microsoft.com/office/drawing/2014/main" val="2482993306"/>
                  </a:ext>
                </a:extLst>
              </a:tr>
              <a:tr h="5995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7.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6" marR="489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Комунальна установа Сумська спеціалізована школа    І-ІІІ ступенів №7 імені Максима Савченка Сумської міської ради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6" marR="489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6" marR="489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Припинити набір до </a:t>
                      </a:r>
                      <a:endParaRPr lang="en-US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1-х класів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6" marR="489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6" marR="489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Академічний </a:t>
                      </a:r>
                      <a:r>
                        <a:rPr lang="uk-UA" sz="1200" u="sng">
                          <a:effectLst/>
                        </a:rPr>
                        <a:t>ліцей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6" marR="489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76" marR="48976" marT="0" marB="0"/>
                </a:tc>
                <a:extLst>
                  <a:ext uri="{0D108BD9-81ED-4DB2-BD59-A6C34878D82A}">
                    <a16:rowId xmlns:a16="http://schemas.microsoft.com/office/drawing/2014/main" val="30448519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55645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я 3">
            <a:extLst>
              <a:ext uri="{FF2B5EF4-FFF2-40B4-BE49-F238E27FC236}">
                <a16:creationId xmlns:a16="http://schemas.microsoft.com/office/drawing/2014/main" id="{06D64FB1-D4BA-076B-CD8B-803E86E5DE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400396"/>
              </p:ext>
            </p:extLst>
          </p:nvPr>
        </p:nvGraphicFramePr>
        <p:xfrm>
          <a:off x="0" y="0"/>
          <a:ext cx="12192000" cy="70734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3947">
                  <a:extLst>
                    <a:ext uri="{9D8B030D-6E8A-4147-A177-3AD203B41FA5}">
                      <a16:colId xmlns:a16="http://schemas.microsoft.com/office/drawing/2014/main" val="478922999"/>
                    </a:ext>
                  </a:extLst>
                </a:gridCol>
                <a:gridCol w="3556034">
                  <a:extLst>
                    <a:ext uri="{9D8B030D-6E8A-4147-A177-3AD203B41FA5}">
                      <a16:colId xmlns:a16="http://schemas.microsoft.com/office/drawing/2014/main" val="394026759"/>
                    </a:ext>
                  </a:extLst>
                </a:gridCol>
                <a:gridCol w="1663078">
                  <a:extLst>
                    <a:ext uri="{9D8B030D-6E8A-4147-A177-3AD203B41FA5}">
                      <a16:colId xmlns:a16="http://schemas.microsoft.com/office/drawing/2014/main" val="2395442705"/>
                    </a:ext>
                  </a:extLst>
                </a:gridCol>
                <a:gridCol w="1662296">
                  <a:extLst>
                    <a:ext uri="{9D8B030D-6E8A-4147-A177-3AD203B41FA5}">
                      <a16:colId xmlns:a16="http://schemas.microsoft.com/office/drawing/2014/main" val="2896543935"/>
                    </a:ext>
                  </a:extLst>
                </a:gridCol>
                <a:gridCol w="1551270">
                  <a:extLst>
                    <a:ext uri="{9D8B030D-6E8A-4147-A177-3AD203B41FA5}">
                      <a16:colId xmlns:a16="http://schemas.microsoft.com/office/drawing/2014/main" val="1898010477"/>
                    </a:ext>
                  </a:extLst>
                </a:gridCol>
                <a:gridCol w="1884353">
                  <a:extLst>
                    <a:ext uri="{9D8B030D-6E8A-4147-A177-3AD203B41FA5}">
                      <a16:colId xmlns:a16="http://schemas.microsoft.com/office/drawing/2014/main" val="3654057713"/>
                    </a:ext>
                  </a:extLst>
                </a:gridCol>
                <a:gridCol w="1441022">
                  <a:extLst>
                    <a:ext uri="{9D8B030D-6E8A-4147-A177-3AD203B41FA5}">
                      <a16:colId xmlns:a16="http://schemas.microsoft.com/office/drawing/2014/main" val="1507340106"/>
                    </a:ext>
                  </a:extLst>
                </a:gridCol>
              </a:tblGrid>
              <a:tr h="7244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600">
                          <a:effectLst/>
                        </a:rPr>
                        <a:t>8.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Комунальна установа Сумська загальноосвітня школа І-ІІІ ступенів №8 Сумської міської ради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Не здійснюється набір до 1-х, немає 2-х класів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 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Приєднання до класичного </a:t>
                      </a:r>
                      <a:r>
                        <a:rPr lang="uk-UA" sz="1200" u="sng">
                          <a:effectLst/>
                        </a:rPr>
                        <a:t>ліцею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extLst>
                  <a:ext uri="{0D108BD9-81ED-4DB2-BD59-A6C34878D82A}">
                    <a16:rowId xmlns:a16="http://schemas.microsoft.com/office/drawing/2014/main" val="2415259331"/>
                  </a:ext>
                </a:extLst>
              </a:tr>
              <a:tr h="5837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600">
                          <a:effectLst/>
                        </a:rPr>
                        <a:t>9.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Комунальна установа Сумська спеціалізована школа     І-ІІІ ступенів  №9, м. Суми, Сумської області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Припинити набір до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 1-х класів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u="sng">
                          <a:effectLst/>
                        </a:rPr>
                        <a:t>Ліцей</a:t>
                      </a:r>
                      <a:r>
                        <a:rPr lang="uk-UA" sz="1200">
                          <a:effectLst/>
                        </a:rPr>
                        <a:t> з гімназією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extLst>
                  <a:ext uri="{0D108BD9-81ED-4DB2-BD59-A6C34878D82A}">
                    <a16:rowId xmlns:a16="http://schemas.microsoft.com/office/drawing/2014/main" val="4021248553"/>
                  </a:ext>
                </a:extLst>
              </a:tr>
              <a:tr h="5837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600">
                          <a:effectLst/>
                        </a:rPr>
                        <a:t>10.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Сумський заклад загальної середньої освіти  І-ІІІ ступенів №10 Сумської міської ради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Припинити набір до </a:t>
                      </a:r>
                      <a:endParaRPr lang="en-US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10-х класів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Гімназія з початковою школою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u="none" strike="noStrike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extLst>
                  <a:ext uri="{0D108BD9-81ED-4DB2-BD59-A6C34878D82A}">
                    <a16:rowId xmlns:a16="http://schemas.microsoft.com/office/drawing/2014/main" val="1133058294"/>
                  </a:ext>
                </a:extLst>
              </a:tr>
              <a:tr h="4355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600">
                          <a:effectLst/>
                        </a:rPr>
                        <a:t>11.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Сумський заклад загальної середньої освіти  І-ІІІ ступенів №12 Сумської міської ради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реорганізовано в 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Комунальний заклад Сумський </a:t>
                      </a:r>
                      <a:r>
                        <a:rPr lang="uk-UA" sz="1200" u="sng">
                          <a:effectLst/>
                        </a:rPr>
                        <a:t>ліцей №33</a:t>
                      </a:r>
                      <a:r>
                        <a:rPr lang="uk-UA" sz="1200">
                          <a:effectLst/>
                        </a:rPr>
                        <a:t> Сумської міської ради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Припинити  набір до 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1-х класів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u="sng">
                          <a:effectLst/>
                        </a:rPr>
                        <a:t>Ліцей</a:t>
                      </a:r>
                      <a:r>
                        <a:rPr lang="uk-UA" sz="1200">
                          <a:effectLst/>
                        </a:rPr>
                        <a:t> з гімназією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extLst>
                  <a:ext uri="{0D108BD9-81ED-4DB2-BD59-A6C34878D82A}">
                    <a16:rowId xmlns:a16="http://schemas.microsoft.com/office/drawing/2014/main" val="2775329297"/>
                  </a:ext>
                </a:extLst>
              </a:tr>
              <a:tr h="7336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600">
                          <a:effectLst/>
                        </a:rPr>
                        <a:t>12.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  <a:highlight>
                            <a:srgbClr val="FFFFFF"/>
                          </a:highlight>
                        </a:rPr>
                        <a:t>Комунальна установа Сумська гімназія №1, м. Суми, Сумської області</a:t>
                      </a:r>
                      <a:endParaRPr lang="en-US" sz="1200" dirty="0">
                        <a:effectLst/>
                        <a:highlight>
                          <a:srgbClr val="FFFFFF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928029"/>
                  </a:ext>
                </a:extLst>
              </a:tr>
              <a:tr h="5837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600">
                          <a:effectLst/>
                        </a:rPr>
                        <a:t>13.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Сумський заклад загальної середньої освіти І-ІІІ ступенів №13 Сумської міської ради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Припинити набір до 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10-х класів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>
                          <a:effectLst/>
                        </a:rPr>
                        <a:t>Гімназія з початковою школою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 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extLst>
                  <a:ext uri="{0D108BD9-81ED-4DB2-BD59-A6C34878D82A}">
                    <a16:rowId xmlns:a16="http://schemas.microsoft.com/office/drawing/2014/main" val="1146707971"/>
                  </a:ext>
                </a:extLst>
              </a:tr>
              <a:tr h="5837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600">
                          <a:effectLst/>
                        </a:rPr>
                        <a:t>14.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highlight>
                            <a:srgbClr val="FFFFFF"/>
                          </a:highlight>
                        </a:rPr>
                        <a:t>Сумський заклад загальної середньої освіти  І-ІІІ ступенів №15 Сумської міської ради</a:t>
                      </a:r>
                      <a:endParaRPr lang="en-US" sz="1200">
                        <a:effectLst/>
                        <a:highlight>
                          <a:srgbClr val="FFFFFF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Припинити набір до </a:t>
                      </a:r>
                      <a:endParaRPr lang="en-US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10-х класів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>
                          <a:effectLst/>
                        </a:rPr>
                        <a:t>Гімназія з початковою школою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extLst>
                  <a:ext uri="{0D108BD9-81ED-4DB2-BD59-A6C34878D82A}">
                    <a16:rowId xmlns:a16="http://schemas.microsoft.com/office/drawing/2014/main" val="3834265150"/>
                  </a:ext>
                </a:extLst>
              </a:tr>
              <a:tr h="8782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600">
                          <a:effectLst/>
                        </a:rPr>
                        <a:t>15.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highlight>
                            <a:srgbClr val="FFFFFF"/>
                          </a:highlight>
                        </a:rPr>
                        <a:t>Комунальна установа Сумський навчально-виховний комплекс № 16 імені Олексія Братушки  ”Загальноосвітня школа І-ІІІ ступенів - дошкільний навчальний заклад” Сумської міської ради</a:t>
                      </a:r>
                      <a:endParaRPr lang="en-US" sz="1200">
                        <a:effectLst/>
                        <a:highlight>
                          <a:srgbClr val="FFFFFF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Припинити набір до дошкільного підрозділу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Припинити набір до 10-х класів 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 </a:t>
                      </a:r>
                      <a:endParaRPr lang="en-US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 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Гімназія з початковою школою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extLst>
                  <a:ext uri="{0D108BD9-81ED-4DB2-BD59-A6C34878D82A}">
                    <a16:rowId xmlns:a16="http://schemas.microsoft.com/office/drawing/2014/main" val="224627579"/>
                  </a:ext>
                </a:extLst>
              </a:tr>
              <a:tr h="5837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600">
                          <a:effectLst/>
                        </a:rPr>
                        <a:t>16.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Комунальна установа Сумська спеціалізована школа І-ІІІ ступенів  № 17, м. Суми, Сумської області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Припинити набір до </a:t>
                      </a:r>
                      <a:endParaRPr lang="en-US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10-х класів 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Гімназія з початковою школою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extLst>
                  <a:ext uri="{0D108BD9-81ED-4DB2-BD59-A6C34878D82A}">
                    <a16:rowId xmlns:a16="http://schemas.microsoft.com/office/drawing/2014/main" val="2701687199"/>
                  </a:ext>
                </a:extLst>
              </a:tr>
              <a:tr h="5837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600">
                          <a:effectLst/>
                        </a:rPr>
                        <a:t>17.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highlight>
                            <a:srgbClr val="FFFFFF"/>
                          </a:highlight>
                        </a:rPr>
                        <a:t>Комунальна установа Сумська загальноосвітня школа І–ІІІ ступенів № 18 Сумської міської ради</a:t>
                      </a:r>
                      <a:endParaRPr lang="en-US" sz="1200">
                        <a:effectLst/>
                        <a:highlight>
                          <a:srgbClr val="FFFFFF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Припинити набір до 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10-х класів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Гімназія з початковою школою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extLst>
                  <a:ext uri="{0D108BD9-81ED-4DB2-BD59-A6C34878D82A}">
                    <a16:rowId xmlns:a16="http://schemas.microsoft.com/office/drawing/2014/main" val="3073251350"/>
                  </a:ext>
                </a:extLst>
              </a:tr>
              <a:tr h="5837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600">
                          <a:effectLst/>
                        </a:rPr>
                        <a:t>18.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highlight>
                            <a:srgbClr val="FFFFFF"/>
                          </a:highlight>
                        </a:rPr>
                        <a:t>Сумський заклад загальної середньої освіти  I-III ступенів №19 Сумської міської ради</a:t>
                      </a:r>
                      <a:endParaRPr lang="en-US" sz="1200">
                        <a:effectLst/>
                        <a:highlight>
                          <a:srgbClr val="FFFFFF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Припинити набір до 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10-х класів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Гімназія з початковою школою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578" marR="34578" marT="0" marB="0"/>
                </a:tc>
                <a:extLst>
                  <a:ext uri="{0D108BD9-81ED-4DB2-BD59-A6C34878D82A}">
                    <a16:rowId xmlns:a16="http://schemas.microsoft.com/office/drawing/2014/main" val="41269805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03433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я 4">
            <a:extLst>
              <a:ext uri="{FF2B5EF4-FFF2-40B4-BE49-F238E27FC236}">
                <a16:creationId xmlns:a16="http://schemas.microsoft.com/office/drawing/2014/main" id="{9443A1EE-4C47-0BA0-3452-BDB31B6FDE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8937084"/>
              </p:ext>
            </p:extLst>
          </p:nvPr>
        </p:nvGraphicFramePr>
        <p:xfrm>
          <a:off x="0" y="0"/>
          <a:ext cx="12192002" cy="68580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3949">
                  <a:extLst>
                    <a:ext uri="{9D8B030D-6E8A-4147-A177-3AD203B41FA5}">
                      <a16:colId xmlns:a16="http://schemas.microsoft.com/office/drawing/2014/main" val="1209220585"/>
                    </a:ext>
                  </a:extLst>
                </a:gridCol>
                <a:gridCol w="3556032">
                  <a:extLst>
                    <a:ext uri="{9D8B030D-6E8A-4147-A177-3AD203B41FA5}">
                      <a16:colId xmlns:a16="http://schemas.microsoft.com/office/drawing/2014/main" val="3140847911"/>
                    </a:ext>
                  </a:extLst>
                </a:gridCol>
                <a:gridCol w="1663078">
                  <a:extLst>
                    <a:ext uri="{9D8B030D-6E8A-4147-A177-3AD203B41FA5}">
                      <a16:colId xmlns:a16="http://schemas.microsoft.com/office/drawing/2014/main" val="1455270530"/>
                    </a:ext>
                  </a:extLst>
                </a:gridCol>
                <a:gridCol w="1662298">
                  <a:extLst>
                    <a:ext uri="{9D8B030D-6E8A-4147-A177-3AD203B41FA5}">
                      <a16:colId xmlns:a16="http://schemas.microsoft.com/office/drawing/2014/main" val="1959543731"/>
                    </a:ext>
                  </a:extLst>
                </a:gridCol>
                <a:gridCol w="1551269">
                  <a:extLst>
                    <a:ext uri="{9D8B030D-6E8A-4147-A177-3AD203B41FA5}">
                      <a16:colId xmlns:a16="http://schemas.microsoft.com/office/drawing/2014/main" val="3993353880"/>
                    </a:ext>
                  </a:extLst>
                </a:gridCol>
                <a:gridCol w="1884353">
                  <a:extLst>
                    <a:ext uri="{9D8B030D-6E8A-4147-A177-3AD203B41FA5}">
                      <a16:colId xmlns:a16="http://schemas.microsoft.com/office/drawing/2014/main" val="618729949"/>
                    </a:ext>
                  </a:extLst>
                </a:gridCol>
                <a:gridCol w="1441023">
                  <a:extLst>
                    <a:ext uri="{9D8B030D-6E8A-4147-A177-3AD203B41FA5}">
                      <a16:colId xmlns:a16="http://schemas.microsoft.com/office/drawing/2014/main" val="428685277"/>
                    </a:ext>
                  </a:extLst>
                </a:gridCol>
              </a:tblGrid>
              <a:tr h="7179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19.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Комунальна установа Сумська загальноосвітня школа   І-ІІІ ступенів №20,  м. Суми, Сумської області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Припинити набір до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 10-х класів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Гімназія з початковою школою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extLst>
                  <a:ext uri="{0D108BD9-81ED-4DB2-BD59-A6C34878D82A}">
                    <a16:rowId xmlns:a16="http://schemas.microsoft.com/office/drawing/2014/main" val="840383719"/>
                  </a:ext>
                </a:extLst>
              </a:tr>
              <a:tr h="6979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20.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Сумський  заклад загальної середньої освіти     І-ІІІ ступенів №21 Сумської міської ради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Припинити набір до 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10-х класів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Гімназія з початковою школою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extLst>
                  <a:ext uri="{0D108BD9-81ED-4DB2-BD59-A6C34878D82A}">
                    <a16:rowId xmlns:a16="http://schemas.microsoft.com/office/drawing/2014/main" val="2218616915"/>
                  </a:ext>
                </a:extLst>
              </a:tr>
              <a:tr h="7179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21.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Комунальна установа Сумська загальноосвітня школа І-ІІІ ступенів №22 імені Ігоря </a:t>
                      </a:r>
                      <a:r>
                        <a:rPr lang="uk-UA" sz="1200" dirty="0" err="1">
                          <a:effectLst/>
                        </a:rPr>
                        <a:t>Гольченка</a:t>
                      </a:r>
                      <a:r>
                        <a:rPr lang="uk-UA" sz="1200" dirty="0">
                          <a:effectLst/>
                        </a:rPr>
                        <a:t> Сумської міської ради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Припинити набір до 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10-х класів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Гімназія з початковою школою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extLst>
                  <a:ext uri="{0D108BD9-81ED-4DB2-BD59-A6C34878D82A}">
                    <a16:rowId xmlns:a16="http://schemas.microsoft.com/office/drawing/2014/main" val="3185510605"/>
                  </a:ext>
                </a:extLst>
              </a:tr>
              <a:tr h="6979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22.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Комунальна установа Сумська загальноосвітня школа  І-ІІІ ступенів №23, м. Суми, Сумської області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Припинити набір до 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10-х класів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Гімназія з початковою школою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extLst>
                  <a:ext uri="{0D108BD9-81ED-4DB2-BD59-A6C34878D82A}">
                    <a16:rowId xmlns:a16="http://schemas.microsoft.com/office/drawing/2014/main" val="2780240951"/>
                  </a:ext>
                </a:extLst>
              </a:tr>
              <a:tr h="6979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23.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Комунальна установа Сумська загальноосвітня школа  І-ІІІ ступенів №24, м. Суми, Сумської області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Припинити набір до   </a:t>
                      </a:r>
                      <a:endParaRPr lang="en-US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1-х класів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Академічний </a:t>
                      </a:r>
                      <a:r>
                        <a:rPr lang="uk-UA" sz="1200" u="sng">
                          <a:effectLst/>
                        </a:rPr>
                        <a:t>ліцей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extLst>
                  <a:ext uri="{0D108BD9-81ED-4DB2-BD59-A6C34878D82A}">
                    <a16:rowId xmlns:a16="http://schemas.microsoft.com/office/drawing/2014/main" val="3746924270"/>
                  </a:ext>
                </a:extLst>
              </a:tr>
              <a:tr h="6979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24.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highlight>
                            <a:srgbClr val="FFFFFF"/>
                          </a:highlight>
                        </a:rPr>
                        <a:t>Комунальна установа Сумська спеціалізована школа І-ІІІ ступенів  №25, м. Суми, Сумської області</a:t>
                      </a:r>
                      <a:endParaRPr lang="en-US" sz="1200">
                        <a:effectLst/>
                        <a:highlight>
                          <a:srgbClr val="FFFFFF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 Припинити набір до </a:t>
                      </a:r>
                      <a:endParaRPr lang="en-US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10-х класів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Гімназія з початковою школою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extLst>
                  <a:ext uri="{0D108BD9-81ED-4DB2-BD59-A6C34878D82A}">
                    <a16:rowId xmlns:a16="http://schemas.microsoft.com/office/drawing/2014/main" val="2929992203"/>
                  </a:ext>
                </a:extLst>
              </a:tr>
              <a:tr h="6979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25.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Сумський  заклад загальної середньої освіти     І-ІІІ ступенів №26 Сумської міської ради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Припинити набір до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 10-х класів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>
                          <a:effectLst/>
                        </a:rPr>
                        <a:t> Гімназія з початковою школою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2211015"/>
                  </a:ext>
                </a:extLst>
              </a:tr>
              <a:tr h="6979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26.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Комунальна установа Сумська загальноосвітня школа  І-ІІІ ступенів №27, м. Суми, Сумської області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Припинити набір до 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10-х класів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>
                          <a:effectLst/>
                        </a:rPr>
                        <a:t> Гімназія з початковою школою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extLst>
                  <a:ext uri="{0D108BD9-81ED-4DB2-BD59-A6C34878D82A}">
                    <a16:rowId xmlns:a16="http://schemas.microsoft.com/office/drawing/2014/main" val="800431038"/>
                  </a:ext>
                </a:extLst>
              </a:tr>
              <a:tr h="6979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27.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Комунальна установа Сумська спеціалізована школа    І-ІІІ ступенів  №29, м. Суми, Сумської області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Припинити набір до </a:t>
                      </a:r>
                      <a:endParaRPr lang="en-US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10-х класів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Гімназія з початковою школою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extLst>
                  <a:ext uri="{0D108BD9-81ED-4DB2-BD59-A6C34878D82A}">
                    <a16:rowId xmlns:a16="http://schemas.microsoft.com/office/drawing/2014/main" val="3000481759"/>
                  </a:ext>
                </a:extLst>
              </a:tr>
              <a:tr h="5362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28.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  <a:highlight>
                            <a:srgbClr val="FFFFFF"/>
                          </a:highlight>
                        </a:rPr>
                        <a:t>Комунальна установа Сумська класична гімназія Сумської міської ради</a:t>
                      </a:r>
                      <a:endParaRPr lang="en-US" sz="1200">
                        <a:effectLst/>
                        <a:highlight>
                          <a:srgbClr val="FFFFFF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Класичний </a:t>
                      </a:r>
                      <a:r>
                        <a:rPr lang="uk-UA" sz="1200" u="sng">
                          <a:effectLst/>
                        </a:rPr>
                        <a:t>ліцей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Приєднання  школи № 8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0" marR="39810" marT="0" marB="0"/>
                </a:tc>
                <a:extLst>
                  <a:ext uri="{0D108BD9-81ED-4DB2-BD59-A6C34878D82A}">
                    <a16:rowId xmlns:a16="http://schemas.microsoft.com/office/drawing/2014/main" val="5461899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32998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я 3">
            <a:extLst>
              <a:ext uri="{FF2B5EF4-FFF2-40B4-BE49-F238E27FC236}">
                <a16:creationId xmlns:a16="http://schemas.microsoft.com/office/drawing/2014/main" id="{CD76A124-93EE-A406-111A-35F9489403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955975"/>
              </p:ext>
            </p:extLst>
          </p:nvPr>
        </p:nvGraphicFramePr>
        <p:xfrm>
          <a:off x="0" y="0"/>
          <a:ext cx="12191999" cy="66088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3948">
                  <a:extLst>
                    <a:ext uri="{9D8B030D-6E8A-4147-A177-3AD203B41FA5}">
                      <a16:colId xmlns:a16="http://schemas.microsoft.com/office/drawing/2014/main" val="1171581890"/>
                    </a:ext>
                  </a:extLst>
                </a:gridCol>
                <a:gridCol w="3556033">
                  <a:extLst>
                    <a:ext uri="{9D8B030D-6E8A-4147-A177-3AD203B41FA5}">
                      <a16:colId xmlns:a16="http://schemas.microsoft.com/office/drawing/2014/main" val="3311453815"/>
                    </a:ext>
                  </a:extLst>
                </a:gridCol>
                <a:gridCol w="1663078">
                  <a:extLst>
                    <a:ext uri="{9D8B030D-6E8A-4147-A177-3AD203B41FA5}">
                      <a16:colId xmlns:a16="http://schemas.microsoft.com/office/drawing/2014/main" val="1448047296"/>
                    </a:ext>
                  </a:extLst>
                </a:gridCol>
                <a:gridCol w="1662297">
                  <a:extLst>
                    <a:ext uri="{9D8B030D-6E8A-4147-A177-3AD203B41FA5}">
                      <a16:colId xmlns:a16="http://schemas.microsoft.com/office/drawing/2014/main" val="2956928987"/>
                    </a:ext>
                  </a:extLst>
                </a:gridCol>
                <a:gridCol w="1551268">
                  <a:extLst>
                    <a:ext uri="{9D8B030D-6E8A-4147-A177-3AD203B41FA5}">
                      <a16:colId xmlns:a16="http://schemas.microsoft.com/office/drawing/2014/main" val="3427472799"/>
                    </a:ext>
                  </a:extLst>
                </a:gridCol>
                <a:gridCol w="1884353">
                  <a:extLst>
                    <a:ext uri="{9D8B030D-6E8A-4147-A177-3AD203B41FA5}">
                      <a16:colId xmlns:a16="http://schemas.microsoft.com/office/drawing/2014/main" val="1021882005"/>
                    </a:ext>
                  </a:extLst>
                </a:gridCol>
                <a:gridCol w="1441022">
                  <a:extLst>
                    <a:ext uri="{9D8B030D-6E8A-4147-A177-3AD203B41FA5}">
                      <a16:colId xmlns:a16="http://schemas.microsoft.com/office/drawing/2014/main" val="837016357"/>
                    </a:ext>
                  </a:extLst>
                </a:gridCol>
              </a:tblGrid>
              <a:tr h="24285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29.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Піщанська загальноосвітня школа І-ІІ ступенів  м. Суми, Сумської області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Винести на громадське обговорення   створення філії </a:t>
                      </a:r>
                      <a:r>
                        <a:rPr lang="uk-UA" sz="1200" dirty="0" err="1">
                          <a:effectLst/>
                        </a:rPr>
                        <a:t>Стецьківського</a:t>
                      </a:r>
                      <a:r>
                        <a:rPr lang="uk-UA" sz="1200" dirty="0">
                          <a:effectLst/>
                        </a:rPr>
                        <a:t> ЗЗСО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200" dirty="0"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>
                          <a:effectLst/>
                        </a:rPr>
                        <a:t>Філія </a:t>
                      </a:r>
                      <a:r>
                        <a:rPr lang="uk-UA" sz="1200" dirty="0" err="1">
                          <a:effectLst/>
                        </a:rPr>
                        <a:t>Стецьківської</a:t>
                      </a:r>
                      <a:r>
                        <a:rPr lang="uk-UA" sz="1200" dirty="0">
                          <a:effectLst/>
                        </a:rPr>
                        <a:t> гімназії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12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9864062"/>
                  </a:ext>
                </a:extLst>
              </a:tr>
              <a:tr h="11365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30.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 err="1">
                          <a:effectLst/>
                        </a:rPr>
                        <a:t>Великочернеччинський</a:t>
                      </a:r>
                      <a:r>
                        <a:rPr lang="uk-UA" sz="1600" dirty="0">
                          <a:effectLst/>
                        </a:rPr>
                        <a:t> заклад загальної середньої освіти І-ІІІ ступенів Сумської міської ради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 Припинити набір до 10-х класів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>
                          <a:effectLst/>
                        </a:rPr>
                        <a:t>Гімназія з початковою школою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3505375"/>
                  </a:ext>
                </a:extLst>
              </a:tr>
              <a:tr h="11365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31.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 err="1">
                          <a:effectLst/>
                        </a:rPr>
                        <a:t>Стецьківський</a:t>
                      </a:r>
                      <a:r>
                        <a:rPr lang="uk-UA" sz="1600" dirty="0">
                          <a:effectLst/>
                        </a:rPr>
                        <a:t> заклад загальної середньої освіти І-ІІІ ступенів Сумської міської ради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 Припинити набір до 10-х класів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Гімназія з початковою школою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3770717"/>
                  </a:ext>
                </a:extLst>
              </a:tr>
              <a:tr h="19071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32.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>
                          <a:effectLst/>
                        </a:rPr>
                        <a:t>Комунальна установа </a:t>
                      </a:r>
                      <a:endParaRPr lang="en-US" sz="16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>
                          <a:effectLst/>
                        </a:rPr>
                        <a:t>В.-Піщанська загальноосвітня школа І-ІІ ступенів м.Суми, Сумської області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>
                          <a:effectLst/>
                        </a:rPr>
                        <a:t>Винести на громадське обговорення ліквідацію закладу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>
                          <a:effectLst/>
                        </a:rPr>
                        <a:t>Ліквідація закладу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>
                          <a:effectLst/>
                        </a:rPr>
                        <a:t> 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 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365167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85806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319976-B5AC-51FD-6F3B-0591A08C7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Реорганізація окремих закладів освіти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6543F6-5B0A-DDA3-466C-95790B881F6B}"/>
              </a:ext>
            </a:extLst>
          </p:cNvPr>
          <p:cNvSpPr txBox="1"/>
          <p:nvPr/>
        </p:nvSpPr>
        <p:spPr>
          <a:xfrm>
            <a:off x="838080" y="1415844"/>
            <a:ext cx="10655830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/>
              <a:t> </a:t>
            </a:r>
          </a:p>
          <a:p>
            <a:r>
              <a:rPr lang="uk-UA" sz="3200" b="1" dirty="0"/>
              <a:t>ЗОШ №3 </a:t>
            </a:r>
            <a:r>
              <a:rPr lang="uk-UA" sz="3200" dirty="0"/>
              <a:t>(мала наповнюваність, не здійснюється набір у 1-й та 2-й класи) – припинення закладу.</a:t>
            </a:r>
          </a:p>
          <a:p>
            <a:r>
              <a:rPr lang="uk-UA" sz="3200" b="1" dirty="0"/>
              <a:t>ЗОШ №8 (</a:t>
            </a:r>
            <a:r>
              <a:rPr lang="uk-UA" sz="3200" dirty="0"/>
              <a:t>мала наповнюваність, не здійснюється набір у 1-й та 2-й класи) – реорганізувати шляхом приєднання до класичної гімназії.</a:t>
            </a:r>
          </a:p>
          <a:p>
            <a:r>
              <a:rPr lang="uk-UA" sz="3200" b="1" dirty="0"/>
              <a:t>НВК №16 </a:t>
            </a:r>
            <a:r>
              <a:rPr lang="uk-UA" sz="3200" dirty="0"/>
              <a:t>(усі рівні освіти в одному закладі) – припинити дошкільний підрозділ.</a:t>
            </a:r>
          </a:p>
          <a:p>
            <a:r>
              <a:rPr lang="uk-UA" sz="3200" b="1" dirty="0"/>
              <a:t>Піщанська</a:t>
            </a:r>
            <a:r>
              <a:rPr lang="uk-UA" sz="3200" dirty="0"/>
              <a:t> школа (близько 100 дітей) - філія </a:t>
            </a:r>
            <a:r>
              <a:rPr lang="uk-UA" sz="3200" dirty="0" err="1"/>
              <a:t>Стецьківського</a:t>
            </a:r>
            <a:r>
              <a:rPr lang="uk-UA" sz="3200" dirty="0"/>
              <a:t> закладу.</a:t>
            </a:r>
          </a:p>
          <a:p>
            <a:r>
              <a:rPr lang="uk-UA" sz="3200" b="1" dirty="0" err="1"/>
              <a:t>В.Піщанська</a:t>
            </a:r>
            <a:r>
              <a:rPr lang="uk-UA" sz="3200" b="1" dirty="0"/>
              <a:t> </a:t>
            </a:r>
            <a:r>
              <a:rPr lang="uk-UA" sz="3200" dirty="0"/>
              <a:t>школа</a:t>
            </a:r>
            <a:r>
              <a:rPr lang="uk-UA" sz="3200" b="1" dirty="0"/>
              <a:t> </a:t>
            </a:r>
            <a:r>
              <a:rPr lang="uk-UA" sz="3200" dirty="0"/>
              <a:t>(близько 60 дітей) – ліквідувати.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246352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8C7CB3-6E41-2BF5-103A-992E720A8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458" y="365040"/>
            <a:ext cx="11336594" cy="1323000"/>
          </a:xfrm>
        </p:spPr>
        <p:txBody>
          <a:bodyPr/>
          <a:lstStyle/>
          <a:p>
            <a:r>
              <a:rPr lang="uk-UA" dirty="0"/>
              <a:t>Розрахунок фонду оплати праці на 2024 рік</a:t>
            </a:r>
            <a:endParaRPr lang="en-US" dirty="0"/>
          </a:p>
        </p:txBody>
      </p:sp>
      <p:graphicFrame>
        <p:nvGraphicFramePr>
          <p:cNvPr id="3" name="Таблиця 2">
            <a:extLst>
              <a:ext uri="{FF2B5EF4-FFF2-40B4-BE49-F238E27FC236}">
                <a16:creationId xmlns:a16="http://schemas.microsoft.com/office/drawing/2014/main" id="{49B37709-CCA2-86AF-8A7C-57A9306DFB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933781"/>
              </p:ext>
            </p:extLst>
          </p:nvPr>
        </p:nvGraphicFramePr>
        <p:xfrm>
          <a:off x="383457" y="1565564"/>
          <a:ext cx="10727887" cy="50984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7023">
                  <a:extLst>
                    <a:ext uri="{9D8B030D-6E8A-4147-A177-3AD203B41FA5}">
                      <a16:colId xmlns:a16="http://schemas.microsoft.com/office/drawing/2014/main" val="268443925"/>
                    </a:ext>
                  </a:extLst>
                </a:gridCol>
                <a:gridCol w="1039020">
                  <a:extLst>
                    <a:ext uri="{9D8B030D-6E8A-4147-A177-3AD203B41FA5}">
                      <a16:colId xmlns:a16="http://schemas.microsoft.com/office/drawing/2014/main" val="2457071909"/>
                    </a:ext>
                  </a:extLst>
                </a:gridCol>
                <a:gridCol w="1377536">
                  <a:extLst>
                    <a:ext uri="{9D8B030D-6E8A-4147-A177-3AD203B41FA5}">
                      <a16:colId xmlns:a16="http://schemas.microsoft.com/office/drawing/2014/main" val="1363866777"/>
                    </a:ext>
                  </a:extLst>
                </a:gridCol>
                <a:gridCol w="1136425">
                  <a:extLst>
                    <a:ext uri="{9D8B030D-6E8A-4147-A177-3AD203B41FA5}">
                      <a16:colId xmlns:a16="http://schemas.microsoft.com/office/drawing/2014/main" val="560851370"/>
                    </a:ext>
                  </a:extLst>
                </a:gridCol>
                <a:gridCol w="1798830">
                  <a:extLst>
                    <a:ext uri="{9D8B030D-6E8A-4147-A177-3AD203B41FA5}">
                      <a16:colId xmlns:a16="http://schemas.microsoft.com/office/drawing/2014/main" val="2342139433"/>
                    </a:ext>
                  </a:extLst>
                </a:gridCol>
                <a:gridCol w="1697861">
                  <a:extLst>
                    <a:ext uri="{9D8B030D-6E8A-4147-A177-3AD203B41FA5}">
                      <a16:colId xmlns:a16="http://schemas.microsoft.com/office/drawing/2014/main" val="4277984097"/>
                    </a:ext>
                  </a:extLst>
                </a:gridCol>
                <a:gridCol w="1821192">
                  <a:extLst>
                    <a:ext uri="{9D8B030D-6E8A-4147-A177-3AD203B41FA5}">
                      <a16:colId xmlns:a16="http://schemas.microsoft.com/office/drawing/2014/main" val="339910464"/>
                    </a:ext>
                  </a:extLst>
                </a:gridCol>
              </a:tblGrid>
              <a:tr h="1210883">
                <a:tc>
                  <a:txBody>
                    <a:bodyPr/>
                    <a:lstStyle/>
                    <a:p>
                      <a:endParaRPr lang="uk-UA" sz="1800" dirty="0"/>
                    </a:p>
                    <a:p>
                      <a:r>
                        <a:rPr lang="uk-UA" sz="1800" dirty="0"/>
                        <a:t>Назва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/>
                        <a:t>К-ть учнів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/>
                        <a:t>Наповнюваність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/>
                        <a:t>К-ть класів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/>
                        <a:t>Загальний фонд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/>
                        <a:t>ФОП по субвенції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/>
                        <a:t>Фонд місцевого бюджету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45413"/>
                  </a:ext>
                </a:extLst>
              </a:tr>
              <a:tr h="739035">
                <a:tc>
                  <a:txBody>
                    <a:bodyPr/>
                    <a:lstStyle/>
                    <a:p>
                      <a:r>
                        <a:rPr lang="uk-UA" sz="1800" dirty="0"/>
                        <a:t>ЗОШ №3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/>
                        <a:t>182,0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/>
                        <a:t>27,5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/>
                        <a:t>6,62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/>
                        <a:t>7357315,38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dirty="0"/>
                        <a:t>2843363,4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dirty="0"/>
                        <a:t>4513951,99</a:t>
                      </a:r>
                      <a:endParaRPr lang="en-US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3124897"/>
                  </a:ext>
                </a:extLst>
              </a:tr>
              <a:tr h="739035">
                <a:tc>
                  <a:txBody>
                    <a:bodyPr/>
                    <a:lstStyle/>
                    <a:p>
                      <a:r>
                        <a:rPr lang="uk-UA" sz="1800" dirty="0"/>
                        <a:t>ЗОШ №8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/>
                        <a:t>239,0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/>
                        <a:t>27,5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/>
                        <a:t>8,69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/>
                        <a:t>7001412,82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dirty="0"/>
                        <a:t>3733867,32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dirty="0"/>
                        <a:t>3267545,51</a:t>
                      </a:r>
                      <a:endParaRPr lang="en-US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6047506"/>
                  </a:ext>
                </a:extLst>
              </a:tr>
              <a:tr h="931450">
                <a:tc>
                  <a:txBody>
                    <a:bodyPr/>
                    <a:lstStyle/>
                    <a:p>
                      <a:r>
                        <a:rPr lang="uk-UA" sz="1800" dirty="0"/>
                        <a:t>НВК 16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/>
                        <a:t>338,0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/>
                        <a:t>27,5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/>
                        <a:t>12,29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/>
                        <a:t>12236585,65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dirty="0"/>
                        <a:t>5280532,02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dirty="0"/>
                        <a:t>6956053,63</a:t>
                      </a:r>
                      <a:endParaRPr lang="en-US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5693239"/>
                  </a:ext>
                </a:extLst>
              </a:tr>
              <a:tr h="739035">
                <a:tc>
                  <a:txBody>
                    <a:bodyPr/>
                    <a:lstStyle/>
                    <a:p>
                      <a:r>
                        <a:rPr lang="uk-UA" sz="1800" dirty="0"/>
                        <a:t>Піщанська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/>
                        <a:t>124,0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/>
                        <a:t>27,5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/>
                        <a:t>4,51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/>
                        <a:t>5296353,45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dirty="0"/>
                        <a:t>1937236,60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dirty="0"/>
                        <a:t>3359116,85</a:t>
                      </a:r>
                      <a:endParaRPr lang="en-US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1861225"/>
                  </a:ext>
                </a:extLst>
              </a:tr>
              <a:tr h="739035">
                <a:tc>
                  <a:txBody>
                    <a:bodyPr/>
                    <a:lstStyle/>
                    <a:p>
                      <a:r>
                        <a:rPr lang="uk-UA" sz="1800" dirty="0" err="1"/>
                        <a:t>В.Піщанська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/>
                        <a:t>67,0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/>
                        <a:t>27,5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/>
                        <a:t>2,44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/>
                        <a:t>3936068,35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dirty="0"/>
                        <a:t>1046732,68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dirty="0"/>
                        <a:t>2889335,67</a:t>
                      </a:r>
                      <a:endParaRPr lang="en-US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57358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70948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86A25B-EE50-8D19-6B5E-ECD350248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E8C668-B9B9-0023-709F-284C302E4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97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1E77F7-AAC4-52E8-A5C4-D9D83CC28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2EAC0BA-2568-5B7F-1E6B-4BD23BE3CE17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EA08D3-BB0C-F0D7-F1F7-B6861BF15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9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Прямокутник 3"/>
          <p:cNvSpPr/>
          <p:nvPr/>
        </p:nvSpPr>
        <p:spPr>
          <a:xfrm>
            <a:off x="4876801" y="142015"/>
            <a:ext cx="7315200" cy="11988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3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Передумови реформи</a:t>
            </a:r>
            <a:endParaRPr lang="uk-UA" sz="3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3600" b="1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профільної </a:t>
            </a:r>
            <a:r>
              <a:rPr lang="uk-UA" sz="3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середньої </a:t>
            </a:r>
            <a:r>
              <a:rPr lang="uk-UA" sz="3600" b="1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освіти</a:t>
            </a:r>
            <a:endParaRPr lang="uk-UA" sz="3600" b="0" strike="noStrike" spc="-1" dirty="0">
              <a:latin typeface="Arial"/>
            </a:endParaRPr>
          </a:p>
        </p:txBody>
      </p:sp>
      <p:sp>
        <p:nvSpPr>
          <p:cNvPr id="142" name="TextBox 4"/>
          <p:cNvSpPr/>
          <p:nvPr/>
        </p:nvSpPr>
        <p:spPr>
          <a:xfrm>
            <a:off x="2707200" y="2157840"/>
            <a:ext cx="3058200" cy="1309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20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Учні 10-11 класів </a:t>
            </a:r>
            <a:endParaRPr lang="uk-UA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0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мають </a:t>
            </a:r>
            <a:r>
              <a:rPr lang="uk-UA" sz="2000" b="1" strike="noStrike" spc="-1" dirty="0">
                <a:solidFill>
                  <a:srgbClr val="1F4E79"/>
                </a:solidFill>
                <a:latin typeface="Calibri"/>
                <a:ea typeface="DejaVu Sans"/>
              </a:rPr>
              <a:t>15+ предметів і </a:t>
            </a:r>
            <a:endParaRPr lang="uk-UA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000" b="1" strike="noStrike" spc="-1" dirty="0">
                <a:solidFill>
                  <a:srgbClr val="1F4E79"/>
                </a:solidFill>
                <a:latin typeface="Calibri"/>
                <a:ea typeface="DejaVu Sans"/>
              </a:rPr>
              <a:t>великий обсяг домашніх завдань</a:t>
            </a:r>
            <a:endParaRPr lang="uk-UA" sz="2000" b="0" strike="noStrike" spc="-1" dirty="0">
              <a:latin typeface="Arial"/>
            </a:endParaRPr>
          </a:p>
        </p:txBody>
      </p:sp>
      <p:sp>
        <p:nvSpPr>
          <p:cNvPr id="143" name="TextBox 5"/>
          <p:cNvSpPr/>
          <p:nvPr/>
        </p:nvSpPr>
        <p:spPr>
          <a:xfrm>
            <a:off x="2707200" y="4138920"/>
            <a:ext cx="3058200" cy="1309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20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Учнівство не має </a:t>
            </a:r>
            <a:endParaRPr lang="uk-UA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000" b="1" strike="noStrike" spc="-1" dirty="0">
                <a:solidFill>
                  <a:srgbClr val="1F4E79"/>
                </a:solidFill>
                <a:latin typeface="Calibri"/>
                <a:ea typeface="DejaVu Sans"/>
              </a:rPr>
              <a:t>широкого вибору </a:t>
            </a:r>
            <a:endParaRPr lang="uk-UA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000" b="1" strike="noStrike" spc="-1" dirty="0">
                <a:solidFill>
                  <a:srgbClr val="1F4E79"/>
                </a:solidFill>
                <a:latin typeface="Calibri"/>
                <a:ea typeface="DejaVu Sans"/>
              </a:rPr>
              <a:t>профілів і предметів</a:t>
            </a:r>
            <a:r>
              <a:rPr lang="ru-RU" sz="2000" b="1" strike="noStrike" spc="-1" dirty="0">
                <a:solidFill>
                  <a:srgbClr val="1F4E79"/>
                </a:solidFill>
                <a:latin typeface="Calibri"/>
                <a:ea typeface="DejaVu Sans"/>
              </a:rPr>
              <a:t>/</a:t>
            </a:r>
            <a:endParaRPr lang="uk-UA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2000" b="1" strike="noStrike" spc="-1" dirty="0">
                <a:solidFill>
                  <a:srgbClr val="1F4E79"/>
                </a:solidFill>
                <a:latin typeface="Calibri"/>
                <a:ea typeface="DejaVu Sans"/>
              </a:rPr>
              <a:t>курсів</a:t>
            </a:r>
            <a:endParaRPr lang="uk-UA" sz="2000" b="0" strike="noStrike" spc="-1" dirty="0">
              <a:latin typeface="Arial"/>
            </a:endParaRPr>
          </a:p>
        </p:txBody>
      </p:sp>
      <p:sp>
        <p:nvSpPr>
          <p:cNvPr id="144" name="TextBox 6"/>
          <p:cNvSpPr/>
          <p:nvPr/>
        </p:nvSpPr>
        <p:spPr>
          <a:xfrm>
            <a:off x="8597160" y="2157840"/>
            <a:ext cx="3058200" cy="1614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20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11-річний термін навчання не відповідає практиці країн ЄС, частиною якого планує стати Україна</a:t>
            </a:r>
            <a:endParaRPr lang="uk-UA" sz="2000" b="0" strike="noStrike" spc="-1" dirty="0">
              <a:latin typeface="Arial"/>
            </a:endParaRPr>
          </a:p>
        </p:txBody>
      </p:sp>
      <p:sp>
        <p:nvSpPr>
          <p:cNvPr id="145" name="TextBox 7"/>
          <p:cNvSpPr/>
          <p:nvPr/>
        </p:nvSpPr>
        <p:spPr>
          <a:xfrm>
            <a:off x="8597160" y="4293000"/>
            <a:ext cx="3058200" cy="1004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20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Профорієнтаційна робота в школах часто має формальний характер</a:t>
            </a:r>
            <a:endParaRPr lang="uk-UA" sz="2000" b="0" strike="noStrike" spc="-1" dirty="0">
              <a:latin typeface="Arial"/>
            </a:endParaRPr>
          </a:p>
        </p:txBody>
      </p:sp>
      <p:pic>
        <p:nvPicPr>
          <p:cNvPr id="146" name="Рисунок 8"/>
          <p:cNvPicPr/>
          <p:nvPr/>
        </p:nvPicPr>
        <p:blipFill>
          <a:blip r:embed="rId3"/>
          <a:stretch/>
        </p:blipFill>
        <p:spPr>
          <a:xfrm>
            <a:off x="1049040" y="2211120"/>
            <a:ext cx="1337760" cy="1274040"/>
          </a:xfrm>
          <a:prstGeom prst="rect">
            <a:avLst/>
          </a:prstGeom>
          <a:ln w="0">
            <a:noFill/>
          </a:ln>
        </p:spPr>
      </p:pic>
      <p:pic>
        <p:nvPicPr>
          <p:cNvPr id="147" name="Рисунок 9"/>
          <p:cNvPicPr/>
          <p:nvPr/>
        </p:nvPicPr>
        <p:blipFill>
          <a:blip r:embed="rId4"/>
          <a:stretch/>
        </p:blipFill>
        <p:spPr>
          <a:xfrm>
            <a:off x="1118520" y="4138920"/>
            <a:ext cx="1268280" cy="1330920"/>
          </a:xfrm>
          <a:prstGeom prst="rect">
            <a:avLst/>
          </a:prstGeom>
          <a:ln w="0">
            <a:noFill/>
          </a:ln>
        </p:spPr>
      </p:pic>
      <p:pic>
        <p:nvPicPr>
          <p:cNvPr id="148" name="Рисунок 10"/>
          <p:cNvPicPr/>
          <p:nvPr/>
        </p:nvPicPr>
        <p:blipFill>
          <a:blip r:embed="rId5"/>
          <a:stretch/>
        </p:blipFill>
        <p:spPr>
          <a:xfrm>
            <a:off x="6526080" y="2054880"/>
            <a:ext cx="1514160" cy="1581480"/>
          </a:xfrm>
          <a:prstGeom prst="rect">
            <a:avLst/>
          </a:prstGeom>
          <a:ln w="0">
            <a:noFill/>
          </a:ln>
        </p:spPr>
      </p:pic>
      <p:pic>
        <p:nvPicPr>
          <p:cNvPr id="149" name="Рисунок 11"/>
          <p:cNvPicPr/>
          <p:nvPr/>
        </p:nvPicPr>
        <p:blipFill>
          <a:blip r:embed="rId6"/>
          <a:stretch/>
        </p:blipFill>
        <p:spPr>
          <a:xfrm>
            <a:off x="6683400" y="4138920"/>
            <a:ext cx="1218240" cy="1320840"/>
          </a:xfrm>
          <a:prstGeom prst="rect">
            <a:avLst/>
          </a:prstGeom>
          <a:ln w="0">
            <a:noFill/>
          </a:ln>
        </p:spPr>
      </p:pic>
      <p:sp>
        <p:nvSpPr>
          <p:cNvPr id="157" name="Пряма сполучна лінія 19"/>
          <p:cNvSpPr/>
          <p:nvPr/>
        </p:nvSpPr>
        <p:spPr>
          <a:xfrm flipV="1">
            <a:off x="224640" y="1813320"/>
            <a:ext cx="10828800" cy="3924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/>
        </p:style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711" y="-79084"/>
            <a:ext cx="1304657" cy="171312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Прямоугольник 3"/>
          <p:cNvSpPr/>
          <p:nvPr/>
        </p:nvSpPr>
        <p:spPr>
          <a:xfrm>
            <a:off x="5133960" y="3876840"/>
            <a:ext cx="3464640" cy="2978640"/>
          </a:xfrm>
          <a:prstGeom prst="rect">
            <a:avLst/>
          </a:prstGeom>
          <a:solidFill>
            <a:schemeClr val="accent4">
              <a:alpha val="43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170" name="Прямоугольник 5"/>
          <p:cNvSpPr/>
          <p:nvPr/>
        </p:nvSpPr>
        <p:spPr>
          <a:xfrm>
            <a:off x="5133960" y="0"/>
            <a:ext cx="3464640" cy="2978640"/>
          </a:xfrm>
          <a:prstGeom prst="rect">
            <a:avLst/>
          </a:prstGeom>
          <a:solidFill>
            <a:schemeClr val="accent4">
              <a:alpha val="43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171" name="Овал 6"/>
          <p:cNvSpPr/>
          <p:nvPr/>
        </p:nvSpPr>
        <p:spPr>
          <a:xfrm>
            <a:off x="0" y="-360"/>
            <a:ext cx="3436920" cy="6855840"/>
          </a:xfrm>
          <a:custGeom>
            <a:avLst/>
            <a:gdLst/>
            <a:ahLst/>
            <a:cxnLst/>
            <a:rect l="l" t="t" r="r" b="b"/>
            <a:pathLst>
              <a:path w="3439364" h="6858301">
                <a:moveTo>
                  <a:pt x="915239" y="3533920"/>
                </a:moveTo>
                <a:cubicBezTo>
                  <a:pt x="915239" y="1640136"/>
                  <a:pt x="-334124" y="17608"/>
                  <a:pt x="86564" y="145"/>
                </a:cubicBezTo>
                <a:cubicBezTo>
                  <a:pt x="507252" y="-17318"/>
                  <a:pt x="3439364" y="1535361"/>
                  <a:pt x="3439364" y="3429145"/>
                </a:cubicBezTo>
                <a:cubicBezTo>
                  <a:pt x="3439364" y="5322929"/>
                  <a:pt x="507252" y="6840683"/>
                  <a:pt x="86564" y="6858145"/>
                </a:cubicBezTo>
                <a:cubicBezTo>
                  <a:pt x="-334124" y="6875608"/>
                  <a:pt x="915239" y="5427704"/>
                  <a:pt x="915239" y="3533920"/>
                </a:cubicBezTo>
                <a:close/>
              </a:path>
            </a:pathLst>
          </a:custGeom>
          <a:solidFill>
            <a:schemeClr val="accent4">
              <a:alpha val="43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104760" y="0"/>
            <a:ext cx="4893480" cy="1292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 fontScale="95000"/>
          </a:bodyPr>
          <a:lstStyle/>
          <a:p>
            <a:pPr>
              <a:lnSpc>
                <a:spcPct val="90000"/>
              </a:lnSpc>
            </a:pPr>
            <a:r>
              <a:rPr lang="uk-UA" sz="3200" b="1" strike="noStrike" spc="-1">
                <a:solidFill>
                  <a:srgbClr val="222A35"/>
                </a:solidFill>
                <a:latin typeface="Calibri Light"/>
              </a:rPr>
              <a:t>Передумови реформи профільної середньої освіти</a:t>
            </a:r>
            <a:endParaRPr lang="uk-UA" sz="3200" b="0" strike="noStrike" spc="-1">
              <a:latin typeface="Arial"/>
            </a:endParaRPr>
          </a:p>
        </p:txBody>
      </p:sp>
      <p:sp>
        <p:nvSpPr>
          <p:cNvPr id="173" name="TextBox 8"/>
          <p:cNvSpPr/>
          <p:nvPr/>
        </p:nvSpPr>
        <p:spPr>
          <a:xfrm>
            <a:off x="257040" y="1168200"/>
            <a:ext cx="11265480" cy="1918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6000" b="1" strike="noStrike" spc="-1">
                <a:solidFill>
                  <a:srgbClr val="000000"/>
                </a:solidFill>
                <a:latin typeface="Calibri"/>
                <a:ea typeface="DejaVu Sans"/>
              </a:rPr>
              <a:t>Нерівність між сільськими й міськими школами</a:t>
            </a:r>
            <a:endParaRPr lang="uk-UA" sz="6000" b="0" strike="noStrike" spc="-1">
              <a:latin typeface="Arial"/>
            </a:endParaRPr>
          </a:p>
        </p:txBody>
      </p:sp>
      <p:sp>
        <p:nvSpPr>
          <p:cNvPr id="174" name="TextBox 9"/>
          <p:cNvSpPr/>
          <p:nvPr/>
        </p:nvSpPr>
        <p:spPr>
          <a:xfrm>
            <a:off x="298440" y="3030120"/>
            <a:ext cx="853884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Згідно з </a:t>
            </a:r>
            <a:r>
              <a:rPr lang="en-US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PISA </a:t>
            </a:r>
            <a:r>
              <a:rPr lang="uk-UA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, розрив між учнями з міст і учнів зі сіл становить:</a:t>
            </a:r>
            <a:endParaRPr lang="uk-UA" sz="2400" b="0" strike="noStrike" spc="-1">
              <a:latin typeface="Arial"/>
            </a:endParaRPr>
          </a:p>
        </p:txBody>
      </p:sp>
      <p:sp>
        <p:nvSpPr>
          <p:cNvPr id="175" name="Прямоугольник 10"/>
          <p:cNvSpPr/>
          <p:nvPr/>
        </p:nvSpPr>
        <p:spPr>
          <a:xfrm>
            <a:off x="419040" y="4067280"/>
            <a:ext cx="73800" cy="2445480"/>
          </a:xfrm>
          <a:prstGeom prst="rect">
            <a:avLst/>
          </a:prstGeom>
          <a:solidFill>
            <a:srgbClr val="5B9BD5"/>
          </a:solidFill>
          <a:ln>
            <a:solidFill>
              <a:srgbClr val="43729D"/>
            </a:solidFill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6" name="Прямоугольник 11"/>
          <p:cNvSpPr/>
          <p:nvPr/>
        </p:nvSpPr>
        <p:spPr>
          <a:xfrm>
            <a:off x="3439440" y="4067280"/>
            <a:ext cx="73800" cy="2445480"/>
          </a:xfrm>
          <a:prstGeom prst="rect">
            <a:avLst/>
          </a:prstGeom>
          <a:solidFill>
            <a:srgbClr val="5B9BD5"/>
          </a:solidFill>
          <a:ln>
            <a:solidFill>
              <a:srgbClr val="43729D"/>
            </a:solidFill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7" name="Прямоугольник 12"/>
          <p:cNvSpPr/>
          <p:nvPr/>
        </p:nvSpPr>
        <p:spPr>
          <a:xfrm>
            <a:off x="7267680" y="4067280"/>
            <a:ext cx="73800" cy="2445480"/>
          </a:xfrm>
          <a:prstGeom prst="rect">
            <a:avLst/>
          </a:prstGeom>
          <a:solidFill>
            <a:srgbClr val="5B9BD5"/>
          </a:solidFill>
          <a:ln>
            <a:solidFill>
              <a:srgbClr val="43729D"/>
            </a:solidFill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8" name="TextBox 13"/>
          <p:cNvSpPr/>
          <p:nvPr/>
        </p:nvSpPr>
        <p:spPr>
          <a:xfrm>
            <a:off x="887760" y="4075200"/>
            <a:ext cx="184248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3200" b="1" strike="noStrike" spc="-1">
                <a:solidFill>
                  <a:srgbClr val="222A35"/>
                </a:solidFill>
                <a:latin typeface="Calibri"/>
                <a:ea typeface="DejaVu Sans"/>
              </a:rPr>
              <a:t>ЧИТАННЯ</a:t>
            </a:r>
            <a:endParaRPr lang="uk-UA" sz="3200" b="0" strike="noStrike" spc="-1">
              <a:latin typeface="Arial"/>
            </a:endParaRPr>
          </a:p>
        </p:txBody>
      </p:sp>
      <p:sp>
        <p:nvSpPr>
          <p:cNvPr id="179" name="TextBox 14"/>
          <p:cNvSpPr/>
          <p:nvPr/>
        </p:nvSpPr>
        <p:spPr>
          <a:xfrm>
            <a:off x="3680280" y="4055400"/>
            <a:ext cx="266976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3200" b="1" strike="noStrike" spc="-1">
                <a:solidFill>
                  <a:srgbClr val="222A35"/>
                </a:solidFill>
                <a:latin typeface="Calibri"/>
                <a:ea typeface="DejaVu Sans"/>
              </a:rPr>
              <a:t>МАТЕМАТИКА</a:t>
            </a:r>
            <a:endParaRPr lang="uk-UA" sz="3200" b="0" strike="noStrike" spc="-1">
              <a:latin typeface="Arial"/>
            </a:endParaRPr>
          </a:p>
        </p:txBody>
      </p:sp>
      <p:sp>
        <p:nvSpPr>
          <p:cNvPr id="180" name="TextBox 15"/>
          <p:cNvSpPr/>
          <p:nvPr/>
        </p:nvSpPr>
        <p:spPr>
          <a:xfrm>
            <a:off x="7495200" y="4055400"/>
            <a:ext cx="279792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2000" b="1" strike="noStrike" spc="-1">
                <a:solidFill>
                  <a:srgbClr val="222A35"/>
                </a:solidFill>
                <a:latin typeface="Calibri"/>
                <a:ea typeface="DejaVu Sans"/>
              </a:rPr>
              <a:t>ПРИРОДНИЧО-НАУКОВІ ДИСЦИПЛІНИ</a:t>
            </a:r>
            <a:endParaRPr lang="uk-UA" sz="2000" b="0" strike="noStrike" spc="-1">
              <a:latin typeface="Arial"/>
            </a:endParaRPr>
          </a:p>
        </p:txBody>
      </p:sp>
      <p:sp>
        <p:nvSpPr>
          <p:cNvPr id="181" name="TextBox 16"/>
          <p:cNvSpPr/>
          <p:nvPr/>
        </p:nvSpPr>
        <p:spPr>
          <a:xfrm>
            <a:off x="623160" y="5753160"/>
            <a:ext cx="186984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МАЙЖЕ 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РОКІВ НАВЧАННЯ</a:t>
            </a:r>
            <a:endParaRPr lang="uk-UA" sz="1800" b="0" strike="noStrike" spc="-1">
              <a:latin typeface="Arial"/>
            </a:endParaRPr>
          </a:p>
        </p:txBody>
      </p:sp>
      <p:sp>
        <p:nvSpPr>
          <p:cNvPr id="182" name="TextBox 17"/>
          <p:cNvSpPr/>
          <p:nvPr/>
        </p:nvSpPr>
        <p:spPr>
          <a:xfrm>
            <a:off x="3567240" y="5753160"/>
            <a:ext cx="186984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БІЛЬШЕ НІЖ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РОКІВ НАВЧАННЯ</a:t>
            </a:r>
            <a:endParaRPr lang="uk-UA" sz="1800" b="0" strike="noStrike" spc="-1">
              <a:latin typeface="Arial"/>
            </a:endParaRPr>
          </a:p>
        </p:txBody>
      </p:sp>
      <p:sp>
        <p:nvSpPr>
          <p:cNvPr id="183" name="TextBox 18"/>
          <p:cNvSpPr/>
          <p:nvPr/>
        </p:nvSpPr>
        <p:spPr>
          <a:xfrm>
            <a:off x="7495920" y="5711760"/>
            <a:ext cx="183312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МАЙЖЕ 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РОКИ НАВЧАННЯ</a:t>
            </a:r>
            <a:endParaRPr lang="uk-UA" sz="1800" b="0" strike="noStrike" spc="-1">
              <a:latin typeface="Arial"/>
            </a:endParaRPr>
          </a:p>
        </p:txBody>
      </p:sp>
      <p:sp>
        <p:nvSpPr>
          <p:cNvPr id="184" name="TextBox 19"/>
          <p:cNvSpPr/>
          <p:nvPr/>
        </p:nvSpPr>
        <p:spPr>
          <a:xfrm>
            <a:off x="1645560" y="4730400"/>
            <a:ext cx="797040" cy="155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9600" b="0" strike="noStrike" spc="-1">
                <a:solidFill>
                  <a:srgbClr val="5B9BD5"/>
                </a:solidFill>
                <a:latin typeface="Calibri"/>
                <a:ea typeface="DejaVu Sans"/>
              </a:rPr>
              <a:t>5</a:t>
            </a:r>
            <a:endParaRPr lang="uk-UA" sz="9600" b="0" strike="noStrike" spc="-1">
              <a:latin typeface="Arial"/>
            </a:endParaRPr>
          </a:p>
        </p:txBody>
      </p:sp>
      <p:sp>
        <p:nvSpPr>
          <p:cNvPr id="185" name="TextBox 20"/>
          <p:cNvSpPr/>
          <p:nvPr/>
        </p:nvSpPr>
        <p:spPr>
          <a:xfrm>
            <a:off x="4875120" y="4641120"/>
            <a:ext cx="1719000" cy="155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9600" b="0" strike="noStrike" spc="-1">
                <a:solidFill>
                  <a:srgbClr val="5B9BD5"/>
                </a:solidFill>
                <a:latin typeface="Calibri"/>
                <a:ea typeface="DejaVu Sans"/>
              </a:rPr>
              <a:t>4,5</a:t>
            </a:r>
            <a:endParaRPr lang="uk-UA" sz="9600" b="0" strike="noStrike" spc="-1">
              <a:latin typeface="Arial"/>
            </a:endParaRPr>
          </a:p>
        </p:txBody>
      </p:sp>
      <p:sp>
        <p:nvSpPr>
          <p:cNvPr id="186" name="TextBox 21"/>
          <p:cNvSpPr/>
          <p:nvPr/>
        </p:nvSpPr>
        <p:spPr>
          <a:xfrm>
            <a:off x="8605800" y="4582440"/>
            <a:ext cx="797040" cy="155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9600" b="0" strike="noStrike" spc="-1">
                <a:solidFill>
                  <a:srgbClr val="5B9BD5"/>
                </a:solidFill>
                <a:latin typeface="Calibri"/>
                <a:ea typeface="DejaVu Sans"/>
              </a:rPr>
              <a:t>4</a:t>
            </a:r>
            <a:endParaRPr lang="uk-UA" sz="9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Прямокутник 3"/>
          <p:cNvSpPr/>
          <p:nvPr/>
        </p:nvSpPr>
        <p:spPr>
          <a:xfrm>
            <a:off x="267840" y="160560"/>
            <a:ext cx="7952040" cy="699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4000" b="1" strike="noStrike" spc="-1">
                <a:solidFill>
                  <a:srgbClr val="000000"/>
                </a:solidFill>
                <a:latin typeface="Calibri"/>
                <a:ea typeface="DejaVu Sans"/>
              </a:rPr>
              <a:t>Профільна середня освіта в Україні</a:t>
            </a:r>
            <a:endParaRPr lang="uk-UA" sz="4000" b="0" strike="noStrike" spc="-1">
              <a:latin typeface="Arial"/>
            </a:endParaRPr>
          </a:p>
        </p:txBody>
      </p:sp>
      <p:sp>
        <p:nvSpPr>
          <p:cNvPr id="189" name="Пряма сполучна лінія 4"/>
          <p:cNvSpPr/>
          <p:nvPr/>
        </p:nvSpPr>
        <p:spPr>
          <a:xfrm flipV="1">
            <a:off x="225000" y="868320"/>
            <a:ext cx="10828440" cy="3924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/>
        </p:style>
      </p:sp>
      <p:sp>
        <p:nvSpPr>
          <p:cNvPr id="190" name="TextBox 5"/>
          <p:cNvSpPr/>
          <p:nvPr/>
        </p:nvSpPr>
        <p:spPr>
          <a:xfrm>
            <a:off x="225360" y="1582920"/>
            <a:ext cx="2869560" cy="2222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2800" b="1" strike="noStrike" spc="-1">
                <a:solidFill>
                  <a:srgbClr val="2E75B6"/>
                </a:solidFill>
                <a:latin typeface="Calibri"/>
                <a:ea typeface="DejaVu Sans"/>
              </a:rPr>
              <a:t>Результати ЗНО (2019-21 рр.) з </a:t>
            </a:r>
            <a:r>
              <a:rPr lang="uk-UA" sz="2800" b="1" strike="noStrike" spc="-1">
                <a:solidFill>
                  <a:srgbClr val="C55A11"/>
                </a:solidFill>
                <a:latin typeface="Calibri"/>
                <a:ea typeface="DejaVu Sans"/>
              </a:rPr>
              <a:t>української мови </a:t>
            </a:r>
            <a:r>
              <a:rPr lang="uk-UA" sz="2800" b="1" strike="noStrike" spc="-1">
                <a:solidFill>
                  <a:srgbClr val="2E75B6"/>
                </a:solidFill>
                <a:latin typeface="Calibri"/>
                <a:ea typeface="DejaVu Sans"/>
              </a:rPr>
              <a:t>за типами місцевості</a:t>
            </a:r>
            <a:endParaRPr lang="uk-UA" sz="2800" b="0" strike="noStrike" spc="-1">
              <a:latin typeface="Arial"/>
            </a:endParaRPr>
          </a:p>
        </p:txBody>
      </p:sp>
      <p:graphicFrame>
        <p:nvGraphicFramePr>
          <p:cNvPr id="191" name="Діаграма 10"/>
          <p:cNvGraphicFramePr/>
          <p:nvPr/>
        </p:nvGraphicFramePr>
        <p:xfrm>
          <a:off x="3097080" y="1582920"/>
          <a:ext cx="8846640" cy="44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Прямокутник 3"/>
          <p:cNvSpPr/>
          <p:nvPr/>
        </p:nvSpPr>
        <p:spPr>
          <a:xfrm>
            <a:off x="267840" y="160560"/>
            <a:ext cx="7952040" cy="699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4000" b="1" strike="noStrike" spc="-1">
                <a:solidFill>
                  <a:srgbClr val="000000"/>
                </a:solidFill>
                <a:latin typeface="Calibri"/>
                <a:ea typeface="DejaVu Sans"/>
              </a:rPr>
              <a:t>Профільна середня освіта в Україні</a:t>
            </a:r>
            <a:endParaRPr lang="uk-UA" sz="4000" b="0" strike="noStrike" spc="-1">
              <a:latin typeface="Arial"/>
            </a:endParaRPr>
          </a:p>
        </p:txBody>
      </p:sp>
      <p:sp>
        <p:nvSpPr>
          <p:cNvPr id="193" name="Пряма сполучна лінія 4"/>
          <p:cNvSpPr/>
          <p:nvPr/>
        </p:nvSpPr>
        <p:spPr>
          <a:xfrm flipV="1">
            <a:off x="225000" y="868320"/>
            <a:ext cx="10828440" cy="3924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/>
        </p:style>
      </p:sp>
      <p:sp>
        <p:nvSpPr>
          <p:cNvPr id="194" name="TextBox 5"/>
          <p:cNvSpPr/>
          <p:nvPr/>
        </p:nvSpPr>
        <p:spPr>
          <a:xfrm>
            <a:off x="225360" y="1582920"/>
            <a:ext cx="2869560" cy="2222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2800" b="1" strike="noStrike" spc="-1">
                <a:solidFill>
                  <a:srgbClr val="2E75B6"/>
                </a:solidFill>
                <a:latin typeface="Calibri"/>
                <a:ea typeface="DejaVu Sans"/>
              </a:rPr>
              <a:t>Результати ЗНО (2019-21 рр.) з </a:t>
            </a:r>
            <a:r>
              <a:rPr lang="uk-UA" sz="2800" b="1" strike="noStrike" spc="-1">
                <a:solidFill>
                  <a:srgbClr val="C55A11"/>
                </a:solidFill>
                <a:latin typeface="Calibri"/>
                <a:ea typeface="DejaVu Sans"/>
              </a:rPr>
              <a:t>історії України </a:t>
            </a:r>
            <a:endParaRPr lang="uk-UA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800" b="1" strike="noStrike" spc="-1">
                <a:solidFill>
                  <a:srgbClr val="2E75B6"/>
                </a:solidFill>
                <a:latin typeface="Calibri"/>
                <a:ea typeface="DejaVu Sans"/>
              </a:rPr>
              <a:t>за типами місцевості</a:t>
            </a:r>
            <a:endParaRPr lang="uk-UA" sz="2800" b="0" strike="noStrike" spc="-1">
              <a:latin typeface="Arial"/>
            </a:endParaRPr>
          </a:p>
        </p:txBody>
      </p:sp>
      <p:graphicFrame>
        <p:nvGraphicFramePr>
          <p:cNvPr id="195" name="Діаграма 10"/>
          <p:cNvGraphicFramePr/>
          <p:nvPr/>
        </p:nvGraphicFramePr>
        <p:xfrm>
          <a:off x="3097080" y="1582920"/>
          <a:ext cx="8846640" cy="44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Прямокутник 3"/>
          <p:cNvSpPr/>
          <p:nvPr/>
        </p:nvSpPr>
        <p:spPr>
          <a:xfrm>
            <a:off x="264240" y="160560"/>
            <a:ext cx="7997760" cy="699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4000" b="1" strike="noStrike" spc="-1">
                <a:solidFill>
                  <a:srgbClr val="000000"/>
                </a:solidFill>
                <a:latin typeface="Calibri"/>
                <a:ea typeface="DejaVu Sans"/>
              </a:rPr>
              <a:t>Профільна середня освіта в Україні</a:t>
            </a:r>
            <a:endParaRPr lang="uk-UA" sz="4000" b="0" strike="noStrike" spc="-1">
              <a:latin typeface="Arial"/>
            </a:endParaRPr>
          </a:p>
        </p:txBody>
      </p:sp>
      <p:sp>
        <p:nvSpPr>
          <p:cNvPr id="197" name="Пряма сполучна лінія 4"/>
          <p:cNvSpPr/>
          <p:nvPr/>
        </p:nvSpPr>
        <p:spPr>
          <a:xfrm flipV="1">
            <a:off x="225000" y="868320"/>
            <a:ext cx="10828440" cy="3924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/>
        </p:style>
      </p:sp>
      <p:sp>
        <p:nvSpPr>
          <p:cNvPr id="198" name="TextBox 5"/>
          <p:cNvSpPr/>
          <p:nvPr/>
        </p:nvSpPr>
        <p:spPr>
          <a:xfrm>
            <a:off x="225360" y="1582920"/>
            <a:ext cx="2869560" cy="2222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2800" b="1" strike="noStrike" spc="-1">
                <a:solidFill>
                  <a:srgbClr val="2E75B6"/>
                </a:solidFill>
                <a:latin typeface="Calibri"/>
                <a:ea typeface="DejaVu Sans"/>
              </a:rPr>
              <a:t>Результати ЗНО (2019-21 рр.) з </a:t>
            </a:r>
            <a:r>
              <a:rPr lang="uk-UA" sz="2800" b="1" strike="noStrike" spc="-1">
                <a:solidFill>
                  <a:srgbClr val="C55A11"/>
                </a:solidFill>
                <a:latin typeface="Calibri"/>
                <a:ea typeface="DejaVu Sans"/>
              </a:rPr>
              <a:t>математики</a:t>
            </a:r>
            <a:r>
              <a:rPr lang="uk-UA" sz="2800" b="1" strike="noStrike" spc="-1">
                <a:solidFill>
                  <a:srgbClr val="FFC000"/>
                </a:solidFill>
                <a:latin typeface="Calibri"/>
                <a:ea typeface="DejaVu Sans"/>
              </a:rPr>
              <a:t> </a:t>
            </a:r>
            <a:endParaRPr lang="uk-UA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800" b="1" strike="noStrike" spc="-1">
                <a:solidFill>
                  <a:srgbClr val="2E75B6"/>
                </a:solidFill>
                <a:latin typeface="Calibri"/>
                <a:ea typeface="DejaVu Sans"/>
              </a:rPr>
              <a:t>за типами місцевості</a:t>
            </a:r>
            <a:endParaRPr lang="uk-UA" sz="2800" b="0" strike="noStrike" spc="-1">
              <a:latin typeface="Arial"/>
            </a:endParaRPr>
          </a:p>
        </p:txBody>
      </p:sp>
      <p:graphicFrame>
        <p:nvGraphicFramePr>
          <p:cNvPr id="199" name="Діаграма 10"/>
          <p:cNvGraphicFramePr/>
          <p:nvPr/>
        </p:nvGraphicFramePr>
        <p:xfrm>
          <a:off x="3097080" y="1582920"/>
          <a:ext cx="8846640" cy="44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1744</TotalTime>
  <Words>2148</Words>
  <Application>Microsoft Office PowerPoint</Application>
  <PresentationFormat>Широкоэкранный</PresentationFormat>
  <Paragraphs>513</Paragraphs>
  <Slides>38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38</vt:i4>
      </vt:variant>
    </vt:vector>
  </HeadingPairs>
  <TitlesOfParts>
    <vt:vector size="49" baseType="lpstr">
      <vt:lpstr>Arial</vt:lpstr>
      <vt:lpstr>Calibri</vt:lpstr>
      <vt:lpstr>Calibri Light</vt:lpstr>
      <vt:lpstr>DejaVu Sans</vt:lpstr>
      <vt:lpstr>Gabriola</vt:lpstr>
      <vt:lpstr>Symbol</vt:lpstr>
      <vt:lpstr>Times New Roman</vt:lpstr>
      <vt:lpstr>Wingdings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Передумови реформи профільної середньої освіти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Кількість навчальних годин</vt:lpstr>
      <vt:lpstr>Формування профілів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ПОДІЛ ТГ ЗА КІЛЬКІСТЮ УЧНІВ</vt:lpstr>
      <vt:lpstr>Презентация PowerPoint</vt:lpstr>
      <vt:lpstr>Прогнозований контингент учнів СМТГ  у 6-х класах</vt:lpstr>
      <vt:lpstr>Контингент учнів у ліцеях</vt:lpstr>
      <vt:lpstr>Презентация PowerPoint</vt:lpstr>
      <vt:lpstr>Перспективна мережа закладів ЗЗСО СМТГ на 2024-2028 роки</vt:lpstr>
      <vt:lpstr>План формування мережі закладів загальної середньої освіти Сумської МТГ на 2024-2028 роки</vt:lpstr>
      <vt:lpstr>Презентация PowerPoint</vt:lpstr>
      <vt:lpstr>Презентация PowerPoint</vt:lpstr>
      <vt:lpstr>Презентация PowerPoint</vt:lpstr>
      <vt:lpstr>Реорганізація окремих закладів освіти</vt:lpstr>
      <vt:lpstr>Розрахунок фонду оплати праці на 2024 рік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subject/>
  <dc:creator>RePack by Diakov</dc:creator>
  <dc:description/>
  <cp:lastModifiedBy>Семениста Ольга Анатоліївна</cp:lastModifiedBy>
  <cp:revision>44</cp:revision>
  <cp:lastPrinted>2024-07-05T10:20:00Z</cp:lastPrinted>
  <dcterms:created xsi:type="dcterms:W3CDTF">2024-04-25T16:36:46Z</dcterms:created>
  <dcterms:modified xsi:type="dcterms:W3CDTF">2024-07-05T11:49:27Z</dcterms:modified>
  <dc:language>uk-UA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</vt:i4>
  </property>
  <property fmtid="{D5CDD505-2E9C-101B-9397-08002B2CF9AE}" pid="3" name="PresentationFormat">
    <vt:lpwstr>Широкий екран</vt:lpwstr>
  </property>
  <property fmtid="{D5CDD505-2E9C-101B-9397-08002B2CF9AE}" pid="4" name="Slides">
    <vt:i4>28</vt:i4>
  </property>
</Properties>
</file>